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3"/>
  </p:notesMasterIdLst>
  <p:sldIdLst>
    <p:sldId id="256" r:id="rId2"/>
    <p:sldId id="283" r:id="rId3"/>
    <p:sldId id="281" r:id="rId4"/>
    <p:sldId id="282" r:id="rId5"/>
    <p:sldId id="257" r:id="rId6"/>
    <p:sldId id="258" r:id="rId7"/>
    <p:sldId id="275" r:id="rId8"/>
    <p:sldId id="276" r:id="rId9"/>
    <p:sldId id="278" r:id="rId10"/>
    <p:sldId id="277" r:id="rId11"/>
    <p:sldId id="279" r:id="rId12"/>
    <p:sldId id="280" r:id="rId13"/>
    <p:sldId id="259" r:id="rId14"/>
    <p:sldId id="260" r:id="rId15"/>
    <p:sldId id="261" r:id="rId16"/>
    <p:sldId id="262" r:id="rId17"/>
    <p:sldId id="264" r:id="rId18"/>
    <p:sldId id="265" r:id="rId19"/>
    <p:sldId id="266" r:id="rId20"/>
    <p:sldId id="267" r:id="rId21"/>
    <p:sldId id="268" r:id="rId22"/>
    <p:sldId id="269" r:id="rId23"/>
    <p:sldId id="270" r:id="rId24"/>
    <p:sldId id="271" r:id="rId25"/>
    <p:sldId id="272" r:id="rId26"/>
    <p:sldId id="273" r:id="rId27"/>
    <p:sldId id="274" r:id="rId28"/>
    <p:sldId id="284" r:id="rId29"/>
    <p:sldId id="454" r:id="rId30"/>
    <p:sldId id="456" r:id="rId31"/>
    <p:sldId id="457" r:id="rId32"/>
    <p:sldId id="458" r:id="rId33"/>
    <p:sldId id="459" r:id="rId34"/>
    <p:sldId id="460" r:id="rId35"/>
    <p:sldId id="461" r:id="rId36"/>
    <p:sldId id="462" r:id="rId37"/>
    <p:sldId id="463" r:id="rId38"/>
    <p:sldId id="415" r:id="rId39"/>
    <p:sldId id="323"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 id="329" r:id="rId53"/>
    <p:sldId id="330" r:id="rId54"/>
    <p:sldId id="324" r:id="rId55"/>
    <p:sldId id="325" r:id="rId56"/>
    <p:sldId id="326" r:id="rId57"/>
    <p:sldId id="345" r:id="rId58"/>
    <p:sldId id="327" r:id="rId59"/>
    <p:sldId id="328" r:id="rId60"/>
    <p:sldId id="331" r:id="rId61"/>
    <p:sldId id="332" r:id="rId62"/>
    <p:sldId id="333" r:id="rId63"/>
    <p:sldId id="334" r:id="rId64"/>
    <p:sldId id="335" r:id="rId65"/>
    <p:sldId id="336" r:id="rId66"/>
    <p:sldId id="337" r:id="rId67"/>
    <p:sldId id="338" r:id="rId68"/>
    <p:sldId id="339" r:id="rId69"/>
    <p:sldId id="358" r:id="rId70"/>
    <p:sldId id="464" r:id="rId71"/>
    <p:sldId id="465" r:id="rId72"/>
    <p:sldId id="466" r:id="rId73"/>
    <p:sldId id="347" r:id="rId74"/>
    <p:sldId id="348" r:id="rId75"/>
    <p:sldId id="349" r:id="rId76"/>
    <p:sldId id="350" r:id="rId77"/>
    <p:sldId id="351" r:id="rId78"/>
    <p:sldId id="352" r:id="rId79"/>
    <p:sldId id="399" r:id="rId80"/>
    <p:sldId id="400" r:id="rId81"/>
    <p:sldId id="401" r:id="rId82"/>
    <p:sldId id="402" r:id="rId83"/>
    <p:sldId id="403" r:id="rId84"/>
    <p:sldId id="404" r:id="rId85"/>
    <p:sldId id="405" r:id="rId86"/>
    <p:sldId id="406" r:id="rId87"/>
    <p:sldId id="407" r:id="rId88"/>
    <p:sldId id="408" r:id="rId89"/>
    <p:sldId id="409" r:id="rId90"/>
    <p:sldId id="410" r:id="rId91"/>
    <p:sldId id="411" r:id="rId92"/>
    <p:sldId id="412" r:id="rId93"/>
    <p:sldId id="413" r:id="rId94"/>
    <p:sldId id="414" r:id="rId95"/>
    <p:sldId id="353" r:id="rId96"/>
    <p:sldId id="354" r:id="rId97"/>
    <p:sldId id="355" r:id="rId98"/>
    <p:sldId id="356" r:id="rId99"/>
    <p:sldId id="357" r:id="rId100"/>
    <p:sldId id="346" r:id="rId101"/>
    <p:sldId id="359" r:id="rId102"/>
    <p:sldId id="360" r:id="rId103"/>
    <p:sldId id="361" r:id="rId104"/>
    <p:sldId id="362" r:id="rId105"/>
    <p:sldId id="363" r:id="rId106"/>
    <p:sldId id="364" r:id="rId107"/>
    <p:sldId id="467" r:id="rId108"/>
    <p:sldId id="468" r:id="rId109"/>
    <p:sldId id="416" r:id="rId110"/>
    <p:sldId id="365" r:id="rId111"/>
    <p:sldId id="366" r:id="rId112"/>
    <p:sldId id="367" r:id="rId113"/>
    <p:sldId id="368" r:id="rId114"/>
    <p:sldId id="369" r:id="rId115"/>
    <p:sldId id="370" r:id="rId116"/>
    <p:sldId id="371" r:id="rId117"/>
    <p:sldId id="372" r:id="rId118"/>
    <p:sldId id="373" r:id="rId119"/>
    <p:sldId id="377" r:id="rId120"/>
    <p:sldId id="376" r:id="rId121"/>
    <p:sldId id="374" r:id="rId122"/>
    <p:sldId id="375" r:id="rId123"/>
    <p:sldId id="378" r:id="rId124"/>
    <p:sldId id="379" r:id="rId125"/>
    <p:sldId id="380" r:id="rId126"/>
    <p:sldId id="381" r:id="rId127"/>
    <p:sldId id="382" r:id="rId128"/>
    <p:sldId id="383" r:id="rId129"/>
    <p:sldId id="384" r:id="rId130"/>
    <p:sldId id="385" r:id="rId131"/>
    <p:sldId id="386" r:id="rId132"/>
    <p:sldId id="417" r:id="rId133"/>
    <p:sldId id="418" r:id="rId134"/>
    <p:sldId id="419" r:id="rId135"/>
    <p:sldId id="420" r:id="rId136"/>
    <p:sldId id="421" r:id="rId137"/>
    <p:sldId id="422" r:id="rId138"/>
    <p:sldId id="423" r:id="rId139"/>
    <p:sldId id="424" r:id="rId140"/>
    <p:sldId id="425" r:id="rId141"/>
    <p:sldId id="426" r:id="rId142"/>
    <p:sldId id="427" r:id="rId143"/>
    <p:sldId id="428" r:id="rId144"/>
    <p:sldId id="429" r:id="rId145"/>
    <p:sldId id="430" r:id="rId146"/>
    <p:sldId id="431" r:id="rId147"/>
    <p:sldId id="432" r:id="rId148"/>
    <p:sldId id="433" r:id="rId149"/>
    <p:sldId id="434" r:id="rId150"/>
    <p:sldId id="435" r:id="rId151"/>
    <p:sldId id="436" r:id="rId152"/>
    <p:sldId id="437" r:id="rId153"/>
    <p:sldId id="438" r:id="rId154"/>
    <p:sldId id="439" r:id="rId155"/>
    <p:sldId id="440" r:id="rId156"/>
    <p:sldId id="441" r:id="rId157"/>
    <p:sldId id="442" r:id="rId158"/>
    <p:sldId id="443" r:id="rId159"/>
    <p:sldId id="444" r:id="rId160"/>
    <p:sldId id="445" r:id="rId161"/>
    <p:sldId id="446" r:id="rId162"/>
    <p:sldId id="447" r:id="rId163"/>
    <p:sldId id="448" r:id="rId164"/>
    <p:sldId id="449" r:id="rId165"/>
    <p:sldId id="450" r:id="rId166"/>
    <p:sldId id="451" r:id="rId167"/>
    <p:sldId id="452" r:id="rId168"/>
    <p:sldId id="453" r:id="rId169"/>
    <p:sldId id="285" r:id="rId170"/>
    <p:sldId id="286" r:id="rId171"/>
    <p:sldId id="287" r:id="rId172"/>
    <p:sldId id="288" r:id="rId173"/>
    <p:sldId id="289" r:id="rId174"/>
    <p:sldId id="290" r:id="rId175"/>
    <p:sldId id="291" r:id="rId176"/>
    <p:sldId id="292" r:id="rId177"/>
    <p:sldId id="293" r:id="rId178"/>
    <p:sldId id="294" r:id="rId179"/>
    <p:sldId id="295" r:id="rId180"/>
    <p:sldId id="296" r:id="rId181"/>
    <p:sldId id="297" r:id="rId182"/>
    <p:sldId id="298" r:id="rId183"/>
    <p:sldId id="299" r:id="rId184"/>
    <p:sldId id="300" r:id="rId185"/>
    <p:sldId id="301" r:id="rId186"/>
    <p:sldId id="302" r:id="rId187"/>
    <p:sldId id="303" r:id="rId188"/>
    <p:sldId id="304" r:id="rId189"/>
    <p:sldId id="305" r:id="rId190"/>
    <p:sldId id="306" r:id="rId191"/>
    <p:sldId id="307" r:id="rId192"/>
    <p:sldId id="308" r:id="rId193"/>
    <p:sldId id="309" r:id="rId194"/>
    <p:sldId id="310" r:id="rId195"/>
    <p:sldId id="311" r:id="rId196"/>
    <p:sldId id="312" r:id="rId197"/>
    <p:sldId id="313" r:id="rId198"/>
    <p:sldId id="314" r:id="rId199"/>
    <p:sldId id="315" r:id="rId200"/>
    <p:sldId id="316" r:id="rId201"/>
    <p:sldId id="317" r:id="rId202"/>
    <p:sldId id="318" r:id="rId203"/>
    <p:sldId id="319" r:id="rId204"/>
    <p:sldId id="320" r:id="rId205"/>
    <p:sldId id="340" r:id="rId206"/>
    <p:sldId id="321" r:id="rId207"/>
    <p:sldId id="322" r:id="rId208"/>
    <p:sldId id="341" r:id="rId209"/>
    <p:sldId id="342" r:id="rId210"/>
    <p:sldId id="343" r:id="rId211"/>
    <p:sldId id="344" r:id="rId2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61" autoAdjust="0"/>
  </p:normalViewPr>
  <p:slideViewPr>
    <p:cSldViewPr snapToGrid="0">
      <p:cViewPr varScale="1">
        <p:scale>
          <a:sx n="76" d="100"/>
          <a:sy n="76" d="100"/>
        </p:scale>
        <p:origin x="91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98953F-5EC0-7C41-A879-B504E6524F69}"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2A051762-DC96-DA47-8FA5-962E870F6636}">
      <dgm:prSet/>
      <dgm:spPr/>
      <dgm:t>
        <a:bodyPr/>
        <a:lstStyle/>
        <a:p>
          <a:pPr rtl="0"/>
          <a:r>
            <a:rPr lang="en-US" dirty="0" smtClean="0"/>
            <a:t>Developer leverage of tools, </a:t>
          </a:r>
          <a:r>
            <a:rPr lang="en-US" dirty="0" err="1" smtClean="0"/>
            <a:t>APIs </a:t>
          </a:r>
          <a:r>
            <a:rPr lang="en-US" dirty="0" smtClean="0"/>
            <a:t>and knowledge</a:t>
          </a:r>
          <a:endParaRPr lang="en-US" dirty="0"/>
        </a:p>
      </dgm:t>
    </dgm:pt>
    <dgm:pt modelId="{C13D323C-101F-E141-8D36-450A8AF00457}" type="sibTrans" cxnId="{E913429E-CE87-0A4B-AE58-B0817BCA4E86}">
      <dgm:prSet/>
      <dgm:spPr/>
      <dgm:t>
        <a:bodyPr/>
        <a:lstStyle/>
        <a:p>
          <a:endParaRPr lang="en-US"/>
        </a:p>
      </dgm:t>
    </dgm:pt>
    <dgm:pt modelId="{249E5529-5BCE-974B-BFA7-D01ED3B9A0A5}" type="parTrans" cxnId="{E913429E-CE87-0A4B-AE58-B0817BCA4E86}">
      <dgm:prSet/>
      <dgm:spPr/>
      <dgm:t>
        <a:bodyPr/>
        <a:lstStyle/>
        <a:p>
          <a:endParaRPr lang="en-US"/>
        </a:p>
      </dgm:t>
    </dgm:pt>
    <dgm:pt modelId="{1F43D08A-8AB6-5241-B18D-E55A93481232}">
      <dgm:prSet/>
      <dgm:spPr/>
      <dgm:t>
        <a:bodyPr/>
        <a:lstStyle/>
        <a:p>
          <a:pPr rtl="0"/>
          <a:r>
            <a:rPr lang="en-US" dirty="0" smtClean="0"/>
            <a:t>GCF 8 to provides flexible networking </a:t>
          </a:r>
          <a:endParaRPr lang="en-US" dirty="0"/>
        </a:p>
      </dgm:t>
    </dgm:pt>
    <dgm:pt modelId="{2B085603-CFD8-E848-9C3C-A489947D435A}" type="sibTrans" cxnId="{799F4659-2928-E34D-BD66-EECA27659A0B}">
      <dgm:prSet/>
      <dgm:spPr/>
      <dgm:t>
        <a:bodyPr/>
        <a:lstStyle/>
        <a:p>
          <a:endParaRPr lang="en-US"/>
        </a:p>
      </dgm:t>
    </dgm:pt>
    <dgm:pt modelId="{2CEB3ED7-2B5E-F641-9C23-35646B0C0F6C}" type="parTrans" cxnId="{799F4659-2928-E34D-BD66-EECA27659A0B}">
      <dgm:prSet/>
      <dgm:spPr/>
      <dgm:t>
        <a:bodyPr/>
        <a:lstStyle/>
        <a:p>
          <a:endParaRPr lang="en-US"/>
        </a:p>
      </dgm:t>
    </dgm:pt>
    <dgm:pt modelId="{619F245A-9332-B64F-B78D-F698CA48BC44}">
      <dgm:prSet/>
      <dgm:spPr/>
      <dgm:t>
        <a:bodyPr/>
        <a:lstStyle/>
        <a:p>
          <a:pPr rtl="0"/>
          <a:r>
            <a:rPr lang="en-US" dirty="0" smtClean="0"/>
            <a:t>Compact Configuration for very small devices</a:t>
          </a:r>
          <a:endParaRPr lang="en-US" dirty="0"/>
        </a:p>
      </dgm:t>
    </dgm:pt>
    <dgm:pt modelId="{59D064F0-8930-5A43-A65B-54EDE594C6CD}" type="sibTrans" cxnId="{2020E31A-D500-6E45-9048-D138A102C21B}">
      <dgm:prSet/>
      <dgm:spPr/>
      <dgm:t>
        <a:bodyPr/>
        <a:lstStyle/>
        <a:p>
          <a:endParaRPr lang="en-US"/>
        </a:p>
      </dgm:t>
    </dgm:pt>
    <dgm:pt modelId="{D4F3A6CE-9F81-AE4B-ABA7-71115EC35766}" type="parTrans" cxnId="{2020E31A-D500-6E45-9048-D138A102C21B}">
      <dgm:prSet/>
      <dgm:spPr/>
      <dgm:t>
        <a:bodyPr/>
        <a:lstStyle/>
        <a:p>
          <a:endParaRPr lang="en-US"/>
        </a:p>
      </dgm:t>
    </dgm:pt>
    <dgm:pt modelId="{8297F83A-2A00-E64F-B371-36EAC4130D40}">
      <dgm:prSet/>
      <dgm:spPr/>
      <dgm:t>
        <a:bodyPr/>
        <a:lstStyle/>
        <a:p>
          <a:pPr rtl="0"/>
          <a:r>
            <a:rPr lang="en-US" dirty="0" smtClean="0"/>
            <a:t>Library Alignment with SE 8</a:t>
          </a:r>
          <a:endParaRPr lang="en-US" dirty="0"/>
        </a:p>
      </dgm:t>
    </dgm:pt>
    <dgm:pt modelId="{5D1B2B63-9F4B-5D47-AD14-155B679C136B}" type="sibTrans" cxnId="{18E3EE82-85EE-8C42-9BD4-20FC657F664A}">
      <dgm:prSet/>
      <dgm:spPr/>
      <dgm:t>
        <a:bodyPr/>
        <a:lstStyle/>
        <a:p>
          <a:endParaRPr lang="en-US"/>
        </a:p>
      </dgm:t>
    </dgm:pt>
    <dgm:pt modelId="{F685C352-C200-7A4D-819A-F3201F888B55}" type="parTrans" cxnId="{18E3EE82-85EE-8C42-9BD4-20FC657F664A}">
      <dgm:prSet/>
      <dgm:spPr/>
      <dgm:t>
        <a:bodyPr/>
        <a:lstStyle/>
        <a:p>
          <a:endParaRPr lang="en-US"/>
        </a:p>
      </dgm:t>
    </dgm:pt>
    <dgm:pt modelId="{3D9DE769-E0B4-0346-BF2E-5FF80C095DA6}">
      <dgm:prSet/>
      <dgm:spPr/>
      <dgm:t>
        <a:bodyPr/>
        <a:lstStyle/>
        <a:p>
          <a:pPr rtl="0"/>
          <a:r>
            <a:rPr lang="en-US" dirty="0" smtClean="0"/>
            <a:t>VM Alignment with SE 8</a:t>
          </a:r>
          <a:endParaRPr lang="en-US" dirty="0"/>
        </a:p>
      </dgm:t>
    </dgm:pt>
    <dgm:pt modelId="{511C675D-65E0-D24B-B0B3-27F4C6259EBA}" type="sibTrans" cxnId="{A257353D-5803-7443-993A-9D6AB1C7D3AA}">
      <dgm:prSet/>
      <dgm:spPr/>
      <dgm:t>
        <a:bodyPr/>
        <a:lstStyle/>
        <a:p>
          <a:endParaRPr lang="en-US"/>
        </a:p>
      </dgm:t>
    </dgm:pt>
    <dgm:pt modelId="{8E0958C4-6C91-1E46-8E94-8C8D7A0F1512}" type="parTrans" cxnId="{A257353D-5803-7443-993A-9D6AB1C7D3AA}">
      <dgm:prSet/>
      <dgm:spPr/>
      <dgm:t>
        <a:bodyPr/>
        <a:lstStyle/>
        <a:p>
          <a:endParaRPr lang="en-US"/>
        </a:p>
      </dgm:t>
    </dgm:pt>
    <dgm:pt modelId="{E1463E17-F5F0-4A4E-83DE-651340E3C651}">
      <dgm:prSet/>
      <dgm:spPr/>
      <dgm:t>
        <a:bodyPr/>
        <a:lstStyle/>
        <a:p>
          <a:pPr rtl="0"/>
          <a:r>
            <a:rPr lang="en-US" dirty="0" smtClean="0"/>
            <a:t>Language Alignment with SE 8</a:t>
          </a:r>
          <a:endParaRPr lang="en-US" dirty="0"/>
        </a:p>
      </dgm:t>
    </dgm:pt>
    <dgm:pt modelId="{772C8946-AC59-0441-B001-6C230610300A}" type="sibTrans" cxnId="{AE10C77A-D58A-824B-AEEF-B7133C8E82AC}">
      <dgm:prSet/>
      <dgm:spPr/>
      <dgm:t>
        <a:bodyPr/>
        <a:lstStyle/>
        <a:p>
          <a:endParaRPr lang="en-US"/>
        </a:p>
      </dgm:t>
    </dgm:pt>
    <dgm:pt modelId="{1A08024D-C33D-E64A-82BE-43D30B9C54E0}" type="parTrans" cxnId="{AE10C77A-D58A-824B-AEEF-B7133C8E82AC}">
      <dgm:prSet/>
      <dgm:spPr/>
      <dgm:t>
        <a:bodyPr/>
        <a:lstStyle/>
        <a:p>
          <a:endParaRPr lang="en-US"/>
        </a:p>
      </dgm:t>
    </dgm:pt>
    <dgm:pt modelId="{3FC15209-4C33-1645-A47B-F4A02DF602DE}" type="pres">
      <dgm:prSet presAssocID="{2B98953F-5EC0-7C41-A879-B504E6524F69}" presName="linear" presStyleCnt="0">
        <dgm:presLayoutVars>
          <dgm:animLvl val="lvl"/>
          <dgm:resizeHandles val="exact"/>
        </dgm:presLayoutVars>
      </dgm:prSet>
      <dgm:spPr/>
      <dgm:t>
        <a:bodyPr/>
        <a:lstStyle/>
        <a:p>
          <a:endParaRPr lang="en-US"/>
        </a:p>
      </dgm:t>
    </dgm:pt>
    <dgm:pt modelId="{F7DB80DD-B092-CC44-8916-FD165064DDA3}" type="pres">
      <dgm:prSet presAssocID="{E1463E17-F5F0-4A4E-83DE-651340E3C651}" presName="parentText" presStyleLbl="node1" presStyleIdx="0" presStyleCnt="6">
        <dgm:presLayoutVars>
          <dgm:chMax val="0"/>
          <dgm:bulletEnabled val="1"/>
        </dgm:presLayoutVars>
      </dgm:prSet>
      <dgm:spPr/>
      <dgm:t>
        <a:bodyPr/>
        <a:lstStyle/>
        <a:p>
          <a:endParaRPr lang="en-US"/>
        </a:p>
      </dgm:t>
    </dgm:pt>
    <dgm:pt modelId="{7B0EC511-8840-E84E-81CA-D101FF8405CB}" type="pres">
      <dgm:prSet presAssocID="{772C8946-AC59-0441-B001-6C230610300A}" presName="spacer" presStyleCnt="0"/>
      <dgm:spPr/>
    </dgm:pt>
    <dgm:pt modelId="{952AF3B4-2796-7744-8026-1A77D511E913}" type="pres">
      <dgm:prSet presAssocID="{3D9DE769-E0B4-0346-BF2E-5FF80C095DA6}" presName="parentText" presStyleLbl="node1" presStyleIdx="1" presStyleCnt="6">
        <dgm:presLayoutVars>
          <dgm:chMax val="0"/>
          <dgm:bulletEnabled val="1"/>
        </dgm:presLayoutVars>
      </dgm:prSet>
      <dgm:spPr/>
      <dgm:t>
        <a:bodyPr/>
        <a:lstStyle/>
        <a:p>
          <a:endParaRPr lang="en-US"/>
        </a:p>
      </dgm:t>
    </dgm:pt>
    <dgm:pt modelId="{FC4562F6-BE87-E047-8301-B7E66F68D73A}" type="pres">
      <dgm:prSet presAssocID="{511C675D-65E0-D24B-B0B3-27F4C6259EBA}" presName="spacer" presStyleCnt="0"/>
      <dgm:spPr/>
    </dgm:pt>
    <dgm:pt modelId="{6402A296-1A72-5440-9CB0-1FB29AFD8078}" type="pres">
      <dgm:prSet presAssocID="{8297F83A-2A00-E64F-B371-36EAC4130D40}" presName="parentText" presStyleLbl="node1" presStyleIdx="2" presStyleCnt="6">
        <dgm:presLayoutVars>
          <dgm:chMax val="0"/>
          <dgm:bulletEnabled val="1"/>
        </dgm:presLayoutVars>
      </dgm:prSet>
      <dgm:spPr/>
      <dgm:t>
        <a:bodyPr/>
        <a:lstStyle/>
        <a:p>
          <a:endParaRPr lang="en-US"/>
        </a:p>
      </dgm:t>
    </dgm:pt>
    <dgm:pt modelId="{3693C040-9AEF-CC40-A6BE-FE0436F6DAE4}" type="pres">
      <dgm:prSet presAssocID="{5D1B2B63-9F4B-5D47-AD14-155B679C136B}" presName="spacer" presStyleCnt="0"/>
      <dgm:spPr/>
    </dgm:pt>
    <dgm:pt modelId="{7E657394-C81B-E84A-B224-9C2C2CF4F298}" type="pres">
      <dgm:prSet presAssocID="{619F245A-9332-B64F-B78D-F698CA48BC44}" presName="parentText" presStyleLbl="node1" presStyleIdx="3" presStyleCnt="6">
        <dgm:presLayoutVars>
          <dgm:chMax val="0"/>
          <dgm:bulletEnabled val="1"/>
        </dgm:presLayoutVars>
      </dgm:prSet>
      <dgm:spPr/>
      <dgm:t>
        <a:bodyPr/>
        <a:lstStyle/>
        <a:p>
          <a:endParaRPr lang="en-US"/>
        </a:p>
      </dgm:t>
    </dgm:pt>
    <dgm:pt modelId="{EE07C0D1-2B93-0543-9609-64D0C833705A}" type="pres">
      <dgm:prSet presAssocID="{59D064F0-8930-5A43-A65B-54EDE594C6CD}" presName="spacer" presStyleCnt="0"/>
      <dgm:spPr/>
    </dgm:pt>
    <dgm:pt modelId="{BE732F21-A200-CB46-9675-730C02EC24B7}" type="pres">
      <dgm:prSet presAssocID="{1F43D08A-8AB6-5241-B18D-E55A93481232}" presName="parentText" presStyleLbl="node1" presStyleIdx="4" presStyleCnt="6">
        <dgm:presLayoutVars>
          <dgm:chMax val="0"/>
          <dgm:bulletEnabled val="1"/>
        </dgm:presLayoutVars>
      </dgm:prSet>
      <dgm:spPr/>
      <dgm:t>
        <a:bodyPr/>
        <a:lstStyle/>
        <a:p>
          <a:endParaRPr lang="en-US"/>
        </a:p>
      </dgm:t>
    </dgm:pt>
    <dgm:pt modelId="{0C355EA3-BBD2-344A-B2F6-20DAC8189977}" type="pres">
      <dgm:prSet presAssocID="{2B085603-CFD8-E848-9C3C-A489947D435A}" presName="spacer" presStyleCnt="0"/>
      <dgm:spPr/>
    </dgm:pt>
    <dgm:pt modelId="{B2AF3591-F790-7D4E-9C40-3D20CB928B50}" type="pres">
      <dgm:prSet presAssocID="{2A051762-DC96-DA47-8FA5-962E870F6636}" presName="parentText" presStyleLbl="node1" presStyleIdx="5" presStyleCnt="6">
        <dgm:presLayoutVars>
          <dgm:chMax val="0"/>
          <dgm:bulletEnabled val="1"/>
        </dgm:presLayoutVars>
      </dgm:prSet>
      <dgm:spPr/>
      <dgm:t>
        <a:bodyPr/>
        <a:lstStyle/>
        <a:p>
          <a:endParaRPr lang="en-US"/>
        </a:p>
      </dgm:t>
    </dgm:pt>
  </dgm:ptLst>
  <dgm:cxnLst>
    <dgm:cxn modelId="{E913429E-CE87-0A4B-AE58-B0817BCA4E86}" srcId="{2B98953F-5EC0-7C41-A879-B504E6524F69}" destId="{2A051762-DC96-DA47-8FA5-962E870F6636}" srcOrd="5" destOrd="0" parTransId="{249E5529-5BCE-974B-BFA7-D01ED3B9A0A5}" sibTransId="{C13D323C-101F-E141-8D36-450A8AF00457}"/>
    <dgm:cxn modelId="{2020E31A-D500-6E45-9048-D138A102C21B}" srcId="{2B98953F-5EC0-7C41-A879-B504E6524F69}" destId="{619F245A-9332-B64F-B78D-F698CA48BC44}" srcOrd="3" destOrd="0" parTransId="{D4F3A6CE-9F81-AE4B-ABA7-71115EC35766}" sibTransId="{59D064F0-8930-5A43-A65B-54EDE594C6CD}"/>
    <dgm:cxn modelId="{799F4659-2928-E34D-BD66-EECA27659A0B}" srcId="{2B98953F-5EC0-7C41-A879-B504E6524F69}" destId="{1F43D08A-8AB6-5241-B18D-E55A93481232}" srcOrd="4" destOrd="0" parTransId="{2CEB3ED7-2B5E-F641-9C23-35646B0C0F6C}" sibTransId="{2B085603-CFD8-E848-9C3C-A489947D435A}"/>
    <dgm:cxn modelId="{32070502-A31A-41B1-922F-AAB998424268}" type="presOf" srcId="{8297F83A-2A00-E64F-B371-36EAC4130D40}" destId="{6402A296-1A72-5440-9CB0-1FB29AFD8078}" srcOrd="0" destOrd="0" presId="urn:microsoft.com/office/officeart/2005/8/layout/vList2"/>
    <dgm:cxn modelId="{BFBA7D0B-40CD-417C-9DCB-213ADCEC25AB}" type="presOf" srcId="{E1463E17-F5F0-4A4E-83DE-651340E3C651}" destId="{F7DB80DD-B092-CC44-8916-FD165064DDA3}" srcOrd="0" destOrd="0" presId="urn:microsoft.com/office/officeart/2005/8/layout/vList2"/>
    <dgm:cxn modelId="{47025F9F-0459-43A1-B23C-E19DA436D032}" type="presOf" srcId="{1F43D08A-8AB6-5241-B18D-E55A93481232}" destId="{BE732F21-A200-CB46-9675-730C02EC24B7}" srcOrd="0" destOrd="0" presId="urn:microsoft.com/office/officeart/2005/8/layout/vList2"/>
    <dgm:cxn modelId="{4E18CDB1-2C4E-4237-9E40-6AE14BAE5C76}" type="presOf" srcId="{3D9DE769-E0B4-0346-BF2E-5FF80C095DA6}" destId="{952AF3B4-2796-7744-8026-1A77D511E913}" srcOrd="0" destOrd="0" presId="urn:microsoft.com/office/officeart/2005/8/layout/vList2"/>
    <dgm:cxn modelId="{B2F44D93-E3F6-478D-839C-64BA6DFFF18C}" type="presOf" srcId="{2B98953F-5EC0-7C41-A879-B504E6524F69}" destId="{3FC15209-4C33-1645-A47B-F4A02DF602DE}" srcOrd="0" destOrd="0" presId="urn:microsoft.com/office/officeart/2005/8/layout/vList2"/>
    <dgm:cxn modelId="{18E3EE82-85EE-8C42-9BD4-20FC657F664A}" srcId="{2B98953F-5EC0-7C41-A879-B504E6524F69}" destId="{8297F83A-2A00-E64F-B371-36EAC4130D40}" srcOrd="2" destOrd="0" parTransId="{F685C352-C200-7A4D-819A-F3201F888B55}" sibTransId="{5D1B2B63-9F4B-5D47-AD14-155B679C136B}"/>
    <dgm:cxn modelId="{FD94ABAA-4A14-48FF-B5F4-8040CA049643}" type="presOf" srcId="{619F245A-9332-B64F-B78D-F698CA48BC44}" destId="{7E657394-C81B-E84A-B224-9C2C2CF4F298}" srcOrd="0" destOrd="0" presId="urn:microsoft.com/office/officeart/2005/8/layout/vList2"/>
    <dgm:cxn modelId="{AE10C77A-D58A-824B-AEEF-B7133C8E82AC}" srcId="{2B98953F-5EC0-7C41-A879-B504E6524F69}" destId="{E1463E17-F5F0-4A4E-83DE-651340E3C651}" srcOrd="0" destOrd="0" parTransId="{1A08024D-C33D-E64A-82BE-43D30B9C54E0}" sibTransId="{772C8946-AC59-0441-B001-6C230610300A}"/>
    <dgm:cxn modelId="{FE4B8FF5-6519-4E86-975F-2A55C0CA08B0}" type="presOf" srcId="{2A051762-DC96-DA47-8FA5-962E870F6636}" destId="{B2AF3591-F790-7D4E-9C40-3D20CB928B50}" srcOrd="0" destOrd="0" presId="urn:microsoft.com/office/officeart/2005/8/layout/vList2"/>
    <dgm:cxn modelId="{A257353D-5803-7443-993A-9D6AB1C7D3AA}" srcId="{2B98953F-5EC0-7C41-A879-B504E6524F69}" destId="{3D9DE769-E0B4-0346-BF2E-5FF80C095DA6}" srcOrd="1" destOrd="0" parTransId="{8E0958C4-6C91-1E46-8E94-8C8D7A0F1512}" sibTransId="{511C675D-65E0-D24B-B0B3-27F4C6259EBA}"/>
    <dgm:cxn modelId="{81DA0E17-6092-4DA8-9BCE-7E3886B2046D}" type="presParOf" srcId="{3FC15209-4C33-1645-A47B-F4A02DF602DE}" destId="{F7DB80DD-B092-CC44-8916-FD165064DDA3}" srcOrd="0" destOrd="0" presId="urn:microsoft.com/office/officeart/2005/8/layout/vList2"/>
    <dgm:cxn modelId="{E9F2832E-C77F-4D6F-AD85-E6751A7C0747}" type="presParOf" srcId="{3FC15209-4C33-1645-A47B-F4A02DF602DE}" destId="{7B0EC511-8840-E84E-81CA-D101FF8405CB}" srcOrd="1" destOrd="0" presId="urn:microsoft.com/office/officeart/2005/8/layout/vList2"/>
    <dgm:cxn modelId="{043D0DA8-77CD-44DB-8283-42D759C829A9}" type="presParOf" srcId="{3FC15209-4C33-1645-A47B-F4A02DF602DE}" destId="{952AF3B4-2796-7744-8026-1A77D511E913}" srcOrd="2" destOrd="0" presId="urn:microsoft.com/office/officeart/2005/8/layout/vList2"/>
    <dgm:cxn modelId="{FD3FBF2C-126F-49D3-B341-87ED72AD6A12}" type="presParOf" srcId="{3FC15209-4C33-1645-A47B-F4A02DF602DE}" destId="{FC4562F6-BE87-E047-8301-B7E66F68D73A}" srcOrd="3" destOrd="0" presId="urn:microsoft.com/office/officeart/2005/8/layout/vList2"/>
    <dgm:cxn modelId="{CE797092-0D79-4877-8570-A62572A2DB7A}" type="presParOf" srcId="{3FC15209-4C33-1645-A47B-F4A02DF602DE}" destId="{6402A296-1A72-5440-9CB0-1FB29AFD8078}" srcOrd="4" destOrd="0" presId="urn:microsoft.com/office/officeart/2005/8/layout/vList2"/>
    <dgm:cxn modelId="{AAC26CFC-2685-4124-BEDD-759EF4F6E595}" type="presParOf" srcId="{3FC15209-4C33-1645-A47B-F4A02DF602DE}" destId="{3693C040-9AEF-CC40-A6BE-FE0436F6DAE4}" srcOrd="5" destOrd="0" presId="urn:microsoft.com/office/officeart/2005/8/layout/vList2"/>
    <dgm:cxn modelId="{01836D4B-35B4-43FB-A4BA-3D02C5ACA7B8}" type="presParOf" srcId="{3FC15209-4C33-1645-A47B-F4A02DF602DE}" destId="{7E657394-C81B-E84A-B224-9C2C2CF4F298}" srcOrd="6" destOrd="0" presId="urn:microsoft.com/office/officeart/2005/8/layout/vList2"/>
    <dgm:cxn modelId="{6CD76337-5AAA-4938-9D85-978D065AA30B}" type="presParOf" srcId="{3FC15209-4C33-1645-A47B-F4A02DF602DE}" destId="{EE07C0D1-2B93-0543-9609-64D0C833705A}" srcOrd="7" destOrd="0" presId="urn:microsoft.com/office/officeart/2005/8/layout/vList2"/>
    <dgm:cxn modelId="{B98EDB1B-0E27-43BA-89C6-DE9409503554}" type="presParOf" srcId="{3FC15209-4C33-1645-A47B-F4A02DF602DE}" destId="{BE732F21-A200-CB46-9675-730C02EC24B7}" srcOrd="8" destOrd="0" presId="urn:microsoft.com/office/officeart/2005/8/layout/vList2"/>
    <dgm:cxn modelId="{9D0D7EF9-2FC0-4EFB-83BF-2865EDF00221}" type="presParOf" srcId="{3FC15209-4C33-1645-A47B-F4A02DF602DE}" destId="{0C355EA3-BBD2-344A-B2F6-20DAC8189977}" srcOrd="9" destOrd="0" presId="urn:microsoft.com/office/officeart/2005/8/layout/vList2"/>
    <dgm:cxn modelId="{09447C12-158D-474A-992F-EB9208DA41CB}" type="presParOf" srcId="{3FC15209-4C33-1645-A47B-F4A02DF602DE}" destId="{B2AF3591-F790-7D4E-9C40-3D20CB928B5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B80DD-B092-CC44-8916-FD165064DDA3}">
      <dsp:nvSpPr>
        <dsp:cNvPr id="0" name=""/>
        <dsp:cNvSpPr/>
      </dsp:nvSpPr>
      <dsp:spPr>
        <a:xfrm>
          <a:off x="0" y="121373"/>
          <a:ext cx="7447395" cy="638819"/>
        </a:xfrm>
        <a:prstGeom prst="roundRect">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Language Alignment with SE 8</a:t>
          </a:r>
          <a:endParaRPr lang="en-US" sz="2800" kern="1200" dirty="0"/>
        </a:p>
      </dsp:txBody>
      <dsp:txXfrm>
        <a:off x="31185" y="152558"/>
        <a:ext cx="7385025" cy="576449"/>
      </dsp:txXfrm>
    </dsp:sp>
    <dsp:sp modelId="{952AF3B4-2796-7744-8026-1A77D511E913}">
      <dsp:nvSpPr>
        <dsp:cNvPr id="0" name=""/>
        <dsp:cNvSpPr/>
      </dsp:nvSpPr>
      <dsp:spPr>
        <a:xfrm>
          <a:off x="0" y="840833"/>
          <a:ext cx="7447395" cy="638819"/>
        </a:xfrm>
        <a:prstGeom prst="roundRect">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VM Alignment with SE 8</a:t>
          </a:r>
          <a:endParaRPr lang="en-US" sz="2800" kern="1200" dirty="0"/>
        </a:p>
      </dsp:txBody>
      <dsp:txXfrm>
        <a:off x="31185" y="872018"/>
        <a:ext cx="7385025" cy="576449"/>
      </dsp:txXfrm>
    </dsp:sp>
    <dsp:sp modelId="{6402A296-1A72-5440-9CB0-1FB29AFD8078}">
      <dsp:nvSpPr>
        <dsp:cNvPr id="0" name=""/>
        <dsp:cNvSpPr/>
      </dsp:nvSpPr>
      <dsp:spPr>
        <a:xfrm>
          <a:off x="0" y="1560293"/>
          <a:ext cx="7447395" cy="638819"/>
        </a:xfrm>
        <a:prstGeom prst="roundRect">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Library Alignment with SE 8</a:t>
          </a:r>
          <a:endParaRPr lang="en-US" sz="2800" kern="1200" dirty="0"/>
        </a:p>
      </dsp:txBody>
      <dsp:txXfrm>
        <a:off x="31185" y="1591478"/>
        <a:ext cx="7385025" cy="576449"/>
      </dsp:txXfrm>
    </dsp:sp>
    <dsp:sp modelId="{7E657394-C81B-E84A-B224-9C2C2CF4F298}">
      <dsp:nvSpPr>
        <dsp:cNvPr id="0" name=""/>
        <dsp:cNvSpPr/>
      </dsp:nvSpPr>
      <dsp:spPr>
        <a:xfrm>
          <a:off x="0" y="2279753"/>
          <a:ext cx="7447395" cy="638819"/>
        </a:xfrm>
        <a:prstGeom prst="roundRect">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Compact Configuration for very small devices</a:t>
          </a:r>
          <a:endParaRPr lang="en-US" sz="2800" kern="1200" dirty="0"/>
        </a:p>
      </dsp:txBody>
      <dsp:txXfrm>
        <a:off x="31185" y="2310938"/>
        <a:ext cx="7385025" cy="576449"/>
      </dsp:txXfrm>
    </dsp:sp>
    <dsp:sp modelId="{BE732F21-A200-CB46-9675-730C02EC24B7}">
      <dsp:nvSpPr>
        <dsp:cNvPr id="0" name=""/>
        <dsp:cNvSpPr/>
      </dsp:nvSpPr>
      <dsp:spPr>
        <a:xfrm>
          <a:off x="0" y="2999213"/>
          <a:ext cx="7447395" cy="638819"/>
        </a:xfrm>
        <a:prstGeom prst="roundRect">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GCF 8 to provides flexible networking </a:t>
          </a:r>
          <a:endParaRPr lang="en-US" sz="2800" kern="1200" dirty="0"/>
        </a:p>
      </dsp:txBody>
      <dsp:txXfrm>
        <a:off x="31185" y="3030398"/>
        <a:ext cx="7385025" cy="576449"/>
      </dsp:txXfrm>
    </dsp:sp>
    <dsp:sp modelId="{B2AF3591-F790-7D4E-9C40-3D20CB928B50}">
      <dsp:nvSpPr>
        <dsp:cNvPr id="0" name=""/>
        <dsp:cNvSpPr/>
      </dsp:nvSpPr>
      <dsp:spPr>
        <a:xfrm>
          <a:off x="0" y="3718673"/>
          <a:ext cx="7447395" cy="638819"/>
        </a:xfrm>
        <a:prstGeom prst="roundRect">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dirty="0" smtClean="0"/>
            <a:t>Developer leverage of tools, </a:t>
          </a:r>
          <a:r>
            <a:rPr lang="en-US" sz="2800" kern="1200" dirty="0" err="1" smtClean="0"/>
            <a:t>APIs </a:t>
          </a:r>
          <a:r>
            <a:rPr lang="en-US" sz="2800" kern="1200" dirty="0" smtClean="0"/>
            <a:t>and knowledge</a:t>
          </a:r>
          <a:endParaRPr lang="en-US" sz="2800" kern="1200" dirty="0"/>
        </a:p>
      </dsp:txBody>
      <dsp:txXfrm>
        <a:off x="31185" y="3749858"/>
        <a:ext cx="7385025" cy="5764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DAF96-4681-41BF-825D-1B4FE32D0E42}" type="datetimeFigureOut">
              <a:rPr lang="en-IN" smtClean="0"/>
              <a:t>24-05-2018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319BF-BF2A-4B74-B15E-72D767AA9F64}" type="slidenum">
              <a:rPr lang="en-IN" smtClean="0"/>
              <a:t>‹#›</a:t>
            </a:fld>
            <a:endParaRPr lang="en-IN"/>
          </a:p>
        </p:txBody>
      </p:sp>
    </p:spTree>
    <p:extLst>
      <p:ext uri="{BB962C8B-B14F-4D97-AF65-F5344CB8AC3E}">
        <p14:creationId xmlns:p14="http://schemas.microsoft.com/office/powerpoint/2010/main" val="10723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from Lambdas and the streams APIs there</a:t>
            </a:r>
            <a:r>
              <a:rPr lang="en-US" baseline="0" dirty="0"/>
              <a:t> are a number of other changes to the language and </a:t>
            </a:r>
            <a:r>
              <a:rPr lang="en-US" baseline="0" dirty="0" err="1"/>
              <a:t>llibraries</a:t>
            </a:r>
            <a:r>
              <a:rPr lang="en-US" baseline="0" dirty="0"/>
              <a:t> in Java SE 8.</a:t>
            </a:r>
          </a:p>
          <a:p>
            <a:endParaRPr lang="en-US" baseline="0" dirty="0"/>
          </a:p>
          <a:p>
            <a:r>
              <a:rPr lang="en-US" baseline="0" dirty="0"/>
              <a:t>Another significant language change is the ability to use annotations on the use of types now, </a:t>
            </a:r>
            <a:r>
              <a:rPr lang="en-US" baseline="0" dirty="0" err="1"/>
              <a:t>rathe</a:t>
            </a:r>
            <a:r>
              <a:rPr lang="en-US" baseline="0" dirty="0"/>
              <a:t> than just where they are declared.  This means that annotations can be added to parameters being passed to a method.  Using new annotations like @</a:t>
            </a:r>
            <a:r>
              <a:rPr lang="en-US" baseline="0" dirty="0" err="1"/>
              <a:t>notnull</a:t>
            </a:r>
            <a:r>
              <a:rPr lang="en-US" baseline="0" dirty="0"/>
              <a:t> the compiler can make more checks on the correctness of code as it is compiled.  Here, if the value passed as a parameter to the process method is never assigned a value the compiler can report an error.  Obviously only static analysis can be done of the code as it is compiled, it will still be possible to pass a null reference at runtime.</a:t>
            </a:r>
          </a:p>
          <a:p>
            <a:endParaRPr lang="en-US" baseline="0" dirty="0"/>
          </a:p>
          <a:p>
            <a:r>
              <a:rPr lang="en-US" baseline="0" dirty="0"/>
              <a:t>See also JEP 104</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38</a:t>
            </a:fld>
            <a:endParaRPr lang="en-US"/>
          </a:p>
        </p:txBody>
      </p:sp>
    </p:spTree>
    <p:extLst>
      <p:ext uri="{BB962C8B-B14F-4D97-AF65-F5344CB8AC3E}">
        <p14:creationId xmlns:p14="http://schemas.microsoft.com/office/powerpoint/2010/main" val="3183309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new feature of interfaces in Java SE 8 is the ability to include</a:t>
            </a:r>
            <a:r>
              <a:rPr lang="en-US" baseline="0"/>
              <a:t> static methods in an interface, which was not possible before.  This is linked to extension methods in that interfaces can now include behaviour.  The example shows a static method defined in the Predicate interface in the java.util.function package.</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51</a:t>
            </a:fld>
            <a:endParaRPr lang="en-US"/>
          </a:p>
        </p:txBody>
      </p:sp>
    </p:spTree>
    <p:extLst>
      <p:ext uri="{BB962C8B-B14F-4D97-AF65-F5344CB8AC3E}">
        <p14:creationId xmlns:p14="http://schemas.microsoft.com/office/powerpoint/2010/main" val="1308060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Lambdas</a:t>
            </a:r>
            <a:r>
              <a:rPr lang="en-US" baseline="0" dirty="0"/>
              <a:t> are great, because they give us a simple way to represent </a:t>
            </a:r>
            <a:r>
              <a:rPr lang="en-US" baseline="0" dirty="0" err="1"/>
              <a:t>behaviour</a:t>
            </a:r>
            <a:r>
              <a:rPr lang="en-US" baseline="0" dirty="0"/>
              <a:t> as a parameter, which we can pass to a method.  On their own, though, they don’t give us much more than a simpler syntax for anonymous inner classes.  To really extract the power of Lambdas and to provide simplified concurrency we need to use Lambdas and extension methods to enhance the Collections APIs as well as adding new classes.</a:t>
            </a:r>
          </a:p>
          <a:p>
            <a:endParaRPr lang="en-US" baseline="0" dirty="0"/>
          </a:p>
          <a:p>
            <a:r>
              <a:rPr lang="en-US" baseline="0" dirty="0"/>
              <a:t>The answer to this in Java SE 8 is the streams API, which, with help from Lambdas, brings a more functional style of programming to Java.</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79</a:t>
            </a:fld>
            <a:endParaRPr lang="en-US"/>
          </a:p>
        </p:txBody>
      </p:sp>
    </p:spTree>
    <p:extLst>
      <p:ext uri="{BB962C8B-B14F-4D97-AF65-F5344CB8AC3E}">
        <p14:creationId xmlns:p14="http://schemas.microsoft.com/office/powerpoint/2010/main" val="321980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important point to understand</a:t>
            </a:r>
            <a:r>
              <a:rPr lang="en-US" baseline="0" dirty="0"/>
              <a:t> about streams is that they are not data structures (even though they may look like them at times).</a:t>
            </a:r>
          </a:p>
          <a:p>
            <a:endParaRPr lang="en-US" baseline="0" dirty="0"/>
          </a:p>
          <a:p>
            <a:r>
              <a:rPr lang="en-US" baseline="0" dirty="0"/>
              <a:t>The second point is that a stream can be infinite (a stream of random numbers does not need to end).  In the same way that it is very easy to write an infinite loop in Java, it’s possible to use an infinite stream and never terminate its use.</a:t>
            </a:r>
          </a:p>
          <a:p>
            <a:endParaRPr lang="en-US" baseline="0" dirty="0"/>
          </a:p>
          <a:p>
            <a:r>
              <a:rPr lang="en-US" baseline="0" dirty="0"/>
              <a:t>By using streams we can build a system that allows </a:t>
            </a:r>
            <a:r>
              <a:rPr lang="en-US" baseline="0" dirty="0" err="1"/>
              <a:t>optimisations</a:t>
            </a:r>
            <a:r>
              <a:rPr lang="en-US" baseline="0" dirty="0"/>
              <a:t> to be hidden easily in the library code (lazy evaluation, fusing operations together, making processing concurrent, </a:t>
            </a:r>
            <a:r>
              <a:rPr lang="en-US" baseline="0" dirty="0" err="1"/>
              <a:t>etc</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80</a:t>
            </a:fld>
            <a:endParaRPr lang="en-US"/>
          </a:p>
        </p:txBody>
      </p:sp>
    </p:spTree>
    <p:extLst>
      <p:ext uri="{BB962C8B-B14F-4D97-AF65-F5344CB8AC3E}">
        <p14:creationId xmlns:p14="http://schemas.microsoft.com/office/powerpoint/2010/main" val="98765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a stream as a pipeline with three parts:</a:t>
            </a:r>
          </a:p>
          <a:p>
            <a:endParaRPr lang="en-US" dirty="0"/>
          </a:p>
          <a:p>
            <a:r>
              <a:rPr lang="en-US" dirty="0"/>
              <a:t>The source that provides a stream</a:t>
            </a:r>
            <a:r>
              <a:rPr lang="en-US" baseline="0" dirty="0"/>
              <a:t> of objects to be processed.</a:t>
            </a:r>
          </a:p>
          <a:p>
            <a:r>
              <a:rPr lang="en-US" baseline="0" dirty="0"/>
              <a:t>Zero or more intermediate operations that take the input stream and generate a new output stream.  The output stream may be the same as the input stream, reduced or enlarged in size, or be objects of a different type.  It is completely flexible.</a:t>
            </a:r>
          </a:p>
          <a:p>
            <a:r>
              <a:rPr lang="en-US" baseline="0" dirty="0"/>
              <a:t>A terminal operation. This is one that takes an input stream and either produces a result or has some kind of side-effect.  Printing a message to the screen is an example where no result is produced, but there is a side effect.</a:t>
            </a:r>
          </a:p>
          <a:p>
            <a:endParaRPr lang="en-US" baseline="0" dirty="0"/>
          </a:p>
          <a:p>
            <a:r>
              <a:rPr lang="en-US" baseline="0" dirty="0"/>
              <a:t>The example shows the different parts of the pipeline.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81</a:t>
            </a:fld>
            <a:endParaRPr lang="en-US"/>
          </a:p>
        </p:txBody>
      </p:sp>
    </p:spTree>
    <p:extLst>
      <p:ext uri="{BB962C8B-B14F-4D97-AF65-F5344CB8AC3E}">
        <p14:creationId xmlns:p14="http://schemas.microsoft.com/office/powerpoint/2010/main" val="3155494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that a stream is not a data structure, but a way to construct a pipeline of operations.</a:t>
            </a:r>
            <a:r>
              <a:rPr lang="en-US" baseline="0"/>
              <a:t>  So things like filter and map don’t really do much except apply the Lambda expression to the input stream and generate a new output stream.  In this example all the work really happens when we get to the sum method.  The effect is that the three operations, filter, map and sum are fused into a single pipeline operation.  This can happen either for a sequential or parallel stream.</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82</a:t>
            </a:fld>
            <a:endParaRPr lang="en-US"/>
          </a:p>
        </p:txBody>
      </p:sp>
    </p:spTree>
    <p:extLst>
      <p:ext uri="{BB962C8B-B14F-4D97-AF65-F5344CB8AC3E}">
        <p14:creationId xmlns:p14="http://schemas.microsoft.com/office/powerpoint/2010/main" val="200466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Collection class provides methods to create a serial or parallel stream.</a:t>
            </a:r>
            <a:endParaRPr lang="en-US"/>
          </a:p>
          <a:p>
            <a:r>
              <a:rPr lang="en-US"/>
              <a:t>Stream is an interface,</a:t>
            </a:r>
            <a:r>
              <a:rPr lang="en-US" baseline="0"/>
              <a:t> but in Java SE 8 we can now have static methods in interfaces, hence Stream.of()</a:t>
            </a:r>
          </a:p>
          <a:p>
            <a:endParaRPr lang="en-US" baseline="0"/>
          </a:p>
          <a:p>
            <a:r>
              <a:rPr lang="en-US" baseline="0"/>
              <a:t>Files.walk will walk a file tree from a given Path argument</a:t>
            </a:r>
          </a:p>
          <a:p>
            <a:endParaRPr lang="en-US" baseline="0"/>
          </a:p>
          <a:p>
            <a:r>
              <a:rPr lang="en-US" baseline="0"/>
              <a:t>Spliterator is an interface that represents an object for traversing or partitioning elements of a source (this is the fundamental internal class for streams).</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83</a:t>
            </a:fld>
            <a:endParaRPr lang="en-US"/>
          </a:p>
        </p:txBody>
      </p:sp>
    </p:spTree>
    <p:extLst>
      <p:ext uri="{BB962C8B-B14F-4D97-AF65-F5344CB8AC3E}">
        <p14:creationId xmlns:p14="http://schemas.microsoft.com/office/powerpoint/2010/main" val="1794689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 sources allow for the decomposition</a:t>
            </a:r>
            <a:r>
              <a:rPr lang="en-US" baseline="0" dirty="0"/>
              <a:t> of a </a:t>
            </a:r>
            <a:r>
              <a:rPr lang="en-US" baseline="0" dirty="0" err="1"/>
              <a:t>stram</a:t>
            </a:r>
            <a:r>
              <a:rPr lang="en-US" baseline="0" dirty="0"/>
              <a:t> so that it can be processed in parallel.  How this happens internally is using the fork-join framework.</a:t>
            </a:r>
          </a:p>
          <a:p>
            <a:endParaRPr lang="en-US" baseline="0" dirty="0"/>
          </a:p>
          <a:p>
            <a:r>
              <a:rPr lang="en-US" baseline="0" dirty="0"/>
              <a:t>Streams have characteristics that can be used internally to determine how to make </a:t>
            </a:r>
            <a:r>
              <a:rPr lang="en-US" baseline="0" dirty="0" err="1"/>
              <a:t>optimisations</a:t>
            </a:r>
            <a:r>
              <a:rPr lang="en-US" baseline="0" dirty="0"/>
              <a:t> when processing the stream</a:t>
            </a:r>
          </a:p>
          <a:p>
            <a:endParaRPr lang="en-US" baseline="0" dirty="0"/>
          </a:p>
          <a:p>
            <a:r>
              <a:rPr lang="en-US" baseline="0" dirty="0"/>
              <a:t>ORDERED The stream has a defined order (this does not imply that it is sorted, just that the order is fixed).  For example a List has a fixed order to the elements of that list.  A </a:t>
            </a:r>
            <a:r>
              <a:rPr lang="en-US" baseline="0" dirty="0" err="1"/>
              <a:t>HashMap</a:t>
            </a:r>
            <a:r>
              <a:rPr lang="en-US" baseline="0" dirty="0"/>
              <a:t> does not have a defined order.</a:t>
            </a:r>
          </a:p>
          <a:p>
            <a:r>
              <a:rPr lang="en-US" baseline="0" dirty="0"/>
              <a:t>DISTINCT No two elements in the stream are equal</a:t>
            </a:r>
          </a:p>
          <a:p>
            <a:r>
              <a:rPr lang="en-US" baseline="0" dirty="0"/>
              <a:t>SORTED The stream has an order that has been sorted according to some criteria, e.g. alphabetical, numeric.  Any stream that is sorted is also ORDERED</a:t>
            </a:r>
          </a:p>
          <a:p>
            <a:r>
              <a:rPr lang="en-US" baseline="0" dirty="0"/>
              <a:t>SIZED The stream is finite, i.e. has a known size</a:t>
            </a:r>
          </a:p>
          <a:p>
            <a:r>
              <a:rPr lang="en-US" baseline="0" dirty="0"/>
              <a:t>SUBSIZED If this stream is split for the purposes of parallel processing the size of the child streams will be known.  A balanced tree is an example where this is not true.  The size of the tree itself is known, but the size of </a:t>
            </a:r>
            <a:r>
              <a:rPr lang="en-US" baseline="0" dirty="0" err="1"/>
              <a:t>subtrees</a:t>
            </a:r>
            <a:r>
              <a:rPr lang="en-US" baseline="0" dirty="0"/>
              <a:t> may not be.</a:t>
            </a:r>
          </a:p>
          <a:p>
            <a:r>
              <a:rPr lang="en-US" baseline="0" dirty="0"/>
              <a:t>NONNULL There will be no null elements in the stream</a:t>
            </a:r>
          </a:p>
          <a:p>
            <a:r>
              <a:rPr lang="en-US" baseline="0" dirty="0"/>
              <a:t>IMMUTABLE The stream cannot be structurally modified (no elements can be inserted, replaced or deleted)</a:t>
            </a:r>
          </a:p>
          <a:p>
            <a:r>
              <a:rPr lang="en-US" baseline="0" dirty="0"/>
              <a:t>CONCURRENT The contents of the stream may be modified concurrently in a thread-safe way</a:t>
            </a:r>
          </a:p>
          <a:p>
            <a:r>
              <a:rPr lang="en-US" baseline="0" dirty="0"/>
              <a:t>See </a:t>
            </a:r>
            <a:r>
              <a:rPr lang="en-US" baseline="0" dirty="0" err="1"/>
              <a:t>Spliterator</a:t>
            </a:r>
            <a:r>
              <a:rPr lang="en-US" baseline="0" dirty="0"/>
              <a:t> </a:t>
            </a:r>
            <a:r>
              <a:rPr lang="en-US" baseline="0" dirty="0" err="1"/>
              <a:t>javadoc</a:t>
            </a:r>
            <a:r>
              <a:rPr lang="en-US" baseline="0" dirty="0"/>
              <a:t> for more information</a:t>
            </a:r>
          </a:p>
        </p:txBody>
      </p:sp>
      <p:sp>
        <p:nvSpPr>
          <p:cNvPr id="4" name="Slide Number Placeholder 3"/>
          <p:cNvSpPr>
            <a:spLocks noGrp="1"/>
          </p:cNvSpPr>
          <p:nvPr>
            <p:ph type="sldNum" sz="quarter" idx="10"/>
          </p:nvPr>
        </p:nvSpPr>
        <p:spPr/>
        <p:txBody>
          <a:bodyPr/>
          <a:lstStyle/>
          <a:p>
            <a:fld id="{36E82501-53DA-4152-84B0-51135B15EEA8}" type="slidenum">
              <a:rPr lang="en-US" smtClean="0"/>
              <a:pPr/>
              <a:t>84</a:t>
            </a:fld>
            <a:endParaRPr lang="en-US"/>
          </a:p>
        </p:txBody>
      </p:sp>
    </p:spTree>
    <p:extLst>
      <p:ext uri="{BB962C8B-B14F-4D97-AF65-F5344CB8AC3E}">
        <p14:creationId xmlns:p14="http://schemas.microsoft.com/office/powerpoint/2010/main" val="3019825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Intermediate</a:t>
            </a:r>
            <a:r>
              <a:rPr lang="en-US" baseline="0" dirty="0"/>
              <a:t> operations can affect the characteristics of the stream.  For example when you apply a map to a stream it will not change the number of elements (each element in the input stream is mapped to an element in the output stream), but it could affect the DISTINCT or SORTED characteristics (the output stream could contain elements that are equal and the mapping could easily cause the output stream to no longer be sorted).</a:t>
            </a:r>
          </a:p>
          <a:p>
            <a:endParaRPr lang="en-US" baseline="0" dirty="0"/>
          </a:p>
          <a:p>
            <a:r>
              <a:rPr lang="en-US" baseline="0" dirty="0"/>
              <a:t>In terms of how easy it is to decompose operations to work in parallel this is still dependent on what the code is doing (just as it would be if you wrote the code yourself).  In the case of filter and map operations these are applied independently to each element of the stream and can therefore be made parallel to whatever degree the library code wants.  In the case of operations like sort of distinct processing in parallel relies on how well an algorithm can work to reduce the dependency on state.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85</a:t>
            </a:fld>
            <a:endParaRPr lang="en-US"/>
          </a:p>
        </p:txBody>
      </p:sp>
    </p:spTree>
    <p:extLst>
      <p:ext uri="{BB962C8B-B14F-4D97-AF65-F5344CB8AC3E}">
        <p14:creationId xmlns:p14="http://schemas.microsoft.com/office/powerpoint/2010/main" val="1941180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when a terminal</a:t>
            </a:r>
            <a:r>
              <a:rPr lang="en-US" baseline="0"/>
              <a:t> operation is defined will processing start.  The pipeline has been constructed based on the source and any intermediate operations; processing can then start either sequentially or in parallel.  Lazy evaluation is used, so elements are only processed as they are required.  Having defined characteristics of the stream allow the underlying code to optimise what happens.  For example, if a stream is SIZED when the toArray method is used an array can be allocated of the correct size at the start rather than having to be resized as more elements are received.</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86</a:t>
            </a:fld>
            <a:endParaRPr lang="en-US"/>
          </a:p>
        </p:txBody>
      </p:sp>
    </p:spTree>
    <p:extLst>
      <p:ext uri="{BB962C8B-B14F-4D97-AF65-F5344CB8AC3E}">
        <p14:creationId xmlns:p14="http://schemas.microsoft.com/office/powerpoint/2010/main" val="1765870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an optional as a stream that can only have either one or</a:t>
            </a:r>
            <a:r>
              <a:rPr lang="en-US" baseline="0" dirty="0"/>
              <a:t> zero elements (it’s not quite like this, but it’s a good analogy).</a:t>
            </a:r>
            <a:endParaRPr lang="en-US" dirty="0"/>
          </a:p>
          <a:p>
            <a:endParaRPr lang="en-US" dirty="0"/>
          </a:p>
          <a:p>
            <a:r>
              <a:rPr lang="en-US" dirty="0"/>
              <a:t>To create an</a:t>
            </a:r>
            <a:r>
              <a:rPr lang="en-US" baseline="0" dirty="0"/>
              <a:t> Optional use the of or </a:t>
            </a:r>
            <a:r>
              <a:rPr lang="en-US" baseline="0" dirty="0" err="1"/>
              <a:t>ofNullable</a:t>
            </a:r>
            <a:r>
              <a:rPr lang="en-US" baseline="0" dirty="0"/>
              <a:t> methods (there are no constructors).  If </a:t>
            </a:r>
            <a:r>
              <a:rPr lang="en-US" baseline="0" dirty="0" err="1"/>
              <a:t>gpsData</a:t>
            </a:r>
            <a:r>
              <a:rPr lang="en-US" baseline="0" dirty="0"/>
              <a:t> in the first line is null a </a:t>
            </a:r>
            <a:r>
              <a:rPr lang="en-US" baseline="0" dirty="0" err="1"/>
              <a:t>NullPointerException</a:t>
            </a:r>
            <a:r>
              <a:rPr lang="en-US" baseline="0" dirty="0"/>
              <a:t> will be thrown immediately.  If </a:t>
            </a:r>
            <a:r>
              <a:rPr lang="en-US" baseline="0" dirty="0" err="1"/>
              <a:t>gpsData</a:t>
            </a:r>
            <a:r>
              <a:rPr lang="en-US" baseline="0" dirty="0"/>
              <a:t> might be null use </a:t>
            </a:r>
            <a:r>
              <a:rPr lang="en-US" baseline="0" dirty="0" err="1"/>
              <a:t>ofNullable</a:t>
            </a:r>
            <a:r>
              <a:rPr lang="en-US" baseline="0" dirty="0"/>
              <a:t> that returns an empty Optional.</a:t>
            </a:r>
          </a:p>
          <a:p>
            <a:endParaRPr lang="en-US" baseline="0" dirty="0"/>
          </a:p>
          <a:p>
            <a:r>
              <a:rPr lang="en-US" baseline="0" dirty="0"/>
              <a:t>Rather than using an explicit if (</a:t>
            </a:r>
            <a:r>
              <a:rPr lang="en-US" baseline="0" dirty="0" err="1"/>
              <a:t>gpsData</a:t>
            </a:r>
            <a:r>
              <a:rPr lang="en-US" baseline="0" dirty="0"/>
              <a:t> != null)… you can use </a:t>
            </a:r>
            <a:r>
              <a:rPr lang="en-US" baseline="0" dirty="0" err="1"/>
              <a:t>ifPresent</a:t>
            </a:r>
            <a:r>
              <a:rPr lang="en-US" baseline="0" dirty="0"/>
              <a:t>() with a Lambda expression (in this case a method reference).  If the Optional is empty nothing will be printed, as the lambda is only used if there is a value.</a:t>
            </a:r>
          </a:p>
          <a:p>
            <a:endParaRPr lang="en-US" baseline="0" dirty="0"/>
          </a:p>
          <a:p>
            <a:r>
              <a:rPr lang="en-US" baseline="0" dirty="0"/>
              <a:t>When we want to use the value of an Optional we can also provide a way of generating a value if one is not present using </a:t>
            </a:r>
            <a:r>
              <a:rPr lang="en-US" baseline="0" dirty="0" err="1"/>
              <a:t>orElse</a:t>
            </a:r>
            <a:r>
              <a:rPr lang="en-US" baseline="0" dirty="0"/>
              <a:t> (returns the parameter if empty), </a:t>
            </a:r>
            <a:r>
              <a:rPr lang="en-US" baseline="0" dirty="0" err="1"/>
              <a:t>orElseThrow</a:t>
            </a:r>
            <a:r>
              <a:rPr lang="en-US" baseline="0" dirty="0"/>
              <a:t> (throws a </a:t>
            </a:r>
            <a:r>
              <a:rPr lang="en-US" baseline="0" dirty="0" err="1"/>
              <a:t>speficied</a:t>
            </a:r>
            <a:r>
              <a:rPr lang="en-US" baseline="0" dirty="0"/>
              <a:t> type of exception if empty) or </a:t>
            </a:r>
            <a:r>
              <a:rPr lang="en-US" baseline="0" dirty="0" err="1"/>
              <a:t>orElseGet</a:t>
            </a:r>
            <a:r>
              <a:rPr lang="en-US" baseline="0" dirty="0"/>
              <a:t> (which uses a Supplier if empty)</a:t>
            </a:r>
          </a:p>
          <a:p>
            <a:endParaRPr lang="en-US" baseline="0" dirty="0"/>
          </a:p>
          <a:p>
            <a:r>
              <a:rPr lang="en-US" baseline="0" dirty="0" err="1"/>
              <a:t>Optionals</a:t>
            </a:r>
            <a:r>
              <a:rPr lang="en-US" baseline="0" dirty="0"/>
              <a:t> can also be filtered using a Predicate.  In the example the filter would only be used if a value is present.  filter returns an Optional that either contains the value of </a:t>
            </a:r>
            <a:r>
              <a:rPr lang="en-US" baseline="0" dirty="0" err="1"/>
              <a:t>maybeGPS</a:t>
            </a:r>
            <a:r>
              <a:rPr lang="en-US" baseline="0" dirty="0"/>
              <a:t> (if the Predicate evaluates to true) or is empty (Predicate evaluates to false).  </a:t>
            </a:r>
            <a:r>
              <a:rPr lang="en-US" baseline="0" dirty="0" err="1"/>
              <a:t>ifPresent</a:t>
            </a:r>
            <a:r>
              <a:rPr lang="en-US" baseline="0" dirty="0"/>
              <a:t> will then handle this Optional in the same way as before.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87</a:t>
            </a:fld>
            <a:endParaRPr lang="en-US"/>
          </a:p>
        </p:txBody>
      </p:sp>
    </p:spTree>
    <p:extLst>
      <p:ext uri="{BB962C8B-B14F-4D97-AF65-F5344CB8AC3E}">
        <p14:creationId xmlns:p14="http://schemas.microsoft.com/office/powerpoint/2010/main" val="37525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define a Lambda expression as an</a:t>
            </a:r>
            <a:r>
              <a:rPr lang="en-US" baseline="0"/>
              <a:t> anonymous function (like a method, but because it is not associated with a class we call it a function).  Like methods there are parameters, a body, a return type and even thrown exceptions.</a:t>
            </a:r>
          </a:p>
          <a:p>
            <a:endParaRPr lang="en-US" baseline="0"/>
          </a:p>
          <a:p>
            <a:r>
              <a:rPr lang="en-US" baseline="0"/>
              <a:t>What Lambda expressions really brings to Java is a simple way to parameterise behaviour.  The sequence of methods we have here defines what we want to do, i.e. filter the stream, map its values and so on, but how this happens is defined by the Lamabda expressions we pass as parameters.</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40</a:t>
            </a:fld>
            <a:endParaRPr lang="en-US"/>
          </a:p>
        </p:txBody>
      </p:sp>
    </p:spTree>
    <p:extLst>
      <p:ext uri="{BB962C8B-B14F-4D97-AF65-F5344CB8AC3E}">
        <p14:creationId xmlns:p14="http://schemas.microsoft.com/office/powerpoint/2010/main" val="1849878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java.util.function</a:t>
            </a:r>
            <a:r>
              <a:rPr lang="en-US" baseline="0"/>
              <a:t> package contains a number of useful interfaces that are used extensively in the streams API.  These may also be used when constructing your own library code.</a:t>
            </a:r>
          </a:p>
          <a:p>
            <a:endParaRPr lang="en-US" baseline="0"/>
          </a:p>
          <a:p>
            <a:r>
              <a:rPr lang="en-US" baseline="0"/>
              <a:t>See the javadocs for more information.</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88</a:t>
            </a:fld>
            <a:endParaRPr lang="en-US"/>
          </a:p>
        </p:txBody>
      </p:sp>
    </p:spTree>
    <p:extLst>
      <p:ext uri="{BB962C8B-B14F-4D97-AF65-F5344CB8AC3E}">
        <p14:creationId xmlns:p14="http://schemas.microsoft.com/office/powerpoint/2010/main" val="3000071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a:t>
            </a:r>
            <a:r>
              <a:rPr lang="en-US" baseline="0" dirty="0"/>
              <a:t> of the use of the streams API shows how we can convert all the words in a list so that all characters are in upper case.  </a:t>
            </a:r>
          </a:p>
          <a:p>
            <a:endParaRPr lang="en-US" baseline="0" dirty="0"/>
          </a:p>
          <a:p>
            <a:r>
              <a:rPr lang="en-US" baseline="0" dirty="0"/>
              <a:t>We call stream() on the List to get a stream and pass this to an intermediate operation that applies a map function to the stream.  The behavior of the map is defined by the Lambda expression, which is a method reference to call the </a:t>
            </a:r>
            <a:r>
              <a:rPr lang="en-US" baseline="0" dirty="0" err="1"/>
              <a:t>toUpperCase</a:t>
            </a:r>
            <a:r>
              <a:rPr lang="en-US" baseline="0" dirty="0"/>
              <a:t> method of the String class on each item in the input stream and create a new stream as output with the conversion applied.  </a:t>
            </a:r>
          </a:p>
          <a:p>
            <a:endParaRPr lang="en-US" baseline="0" dirty="0"/>
          </a:p>
          <a:p>
            <a:r>
              <a:rPr lang="en-US" baseline="0" dirty="0"/>
              <a:t>The terminal operation is to call the collect method and define how to collect using the static method of the Collectors class to generate a Collector that will create a new list with the contents of the stream.</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89</a:t>
            </a:fld>
            <a:endParaRPr lang="en-US"/>
          </a:p>
        </p:txBody>
      </p:sp>
    </p:spTree>
    <p:extLst>
      <p:ext uri="{BB962C8B-B14F-4D97-AF65-F5344CB8AC3E}">
        <p14:creationId xmlns:p14="http://schemas.microsoft.com/office/powerpoint/2010/main" val="3185024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example builds on the previous one.  Now, rather than using a map to convert to upper case we use a filter intermediate operation on the stream from the List and define the behaviour using a Lambda expression which returns true if the length of the string is even.  We use the same terminal operation.</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90</a:t>
            </a:fld>
            <a:endParaRPr lang="en-US"/>
          </a:p>
        </p:txBody>
      </p:sp>
    </p:spTree>
    <p:extLst>
      <p:ext uri="{BB962C8B-B14F-4D97-AF65-F5344CB8AC3E}">
        <p14:creationId xmlns:p14="http://schemas.microsoft.com/office/powerpoint/2010/main" val="237171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example counts the lines in a file.  BufferedReader is one of several classes outside the collections API that have been enhanced to use the streams API.  In this case there is a new method, lines(), which returns a stream of Strings for the lines in the source.  Here we have no intermediate operations, but pass the stream directly to a terminal operation, which counts the number of entries in the stream.</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91</a:t>
            </a:fld>
            <a:endParaRPr lang="en-US"/>
          </a:p>
        </p:txBody>
      </p:sp>
    </p:spTree>
    <p:extLst>
      <p:ext uri="{BB962C8B-B14F-4D97-AF65-F5344CB8AC3E}">
        <p14:creationId xmlns:p14="http://schemas.microsoft.com/office/powerpoint/2010/main" val="4173687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the previous example we can pass the stream of lines of text from the source to a map which uses a function defined by the Lambda expression to convert each String</a:t>
            </a:r>
            <a:r>
              <a:rPr lang="en-US" baseline="0"/>
              <a:t> of input to an integer that is the length of the line.  This is passed to max which is a terminal operation, but returns an OptionalInt.  We call the getAsInt method on this to return an integer value for the maximum length.</a:t>
            </a:r>
          </a:p>
        </p:txBody>
      </p:sp>
      <p:sp>
        <p:nvSpPr>
          <p:cNvPr id="4" name="Slide Number Placeholder 3"/>
          <p:cNvSpPr>
            <a:spLocks noGrp="1"/>
          </p:cNvSpPr>
          <p:nvPr>
            <p:ph type="sldNum" sz="quarter" idx="10"/>
          </p:nvPr>
        </p:nvSpPr>
        <p:spPr/>
        <p:txBody>
          <a:bodyPr/>
          <a:lstStyle/>
          <a:p>
            <a:fld id="{36E82501-53DA-4152-84B0-51135B15EEA8}" type="slidenum">
              <a:rPr lang="en-US" smtClean="0"/>
              <a:pPr/>
              <a:t>92</a:t>
            </a:fld>
            <a:endParaRPr lang="en-US"/>
          </a:p>
        </p:txBody>
      </p:sp>
    </p:spTree>
    <p:extLst>
      <p:ext uri="{BB962C8B-B14F-4D97-AF65-F5344CB8AC3E}">
        <p14:creationId xmlns:p14="http://schemas.microsoft.com/office/powerpoint/2010/main" val="3507604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collect all the words of</a:t>
            </a:r>
            <a:r>
              <a:rPr lang="en-US" baseline="0" dirty="0"/>
              <a:t> a file into a list we can use the lines() method of </a:t>
            </a:r>
            <a:r>
              <a:rPr lang="en-US" baseline="0" dirty="0" err="1"/>
              <a:t>BufferedReader</a:t>
            </a:r>
            <a:r>
              <a:rPr lang="en-US" baseline="0" dirty="0"/>
              <a:t> again to give us a stream of lines of text.  </a:t>
            </a:r>
          </a:p>
          <a:p>
            <a:endParaRPr lang="en-US" baseline="0" dirty="0"/>
          </a:p>
          <a:p>
            <a:r>
              <a:rPr lang="en-US" baseline="0" dirty="0"/>
              <a:t>We pass this to </a:t>
            </a:r>
            <a:r>
              <a:rPr lang="en-US" baseline="0" dirty="0" err="1"/>
              <a:t>flatMap</a:t>
            </a:r>
            <a:r>
              <a:rPr lang="en-US" baseline="0" dirty="0"/>
              <a:t>, which uses a mapping function we pass as a </a:t>
            </a:r>
            <a:r>
              <a:rPr lang="en-US" baseline="0" dirty="0" err="1"/>
              <a:t>parameter,which</a:t>
            </a:r>
            <a:r>
              <a:rPr lang="en-US" baseline="0" dirty="0"/>
              <a:t> is a Lambda expression that takes each line and splits it into individual words using the split method and an appropriate regular expression.  This creates a new stream of words for each line.  If we used the map method we would get a stream of streams.  Since we still want one stream with all the word in we use </a:t>
            </a:r>
            <a:r>
              <a:rPr lang="en-US" baseline="0" dirty="0" err="1"/>
              <a:t>flatMap</a:t>
            </a:r>
            <a:r>
              <a:rPr lang="en-US" baseline="0" dirty="0"/>
              <a:t> which concatenates the streams generated by </a:t>
            </a:r>
            <a:r>
              <a:rPr lang="en-US" baseline="0" dirty="0" err="1"/>
              <a:t>Stream.of</a:t>
            </a:r>
            <a:r>
              <a:rPr lang="en-US" baseline="0" dirty="0"/>
              <a:t>() into one stream as output.  </a:t>
            </a:r>
          </a:p>
          <a:p>
            <a:endParaRPr lang="en-US" baseline="0" dirty="0"/>
          </a:p>
          <a:p>
            <a:r>
              <a:rPr lang="en-US" baseline="0" dirty="0"/>
              <a:t>This is passed to a filter intermediate operation that eliminates words that are zero in length from the stream .  </a:t>
            </a:r>
          </a:p>
          <a:p>
            <a:endParaRPr lang="en-US" baseline="0" dirty="0"/>
          </a:p>
          <a:p>
            <a:r>
              <a:rPr lang="en-US" baseline="0" dirty="0"/>
              <a:t>This stream is passed to the terminal collect operation that uses the </a:t>
            </a:r>
            <a:r>
              <a:rPr lang="en-US" baseline="0" dirty="0" err="1"/>
              <a:t>Collectors.toList</a:t>
            </a:r>
            <a:r>
              <a:rPr lang="en-US" baseline="0" dirty="0"/>
              <a:t> static method to generate an appropriate Collector.</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93</a:t>
            </a:fld>
            <a:endParaRPr lang="en-US"/>
          </a:p>
        </p:txBody>
      </p:sp>
    </p:spTree>
    <p:extLst>
      <p:ext uri="{BB962C8B-B14F-4D97-AF65-F5344CB8AC3E}">
        <p14:creationId xmlns:p14="http://schemas.microsoft.com/office/powerpoint/2010/main" val="2824875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Taking the example one step further having constructed a stream of words from the file we can pass this through two further</a:t>
            </a:r>
            <a:r>
              <a:rPr lang="en-US" baseline="0"/>
              <a:t> intermediate operations, firstly to map the words to lower case and then sort them using default, alphabetical order.  This really shows the power of Lambdas and the streams API; imagine how much code you would need to write to do this in Java SE 7!</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94</a:t>
            </a:fld>
            <a:endParaRPr lang="en-US"/>
          </a:p>
        </p:txBody>
      </p:sp>
    </p:spTree>
    <p:extLst>
      <p:ext uri="{BB962C8B-B14F-4D97-AF65-F5344CB8AC3E}">
        <p14:creationId xmlns:p14="http://schemas.microsoft.com/office/powerpoint/2010/main" val="402293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Check the API documentation for more details of this feature.</a:t>
            </a:r>
          </a:p>
          <a:p>
            <a:endParaRPr lang="en-US"/>
          </a:p>
          <a:p>
            <a:r>
              <a:rPr lang="en-US"/>
              <a:t>See also JEP 103</a:t>
            </a:r>
          </a:p>
        </p:txBody>
      </p:sp>
      <p:sp>
        <p:nvSpPr>
          <p:cNvPr id="4" name="Slide Number Placeholder 3"/>
          <p:cNvSpPr>
            <a:spLocks noGrp="1"/>
          </p:cNvSpPr>
          <p:nvPr>
            <p:ph type="sldNum" sz="quarter" idx="10"/>
          </p:nvPr>
        </p:nvSpPr>
        <p:spPr/>
        <p:txBody>
          <a:bodyPr/>
          <a:lstStyle/>
          <a:p>
            <a:fld id="{36E82501-53DA-4152-84B0-51135B15EEA8}" type="slidenum">
              <a:rPr lang="en-US" smtClean="0"/>
              <a:pPr/>
              <a:t>109</a:t>
            </a:fld>
            <a:endParaRPr lang="en-US"/>
          </a:p>
        </p:txBody>
      </p:sp>
    </p:spTree>
    <p:extLst>
      <p:ext uri="{BB962C8B-B14F-4D97-AF65-F5344CB8AC3E}">
        <p14:creationId xmlns:p14="http://schemas.microsoft.com/office/powerpoint/2010/main" val="1693725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Date</a:t>
            </a:r>
            <a:r>
              <a:rPr lang="en-US" baseline="0" dirty="0"/>
              <a:t> and Time API is based on work by Stephen </a:t>
            </a:r>
            <a:r>
              <a:rPr lang="en-US" baseline="0" dirty="0" err="1"/>
              <a:t>Colebourne</a:t>
            </a:r>
            <a:r>
              <a:rPr lang="en-US" baseline="0" dirty="0"/>
              <a:t> and others who created the </a:t>
            </a:r>
            <a:r>
              <a:rPr lang="en-US" baseline="0" dirty="0" err="1"/>
              <a:t>Joda</a:t>
            </a:r>
            <a:r>
              <a:rPr lang="en-US" baseline="0" dirty="0"/>
              <a:t>-Time library.</a:t>
            </a:r>
          </a:p>
          <a:p>
            <a:endParaRPr lang="en-US" baseline="0" dirty="0"/>
          </a:p>
          <a:p>
            <a:r>
              <a:rPr lang="en-US" baseline="0" dirty="0"/>
              <a:t>It includes classes like:</a:t>
            </a:r>
          </a:p>
          <a:p>
            <a:endParaRPr lang="en-US" baseline="0" dirty="0"/>
          </a:p>
          <a:p>
            <a:r>
              <a:rPr lang="en-US" baseline="0" dirty="0"/>
              <a:t>Clock – access to the current date and time </a:t>
            </a:r>
          </a:p>
          <a:p>
            <a:r>
              <a:rPr lang="en-US" dirty="0" err="1"/>
              <a:t>ZoneId</a:t>
            </a:r>
            <a:r>
              <a:rPr lang="en-US" baseline="0" dirty="0"/>
              <a:t> – To represent </a:t>
            </a:r>
            <a:r>
              <a:rPr lang="en-US" baseline="0" dirty="0" err="1"/>
              <a:t>timezones</a:t>
            </a:r>
            <a:endParaRPr lang="en-US" baseline="0" dirty="0"/>
          </a:p>
          <a:p>
            <a:r>
              <a:rPr lang="en-US" dirty="0" err="1"/>
              <a:t>LocalTime</a:t>
            </a:r>
            <a:r>
              <a:rPr lang="en-US" dirty="0"/>
              <a:t> – A time without a time zone</a:t>
            </a:r>
          </a:p>
          <a:p>
            <a:r>
              <a:rPr lang="en-US" dirty="0" err="1"/>
              <a:t>LocalDateTime</a:t>
            </a:r>
            <a:r>
              <a:rPr lang="en-US" dirty="0"/>
              <a:t> – A</a:t>
            </a:r>
            <a:r>
              <a:rPr lang="en-US" baseline="0" dirty="0"/>
              <a:t> date and time which is immutable.</a:t>
            </a:r>
            <a:endParaRPr lang="en-US" dirty="0"/>
          </a:p>
          <a:p>
            <a:endParaRPr lang="en-US" dirty="0"/>
          </a:p>
          <a:p>
            <a:r>
              <a:rPr lang="en-US" dirty="0"/>
              <a:t>Internal storage using just the</a:t>
            </a:r>
            <a:r>
              <a:rPr lang="en-US" baseline="0" dirty="0"/>
              <a:t> offset in </a:t>
            </a:r>
            <a:r>
              <a:rPr lang="en-US" baseline="0" dirty="0" err="1"/>
              <a:t>nanosecods</a:t>
            </a:r>
            <a:r>
              <a:rPr lang="en-US" baseline="0" dirty="0"/>
              <a:t> from the Epoch.  </a:t>
            </a:r>
          </a:p>
          <a:p>
            <a:r>
              <a:rPr lang="en-US" baseline="0" dirty="0"/>
              <a:t>Things like day and date, </a:t>
            </a:r>
            <a:r>
              <a:rPr lang="en-US" baseline="0" dirty="0" err="1"/>
              <a:t>etc</a:t>
            </a:r>
            <a:r>
              <a:rPr lang="en-US" baseline="0" dirty="0"/>
              <a:t> are calculated on demand to improve efficiency.</a:t>
            </a:r>
          </a:p>
          <a:p>
            <a:r>
              <a:rPr lang="en-US" baseline="0" dirty="0"/>
              <a:t>Partial time, e.g. March 20</a:t>
            </a:r>
            <a:r>
              <a:rPr lang="en-US" baseline="30000" dirty="0"/>
              <a:t>th</a:t>
            </a:r>
            <a:r>
              <a:rPr lang="en-US" baseline="0" dirty="0"/>
              <a:t> (no year).  </a:t>
            </a:r>
          </a:p>
          <a:p>
            <a:r>
              <a:rPr lang="en-US" baseline="0" dirty="0"/>
              <a:t>Duration (</a:t>
            </a:r>
            <a:r>
              <a:rPr lang="en-US" baseline="0" dirty="0" err="1"/>
              <a:t>nanos</a:t>
            </a:r>
            <a:r>
              <a:rPr lang="en-US" baseline="0" dirty="0"/>
              <a:t>), </a:t>
            </a:r>
          </a:p>
          <a:p>
            <a:r>
              <a:rPr lang="en-US" baseline="0" dirty="0"/>
              <a:t>period (minutes, days, </a:t>
            </a:r>
            <a:r>
              <a:rPr lang="en-US" baseline="0" dirty="0" err="1"/>
              <a:t>etc</a:t>
            </a:r>
            <a:r>
              <a:rPr lang="en-US" baseline="0" dirty="0"/>
              <a:t>), </a:t>
            </a:r>
          </a:p>
          <a:p>
            <a:r>
              <a:rPr lang="en-US" baseline="0" dirty="0"/>
              <a:t>Interval </a:t>
            </a:r>
            <a:r>
              <a:rPr lang="en-US" baseline="0" dirty="0" err="1"/>
              <a:t>nanos</a:t>
            </a:r>
            <a:r>
              <a:rPr lang="en-US" baseline="0" dirty="0"/>
              <a:t> between two points in time.</a:t>
            </a:r>
          </a:p>
          <a:p>
            <a:endParaRPr lang="en-US" baseline="0" dirty="0"/>
          </a:p>
          <a:p>
            <a:r>
              <a:rPr lang="en-US" baseline="0" dirty="0"/>
              <a:t>See also JEP 150 and JSR 310</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132</a:t>
            </a:fld>
            <a:endParaRPr lang="en-US"/>
          </a:p>
        </p:txBody>
      </p:sp>
    </p:spTree>
    <p:extLst>
      <p:ext uri="{BB962C8B-B14F-4D97-AF65-F5344CB8AC3E}">
        <p14:creationId xmlns:p14="http://schemas.microsoft.com/office/powerpoint/2010/main" val="1026491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a:t>
            </a:r>
            <a:r>
              <a:rPr lang="en-US" baseline="0"/>
              <a:t> Java has a public API for performing base64 encoding and decoding, rather than using a private API.</a:t>
            </a:r>
          </a:p>
          <a:p>
            <a:endParaRPr lang="en-US"/>
          </a:p>
          <a:p>
            <a:r>
              <a:rPr lang="en-US"/>
              <a:t>See also JEP 135</a:t>
            </a:r>
          </a:p>
        </p:txBody>
      </p:sp>
      <p:sp>
        <p:nvSpPr>
          <p:cNvPr id="4" name="Slide Number Placeholder 3"/>
          <p:cNvSpPr>
            <a:spLocks noGrp="1"/>
          </p:cNvSpPr>
          <p:nvPr>
            <p:ph type="sldNum" sz="quarter" idx="10"/>
          </p:nvPr>
        </p:nvSpPr>
        <p:spPr/>
        <p:txBody>
          <a:bodyPr/>
          <a:lstStyle/>
          <a:p>
            <a:fld id="{36E82501-53DA-4152-84B0-51135B15EEA8}" type="slidenum">
              <a:rPr lang="en-US" smtClean="0"/>
              <a:pPr/>
              <a:t>133</a:t>
            </a:fld>
            <a:endParaRPr lang="en-US"/>
          </a:p>
        </p:txBody>
      </p:sp>
    </p:spTree>
    <p:extLst>
      <p:ext uri="{BB962C8B-B14F-4D97-AF65-F5344CB8AC3E}">
        <p14:creationId xmlns:p14="http://schemas.microsoft.com/office/powerpoint/2010/main" val="198234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Lambda</a:t>
            </a:r>
            <a:r>
              <a:rPr lang="en-US" baseline="0"/>
              <a:t> expression can be used wherever a functional interface can be used.  A functional interface is an interface that has only one abstract method, these are often referred to as single abstract method (SAM) types.  This can be a bit confusing though, as functional interfaces can have more than one method, so long as only one of them is abstract, for instance the Predicate interface in the new java.util.function package is a functional interface, but has five methods.  How can this be?  Java SE 8 introduces two other new features, default methods (which we’ll cover in a moment) and static methods in interfaces.  Neither of these are abstract, so Predicate has one abstract method, three default methods and on static method, which means it still conforms to the requirements.  A Lambda expressions is a way of creating instances of functional interfaces.</a:t>
            </a:r>
          </a:p>
          <a:p>
            <a:endParaRPr lang="en-US" baseline="0"/>
          </a:p>
          <a:p>
            <a:r>
              <a:rPr lang="en-US" baseline="0"/>
              <a:t>There is a new annotation, @FunctionalInterface.  If an interface is marked with this the compiler will verify that it conforms to the structure of a functional interface, i.e. it has only one abstract method.  If the interface does not have only a single abstract method the compiler will report an error.</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41</a:t>
            </a:fld>
            <a:endParaRPr lang="en-US"/>
          </a:p>
        </p:txBody>
      </p:sp>
    </p:spTree>
    <p:extLst>
      <p:ext uri="{BB962C8B-B14F-4D97-AF65-F5344CB8AC3E}">
        <p14:creationId xmlns:p14="http://schemas.microsoft.com/office/powerpoint/2010/main" val="1880264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Nashorn is a complete</a:t>
            </a:r>
            <a:r>
              <a:rPr lang="en-US" baseline="0"/>
              <a:t> rewrite of the JavaScript engine included in the JDK and replaces the old Rhino version.</a:t>
            </a:r>
          </a:p>
          <a:p>
            <a:endParaRPr lang="en-US" baseline="0"/>
          </a:p>
          <a:p>
            <a:r>
              <a:rPr lang="en-US" baseline="0"/>
              <a:t>JavaScript applications can be run on their own using the new jjs command, or integrated into Java code using the existing javax.script API.</a:t>
            </a:r>
            <a:endParaRPr lang="en-US"/>
          </a:p>
          <a:p>
            <a:endParaRPr lang="en-US"/>
          </a:p>
          <a:p>
            <a:r>
              <a:rPr lang="en-US"/>
              <a:t>See also JEP 174</a:t>
            </a:r>
          </a:p>
        </p:txBody>
      </p:sp>
      <p:sp>
        <p:nvSpPr>
          <p:cNvPr id="4" name="Slide Number Placeholder 3"/>
          <p:cNvSpPr>
            <a:spLocks noGrp="1"/>
          </p:cNvSpPr>
          <p:nvPr>
            <p:ph type="sldNum" sz="quarter" idx="10"/>
          </p:nvPr>
        </p:nvSpPr>
        <p:spPr/>
        <p:txBody>
          <a:bodyPr/>
          <a:lstStyle/>
          <a:p>
            <a:fld id="{36E82501-53DA-4152-84B0-51135B15EEA8}" type="slidenum">
              <a:rPr lang="en-US" smtClean="0"/>
              <a:pPr/>
              <a:t>134</a:t>
            </a:fld>
            <a:endParaRPr lang="en-US"/>
          </a:p>
        </p:txBody>
      </p:sp>
    </p:spTree>
    <p:extLst>
      <p:ext uri="{BB962C8B-B14F-4D97-AF65-F5344CB8AC3E}">
        <p14:creationId xmlns:p14="http://schemas.microsoft.com/office/powerpoint/2010/main" val="4146071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Tuning</a:t>
            </a:r>
            <a:r>
              <a:rPr lang="en-US" baseline="0"/>
              <a:t> of the permanent generation that holds data used by the VM like Class and Method objects as well as interned strings, etc has been problematic in the past.  The removal of the permanent generation will simplify tuning.</a:t>
            </a:r>
            <a:endParaRPr lang="en-US"/>
          </a:p>
          <a:p>
            <a:endParaRPr lang="en-US"/>
          </a:p>
          <a:p>
            <a:r>
              <a:rPr lang="en-US"/>
              <a:t>See also JEP 122</a:t>
            </a:r>
          </a:p>
        </p:txBody>
      </p:sp>
      <p:sp>
        <p:nvSpPr>
          <p:cNvPr id="4" name="Slide Number Placeholder 3"/>
          <p:cNvSpPr>
            <a:spLocks noGrp="1"/>
          </p:cNvSpPr>
          <p:nvPr>
            <p:ph type="sldNum" sz="quarter" idx="10"/>
          </p:nvPr>
        </p:nvSpPr>
        <p:spPr/>
        <p:txBody>
          <a:bodyPr/>
          <a:lstStyle/>
          <a:p>
            <a:fld id="{36E82501-53DA-4152-84B0-51135B15EEA8}" type="slidenum">
              <a:rPr lang="en-US" smtClean="0"/>
              <a:pPr/>
              <a:t>135</a:t>
            </a:fld>
            <a:endParaRPr lang="en-US"/>
          </a:p>
        </p:txBody>
      </p:sp>
    </p:spTree>
    <p:extLst>
      <p:ext uri="{BB962C8B-B14F-4D97-AF65-F5344CB8AC3E}">
        <p14:creationId xmlns:p14="http://schemas.microsoft.com/office/powerpoint/2010/main" val="514039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JavaFX</a:t>
            </a:r>
            <a:r>
              <a:rPr lang="en-US" baseline="0"/>
              <a:t> 8 includes a new stylesheet, named Modena.  This provides a more modern look to JavaFX 8.  The older, Caspian, stylesheet can still be used.</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136</a:t>
            </a:fld>
            <a:endParaRPr lang="en-US"/>
          </a:p>
        </p:txBody>
      </p:sp>
    </p:spTree>
    <p:extLst>
      <p:ext uri="{BB962C8B-B14F-4D97-AF65-F5344CB8AC3E}">
        <p14:creationId xmlns:p14="http://schemas.microsoft.com/office/powerpoint/2010/main" val="194343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Java FX 8 includes improvements</a:t>
            </a:r>
            <a:r>
              <a:rPr lang="en-US" baseline="0"/>
              <a:t> to support for full screen mode.  For applications like kiosks and terminals it is now possible to configure special key sequences to exit full screen mode, or even to disable the ability to exit full screen mode altogether,</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139</a:t>
            </a:fld>
            <a:endParaRPr lang="en-US"/>
          </a:p>
        </p:txBody>
      </p:sp>
    </p:spTree>
    <p:extLst>
      <p:ext uri="{BB962C8B-B14F-4D97-AF65-F5344CB8AC3E}">
        <p14:creationId xmlns:p14="http://schemas.microsoft.com/office/powerpoint/2010/main" val="20796731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JavaFX 8 includes a printing</a:t>
            </a:r>
            <a:r>
              <a:rPr lang="en-US" baseline="0"/>
              <a:t> API, so any node from the scenegraph can be printed.  This feature is currently only supported on the desktop version of JavaFX, it is not currently supported in the embedded version.</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140</a:t>
            </a:fld>
            <a:endParaRPr lang="en-US"/>
          </a:p>
        </p:txBody>
      </p:sp>
    </p:spTree>
    <p:extLst>
      <p:ext uri="{BB962C8B-B14F-4D97-AF65-F5344CB8AC3E}">
        <p14:creationId xmlns:p14="http://schemas.microsoft.com/office/powerpoint/2010/main" val="3275281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JavaFX 8 includes a few</a:t>
            </a:r>
            <a:r>
              <a:rPr lang="en-US" baseline="0"/>
              <a:t> new controls.  Most notable of these is the date picker, which has been something people have been asking for.  A combination table and tree view has also been included.</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141</a:t>
            </a:fld>
            <a:endParaRPr lang="en-US"/>
          </a:p>
        </p:txBody>
      </p:sp>
    </p:spTree>
    <p:extLst>
      <p:ext uri="{BB962C8B-B14F-4D97-AF65-F5344CB8AC3E}">
        <p14:creationId xmlns:p14="http://schemas.microsoft.com/office/powerpoint/2010/main" val="577433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0" y="695325"/>
            <a:ext cx="1588" cy="1588"/>
          </a:xfrm>
          <a:solidFill>
            <a:srgbClr val="FFFFFF"/>
          </a:solidFill>
          <a:ln>
            <a:solidFill>
              <a:srgbClr val="000000"/>
            </a:solidFill>
            <a:miter lim="800000"/>
          </a:ln>
        </p:spPr>
      </p:sp>
      <p:sp>
        <p:nvSpPr>
          <p:cNvPr id="28675" name="Rectangle 2"/>
          <p:cNvSpPr>
            <a:spLocks noGrp="1" noChangeArrowheads="1"/>
          </p:cNvSpPr>
          <p:nvPr>
            <p:ph type="body" idx="1"/>
          </p:nvPr>
        </p:nvSpPr>
        <p:spPr>
          <a:xfrm>
            <a:off x="685800" y="4343400"/>
            <a:ext cx="5486400" cy="4114800"/>
          </a:xfrm>
          <a:noFill/>
          <a:ln/>
        </p:spPr>
        <p:txBody>
          <a:bodyPr wrap="none" anchor="ctr"/>
          <a:lstStyle/>
          <a:p>
            <a:endParaRPr lang="nl-BE" smtClean="0">
              <a:latin typeface="Times New Roman" pitchFamily="18" charset="0"/>
            </a:endParaRPr>
          </a:p>
        </p:txBody>
      </p:sp>
    </p:spTree>
    <p:extLst>
      <p:ext uri="{BB962C8B-B14F-4D97-AF65-F5344CB8AC3E}">
        <p14:creationId xmlns:p14="http://schemas.microsoft.com/office/powerpoint/2010/main" val="3476952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0" y="695325"/>
            <a:ext cx="1588" cy="1588"/>
          </a:xfrm>
          <a:solidFill>
            <a:srgbClr val="FFFFFF"/>
          </a:solidFill>
          <a:ln>
            <a:solidFill>
              <a:srgbClr val="000000"/>
            </a:solidFill>
            <a:miter lim="800000"/>
          </a:ln>
        </p:spPr>
      </p:sp>
      <p:sp>
        <p:nvSpPr>
          <p:cNvPr id="28675" name="Rectangle 2"/>
          <p:cNvSpPr>
            <a:spLocks noGrp="1" noChangeArrowheads="1"/>
          </p:cNvSpPr>
          <p:nvPr>
            <p:ph type="body" idx="1"/>
          </p:nvPr>
        </p:nvSpPr>
        <p:spPr>
          <a:xfrm>
            <a:off x="685800" y="4343400"/>
            <a:ext cx="5486400" cy="4114800"/>
          </a:xfrm>
          <a:noFill/>
          <a:ln/>
        </p:spPr>
        <p:txBody>
          <a:bodyPr wrap="none" anchor="ctr"/>
          <a:lstStyle/>
          <a:p>
            <a:endParaRPr lang="nl-BE" smtClean="0">
              <a:latin typeface="Times New Roman" pitchFamily="18" charset="0"/>
            </a:endParaRPr>
          </a:p>
        </p:txBody>
      </p:sp>
    </p:spTree>
    <p:extLst>
      <p:ext uri="{BB962C8B-B14F-4D97-AF65-F5344CB8AC3E}">
        <p14:creationId xmlns:p14="http://schemas.microsoft.com/office/powerpoint/2010/main" val="2812195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a:t>
            </a:r>
            <a:r>
              <a:rPr lang="en-US" baseline="0"/>
              <a:t> more devices are supporting the concept of touch interfaces JavaFX supports these types of interface using specific APIs.  Gestures like swipe, scroll, zoom and rotate are supported as event listeners and touch specific events can be detected as well as multiple touch points.</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147</a:t>
            </a:fld>
            <a:endParaRPr lang="en-US"/>
          </a:p>
        </p:txBody>
      </p:sp>
    </p:spTree>
    <p:extLst>
      <p:ext uri="{BB962C8B-B14F-4D97-AF65-F5344CB8AC3E}">
        <p14:creationId xmlns:p14="http://schemas.microsoft.com/office/powerpoint/2010/main" val="72855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9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a:t>
            </a:r>
            <a:r>
              <a:rPr lang="en-US" baseline="0" dirty="0"/>
              <a:t> SE 8 introduces Lambda expressions, which you can think of as being like a method, but without being associated with a specific class (they are anonymous).  The parameters of the Lambda expression are on the left side of the arrow and the body of the lambda expression is on the right of the arrow.  There does not need to be an explicit return statement (although there can be); in these examples the compiler will infer the return type from the structure of the Lambda expression and where it is used, so the type of the interface is known.  This is much more readable and therefore easier to write and maintain.</a:t>
            </a:r>
            <a:endParaRPr lang="en-US" dirty="0"/>
          </a:p>
        </p:txBody>
      </p:sp>
      <p:sp>
        <p:nvSpPr>
          <p:cNvPr id="4" name="Slide Number Placeholder 3"/>
          <p:cNvSpPr>
            <a:spLocks noGrp="1"/>
          </p:cNvSpPr>
          <p:nvPr>
            <p:ph type="sldNum" idx="10"/>
          </p:nvPr>
        </p:nvSpPr>
        <p:spPr/>
        <p:txBody>
          <a:bodyPr/>
          <a:lstStyle/>
          <a:p>
            <a:fld id="{ADE9F032-8619-43F6-8783-300929323927}" type="slidenum">
              <a:rPr lang="en-US" smtClean="0"/>
              <a:pPr/>
              <a:t>42</a:t>
            </a:fld>
            <a:endParaRPr lang="en-US"/>
          </a:p>
        </p:txBody>
      </p:sp>
    </p:spTree>
    <p:extLst>
      <p:ext uri="{BB962C8B-B14F-4D97-AF65-F5344CB8AC3E}">
        <p14:creationId xmlns:p14="http://schemas.microsoft.com/office/powerpoint/2010/main" val="1398206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149</a:t>
            </a:fld>
            <a:endParaRPr lang="en-US"/>
          </a:p>
        </p:txBody>
      </p:sp>
    </p:spTree>
    <p:extLst>
      <p:ext uri="{BB962C8B-B14F-4D97-AF65-F5344CB8AC3E}">
        <p14:creationId xmlns:p14="http://schemas.microsoft.com/office/powerpoint/2010/main" val="4294823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150</a:t>
            </a:fld>
            <a:endParaRPr lang="en-US"/>
          </a:p>
        </p:txBody>
      </p:sp>
    </p:spTree>
    <p:extLst>
      <p:ext uri="{BB962C8B-B14F-4D97-AF65-F5344CB8AC3E}">
        <p14:creationId xmlns:p14="http://schemas.microsoft.com/office/powerpoint/2010/main" val="288635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JavaFX</a:t>
            </a:r>
            <a:r>
              <a:rPr lang="en-US" baseline="0"/>
              <a:t> 8 adds comprehensive support for 3D interfaces.  All the features you would expect ot find are available.  Basic shapes that can be combined to form more complex shapes as well as the ability to construct shapes of arbritary complexity using meshes and trangle meshes.</a:t>
            </a:r>
          </a:p>
          <a:p>
            <a:endParaRPr lang="en-US" baseline="0"/>
          </a:p>
          <a:p>
            <a:r>
              <a:rPr lang="en-US" baseline="0"/>
              <a:t>PhongMaterials are used to define how the surface of a 3D shape is rendered and these can include texture mappings.</a:t>
            </a:r>
          </a:p>
          <a:p>
            <a:endParaRPr lang="en-US" baseline="0"/>
          </a:p>
          <a:p>
            <a:r>
              <a:rPr lang="en-US" baseline="0"/>
              <a:t>Both lighting sources and camera types and positions can be specified, </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151</a:t>
            </a:fld>
            <a:endParaRPr lang="en-US"/>
          </a:p>
        </p:txBody>
      </p:sp>
    </p:spTree>
    <p:extLst>
      <p:ext uri="{BB962C8B-B14F-4D97-AF65-F5344CB8AC3E}">
        <p14:creationId xmlns:p14="http://schemas.microsoft.com/office/powerpoint/2010/main" val="2687886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p:cNvSpPr>
            <a:spLocks noGrp="1" noRot="1" noChangeAspect="1" noChangeArrowheads="1" noTextEdit="1"/>
          </p:cNvSpPr>
          <p:nvPr>
            <p:ph type="sldImg"/>
          </p:nvPr>
        </p:nvSpPr>
        <p:spPr>
          <a:xfrm>
            <a:off x="0" y="695325"/>
            <a:ext cx="1588" cy="1588"/>
          </a:xfrm>
          <a:solidFill>
            <a:srgbClr val="FFFFFF"/>
          </a:solidFill>
          <a:ln>
            <a:solidFill>
              <a:srgbClr val="000000"/>
            </a:solidFill>
            <a:miter lim="800000"/>
          </a:ln>
        </p:spPr>
      </p:sp>
      <p:sp>
        <p:nvSpPr>
          <p:cNvPr id="30723" name="Rectangle 2"/>
          <p:cNvSpPr>
            <a:spLocks noGrp="1" noChangeArrowheads="1"/>
          </p:cNvSpPr>
          <p:nvPr>
            <p:ph type="body" idx="1"/>
          </p:nvPr>
        </p:nvSpPr>
        <p:spPr>
          <a:xfrm>
            <a:off x="685800" y="4343400"/>
            <a:ext cx="5486400" cy="4114800"/>
          </a:xfrm>
          <a:noFill/>
          <a:ln/>
        </p:spPr>
        <p:txBody>
          <a:bodyPr wrap="none" anchor="ctr"/>
          <a:lstStyle/>
          <a:p>
            <a:endParaRPr lang="nl-BE" smtClean="0">
              <a:latin typeface="Times New Roman" pitchFamily="18" charset="0"/>
            </a:endParaRPr>
          </a:p>
        </p:txBody>
      </p:sp>
    </p:spTree>
    <p:extLst>
      <p:ext uri="{BB962C8B-B14F-4D97-AF65-F5344CB8AC3E}">
        <p14:creationId xmlns:p14="http://schemas.microsoft.com/office/powerpoint/2010/main" val="981544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0" y="695325"/>
            <a:ext cx="1588" cy="1588"/>
          </a:xfrm>
          <a:solidFill>
            <a:srgbClr val="FFFFFF"/>
          </a:solidFill>
          <a:ln>
            <a:solidFill>
              <a:srgbClr val="000000"/>
            </a:solidFill>
            <a:miter lim="800000"/>
          </a:ln>
        </p:spPr>
      </p:sp>
      <p:sp>
        <p:nvSpPr>
          <p:cNvPr id="28675" name="Rectangle 2"/>
          <p:cNvSpPr>
            <a:spLocks noGrp="1" noChangeArrowheads="1"/>
          </p:cNvSpPr>
          <p:nvPr>
            <p:ph type="body" idx="1"/>
          </p:nvPr>
        </p:nvSpPr>
        <p:spPr>
          <a:xfrm>
            <a:off x="685800" y="4343400"/>
            <a:ext cx="5486400" cy="4114800"/>
          </a:xfrm>
          <a:noFill/>
          <a:ln/>
        </p:spPr>
        <p:txBody>
          <a:bodyPr wrap="none" anchor="ctr"/>
          <a:lstStyle/>
          <a:p>
            <a:endParaRPr lang="nl-BE" smtClean="0">
              <a:latin typeface="Times New Roman" pitchFamily="18" charset="0"/>
            </a:endParaRPr>
          </a:p>
        </p:txBody>
      </p:sp>
    </p:spTree>
    <p:extLst>
      <p:ext uri="{BB962C8B-B14F-4D97-AF65-F5344CB8AC3E}">
        <p14:creationId xmlns:p14="http://schemas.microsoft.com/office/powerpoint/2010/main" val="281328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0" y="695325"/>
            <a:ext cx="1588" cy="1588"/>
          </a:xfrm>
          <a:solidFill>
            <a:srgbClr val="FFFFFF"/>
          </a:solidFill>
          <a:ln>
            <a:solidFill>
              <a:srgbClr val="000000"/>
            </a:solidFill>
            <a:miter lim="800000"/>
          </a:ln>
        </p:spPr>
      </p:sp>
      <p:sp>
        <p:nvSpPr>
          <p:cNvPr id="28675" name="Rectangle 2"/>
          <p:cNvSpPr>
            <a:spLocks noGrp="1" noChangeArrowheads="1"/>
          </p:cNvSpPr>
          <p:nvPr>
            <p:ph type="body" idx="1"/>
          </p:nvPr>
        </p:nvSpPr>
        <p:spPr>
          <a:xfrm>
            <a:off x="685800" y="4343400"/>
            <a:ext cx="5486400" cy="4114800"/>
          </a:xfrm>
          <a:noFill/>
          <a:ln/>
        </p:spPr>
        <p:txBody>
          <a:bodyPr wrap="none" anchor="ctr"/>
          <a:lstStyle/>
          <a:p>
            <a:endParaRPr lang="nl-BE" smtClean="0">
              <a:latin typeface="Times New Roman" pitchFamily="18" charset="0"/>
            </a:endParaRPr>
          </a:p>
        </p:txBody>
      </p:sp>
    </p:spTree>
    <p:extLst>
      <p:ext uri="{BB962C8B-B14F-4D97-AF65-F5344CB8AC3E}">
        <p14:creationId xmlns:p14="http://schemas.microsoft.com/office/powerpoint/2010/main" val="3813705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1"/>
          <p:cNvSpPr>
            <a:spLocks noGrp="1" noRot="1" noChangeAspect="1" noChangeArrowheads="1" noTextEdit="1"/>
          </p:cNvSpPr>
          <p:nvPr>
            <p:ph type="sldImg"/>
          </p:nvPr>
        </p:nvSpPr>
        <p:spPr>
          <a:xfrm>
            <a:off x="0" y="695325"/>
            <a:ext cx="1588" cy="1588"/>
          </a:xfrm>
          <a:solidFill>
            <a:srgbClr val="FFFFFF"/>
          </a:solidFill>
          <a:ln>
            <a:solidFill>
              <a:srgbClr val="000000"/>
            </a:solidFill>
            <a:miter lim="800000"/>
          </a:ln>
        </p:spPr>
      </p:sp>
      <p:sp>
        <p:nvSpPr>
          <p:cNvPr id="28675" name="Rectangle 2"/>
          <p:cNvSpPr>
            <a:spLocks noGrp="1" noChangeArrowheads="1"/>
          </p:cNvSpPr>
          <p:nvPr>
            <p:ph type="body" idx="1"/>
          </p:nvPr>
        </p:nvSpPr>
        <p:spPr>
          <a:xfrm>
            <a:off x="685800" y="4343400"/>
            <a:ext cx="5486400" cy="4114800"/>
          </a:xfrm>
          <a:noFill/>
          <a:ln/>
        </p:spPr>
        <p:txBody>
          <a:bodyPr wrap="none" anchor="ctr"/>
          <a:lstStyle/>
          <a:p>
            <a:endParaRPr lang="nl-BE" smtClean="0">
              <a:latin typeface="Times New Roman" pitchFamily="18" charset="0"/>
            </a:endParaRPr>
          </a:p>
        </p:txBody>
      </p:sp>
    </p:spTree>
    <p:extLst>
      <p:ext uri="{BB962C8B-B14F-4D97-AF65-F5344CB8AC3E}">
        <p14:creationId xmlns:p14="http://schemas.microsoft.com/office/powerpoint/2010/main" val="2192556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1"/>
          <p:cNvSpPr>
            <a:spLocks noGrp="1" noRot="1" noChangeAspect="1" noChangeArrowheads="1" noTextEdit="1"/>
          </p:cNvSpPr>
          <p:nvPr>
            <p:ph type="sldImg"/>
          </p:nvPr>
        </p:nvSpPr>
        <p:spPr>
          <a:xfrm>
            <a:off x="0" y="695325"/>
            <a:ext cx="1588" cy="1588"/>
          </a:xfrm>
          <a:solidFill>
            <a:srgbClr val="FFFFFF"/>
          </a:solidFill>
          <a:ln>
            <a:solidFill>
              <a:srgbClr val="000000"/>
            </a:solidFill>
            <a:miter lim="800000"/>
          </a:ln>
        </p:spPr>
      </p:sp>
      <p:sp>
        <p:nvSpPr>
          <p:cNvPr id="30723" name="Rectangle 2"/>
          <p:cNvSpPr>
            <a:spLocks noGrp="1" noChangeArrowheads="1"/>
          </p:cNvSpPr>
          <p:nvPr>
            <p:ph type="body" idx="1"/>
          </p:nvPr>
        </p:nvSpPr>
        <p:spPr>
          <a:xfrm>
            <a:off x="685800" y="4343400"/>
            <a:ext cx="5486400" cy="4114800"/>
          </a:xfrm>
          <a:noFill/>
          <a:ln/>
        </p:spPr>
        <p:txBody>
          <a:bodyPr wrap="none" anchor="ctr"/>
          <a:lstStyle/>
          <a:p>
            <a:endParaRPr lang="nl-BE" smtClean="0">
              <a:latin typeface="Times New Roman" pitchFamily="18" charset="0"/>
            </a:endParaRPr>
          </a:p>
        </p:txBody>
      </p:sp>
    </p:spTree>
    <p:extLst>
      <p:ext uri="{BB962C8B-B14F-4D97-AF65-F5344CB8AC3E}">
        <p14:creationId xmlns:p14="http://schemas.microsoft.com/office/powerpoint/2010/main" val="2808492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3162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Modularisation</a:t>
            </a:r>
            <a:r>
              <a:rPr lang="en-US" baseline="0" dirty="0"/>
              <a:t> of the Java platform.  Since project Jigsaw was pushed back to Java SE 9 some form of </a:t>
            </a:r>
            <a:r>
              <a:rPr lang="en-US" baseline="0" dirty="0" err="1"/>
              <a:t>modularisation</a:t>
            </a:r>
            <a:r>
              <a:rPr lang="en-US" baseline="0" dirty="0"/>
              <a:t> was needed to make the Java platform more flexible.  To do this we now have three compact profiles that subset the standard class libraries to allow applications that only need certain APIs to run in a smaller resource footprint.</a:t>
            </a:r>
          </a:p>
          <a:p>
            <a:endParaRPr lang="en-US" baseline="0" dirty="0"/>
          </a:p>
          <a:p>
            <a:r>
              <a:rPr lang="en-US" baseline="0" dirty="0"/>
              <a:t>Compact 1 is the smallest subset of packages that supports the Java language.  Includes logging and SSL.  This is the migration path for people currently using the compact device configuration (CDC)</a:t>
            </a:r>
          </a:p>
          <a:p>
            <a:r>
              <a:rPr lang="en-US" baseline="0" dirty="0"/>
              <a:t>Compact 2 adds support for XML, JDBC and RMI (specifically JSR 280, JSR 169 and JSR 66)</a:t>
            </a:r>
          </a:p>
          <a:p>
            <a:r>
              <a:rPr lang="en-US" baseline="0" dirty="0"/>
              <a:t>Compact 3 adds management, naming, </a:t>
            </a:r>
            <a:r>
              <a:rPr lang="en-US" baseline="0"/>
              <a:t>more </a:t>
            </a:r>
            <a:r>
              <a:rPr lang="en-US" baseline="0" smtClean="0"/>
              <a:t>security </a:t>
            </a:r>
            <a:r>
              <a:rPr lang="en-US" baseline="0" dirty="0"/>
              <a:t>and compiler support.</a:t>
            </a:r>
          </a:p>
          <a:p>
            <a:endParaRPr lang="en-US" baseline="0" dirty="0"/>
          </a:p>
          <a:p>
            <a:r>
              <a:rPr lang="en-US" baseline="0" dirty="0"/>
              <a:t>None of the compact profiles include any UI APIs, they are all headless.</a:t>
            </a:r>
            <a:endParaRPr lang="en-US" dirty="0"/>
          </a:p>
          <a:p>
            <a:endParaRPr lang="en-US" dirty="0"/>
          </a:p>
          <a:p>
            <a:r>
              <a:rPr lang="en-US" dirty="0"/>
              <a:t>See also JEP 161</a:t>
            </a:r>
          </a:p>
        </p:txBody>
      </p:sp>
      <p:sp>
        <p:nvSpPr>
          <p:cNvPr id="4" name="Slide Number Placeholder 3"/>
          <p:cNvSpPr>
            <a:spLocks noGrp="1"/>
          </p:cNvSpPr>
          <p:nvPr>
            <p:ph type="sldNum" sz="quarter" idx="10"/>
          </p:nvPr>
        </p:nvSpPr>
        <p:spPr/>
        <p:txBody>
          <a:bodyPr/>
          <a:lstStyle/>
          <a:p>
            <a:fld id="{36E82501-53DA-4152-84B0-51135B15EEA8}" type="slidenum">
              <a:rPr lang="en-US" smtClean="0"/>
              <a:pPr/>
              <a:t>158</a:t>
            </a:fld>
            <a:endParaRPr lang="en-US"/>
          </a:p>
        </p:txBody>
      </p:sp>
    </p:spTree>
    <p:extLst>
      <p:ext uri="{BB962C8B-B14F-4D97-AF65-F5344CB8AC3E}">
        <p14:creationId xmlns:p14="http://schemas.microsoft.com/office/powerpoint/2010/main" val="2098642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generics that were introduced</a:t>
            </a:r>
            <a:r>
              <a:rPr lang="en-US" baseline="0" dirty="0"/>
              <a:t> in Java SE 5 the compiler can determine type information for things like collections.  Here we have a method, sort, that takes a list and a functional interface, Comparator as parameters.  The type parameters for the List and the Comparator are related, so the compiler can infer the type of parameters for the Lambda expression based on this.  In this example we create a List of type String and then define the Lambda expression to compare two Strings by length.  Since the compiler knows the List is of type String we do not need to </a:t>
            </a:r>
            <a:r>
              <a:rPr lang="en-US" baseline="0" dirty="0" err="1"/>
              <a:t>explictly</a:t>
            </a:r>
            <a:r>
              <a:rPr lang="en-US" baseline="0" dirty="0"/>
              <a:t> state that x and y are Strings; the compiler will infer this for us.  Don’t be confused by this, this is not allowing any form of dynamic typing into Java, it is simply more typing (of objects) with less typing (on the keyboard).</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43</a:t>
            </a:fld>
            <a:endParaRPr lang="en-US"/>
          </a:p>
        </p:txBody>
      </p:sp>
    </p:spTree>
    <p:extLst>
      <p:ext uri="{BB962C8B-B14F-4D97-AF65-F5344CB8AC3E}">
        <p14:creationId xmlns:p14="http://schemas.microsoft.com/office/powerpoint/2010/main" val="1206671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 SE Embedded is a binary distribution</a:t>
            </a:r>
            <a:r>
              <a:rPr lang="en-US" baseline="0" dirty="0"/>
              <a:t> of Java SE that runs on the ARM processor architecture version 6 and 7 and supports hardware floating point acceleration</a:t>
            </a:r>
          </a:p>
          <a:p>
            <a:endParaRPr lang="en-US" baseline="0" dirty="0"/>
          </a:p>
          <a:p>
            <a:r>
              <a:rPr lang="en-US" baseline="0" dirty="0"/>
              <a:t>One of the reference platforms is the Raspberry Pi providing a very low cost way to develop and test Java SE Embedded applications.</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159</a:t>
            </a:fld>
            <a:endParaRPr lang="en-US"/>
          </a:p>
        </p:txBody>
      </p:sp>
    </p:spTree>
    <p:extLst>
      <p:ext uri="{BB962C8B-B14F-4D97-AF65-F5344CB8AC3E}">
        <p14:creationId xmlns:p14="http://schemas.microsoft.com/office/powerpoint/2010/main" val="39607571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Now let’s move onto the new features</a:t>
            </a:r>
            <a:r>
              <a:rPr lang="en-US" baseline="0" dirty="0"/>
              <a:t> in Java ME 8, and how these can be used to build embedded devices for the internet of things.</a:t>
            </a:r>
            <a:endParaRPr lang="en-US" dirty="0"/>
          </a:p>
        </p:txBody>
      </p:sp>
    </p:spTree>
    <p:extLst>
      <p:ext uri="{BB962C8B-B14F-4D97-AF65-F5344CB8AC3E}">
        <p14:creationId xmlns:p14="http://schemas.microsoft.com/office/powerpoint/2010/main" val="42853213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Java ME covers a broad range of devices and platforms, from microcontroller systems such as ARM Cortex-M3/M4 up</a:t>
            </a:r>
            <a:r>
              <a:rPr lang="en-US" baseline="0" dirty="0" smtClean="0"/>
              <a:t> to more powerful, mid-range embedded systems with many MB of memory and powerful processors such as ARM Cortex-A. </a:t>
            </a:r>
            <a:endParaRPr lang="en-US" dirty="0"/>
          </a:p>
          <a:p>
            <a:endParaRPr lang="en-US"/>
          </a:p>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161</a:t>
            </a:fld>
            <a:endParaRPr lang="en-US"/>
          </a:p>
        </p:txBody>
      </p:sp>
    </p:spTree>
    <p:extLst>
      <p:ext uri="{BB962C8B-B14F-4D97-AF65-F5344CB8AC3E}">
        <p14:creationId xmlns:p14="http://schemas.microsoft.com/office/powerpoint/2010/main" val="2747538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normAutofit fontScale="92500" lnSpcReduction="10000"/>
          </a:bodyPr>
          <a:lstStyle/>
          <a:p>
            <a:r>
              <a:rPr lang="en-US" dirty="0" smtClean="0"/>
              <a:t>Java ME</a:t>
            </a:r>
            <a:r>
              <a:rPr lang="en-US" baseline="0" dirty="0" smtClean="0"/>
              <a:t> 8 is designed as a flexible software platform to address many of the challenges in the embedded software space and Internet of Things. Let me give you a brief overview.</a:t>
            </a:r>
          </a:p>
          <a:p>
            <a:endParaRPr lang="en-US" baseline="0" dirty="0" smtClean="0"/>
          </a:p>
          <a:p>
            <a:r>
              <a:rPr lang="en-US" baseline="0" dirty="0" smtClean="0"/>
              <a:t>In this stack diagram, the bottom later is the Java ME Connected Limited Device Configuration 8 (CLDC 8, JSR 360) which provides the core Java Virtual Machine (VM) and Java runtime.</a:t>
            </a:r>
          </a:p>
          <a:p>
            <a:endParaRPr lang="en-US" baseline="0" dirty="0" smtClean="0"/>
          </a:p>
          <a:p>
            <a:r>
              <a:rPr lang="en-US" baseline="0" dirty="0" smtClean="0"/>
              <a:t>On top of CLDC 8 there is the Java ME Embedded Profile 8 (MEEP 8, JSR 361) which defines an advanced application platform. MEEP 8 is supported by the Device I/O API, which we will talk about later and the Generic Connection Framework 8 (GCF 8) – which is defined in the context of CLDC 8 - and which provides a flexible framework for connectivity with local and networked resources. Finally, the Security and Trust Services API (SATSA, JSR 177) provides additional APIs for security functionality.</a:t>
            </a:r>
          </a:p>
          <a:p>
            <a:endParaRPr lang="en-US" baseline="0" dirty="0" smtClean="0"/>
          </a:p>
          <a:p>
            <a:r>
              <a:rPr lang="en-US" baseline="0" dirty="0" smtClean="0"/>
              <a:t>On top of these two core layers there can be any number of use-case specific APIs and applications in order to tailor the system for a particular solution. The diagram shows a couple of examples, such as a smart pen device, wireless modules, a unit for an industrial control application, or a smart meter.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to</a:t>
            </a:r>
            <a:r>
              <a:rPr lang="en-US" baseline="0" dirty="0" smtClean="0"/>
              <a:t> summarize, </a:t>
            </a:r>
            <a:r>
              <a:rPr lang="en-US" dirty="0" smtClean="0"/>
              <a:t>Java ME 8 provides a layered and extensible platform</a:t>
            </a:r>
            <a:r>
              <a:rPr lang="en-US" baseline="0" dirty="0" smtClean="0"/>
              <a:t> architecture which allows you to build customized software solutions quickly to cover a wide range of embedded use cases.</a:t>
            </a:r>
          </a:p>
          <a:p>
            <a:endParaRPr lang="en-US" baseline="0" dirty="0" smtClean="0"/>
          </a:p>
          <a:p>
            <a:endParaRPr lang="en-US" baseline="0" dirty="0" smtClean="0"/>
          </a:p>
        </p:txBody>
      </p:sp>
    </p:spTree>
    <p:extLst>
      <p:ext uri="{BB962C8B-B14F-4D97-AF65-F5344CB8AC3E}">
        <p14:creationId xmlns:p14="http://schemas.microsoft.com/office/powerpoint/2010/main" val="15483623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a:t>
            </a:r>
            <a:r>
              <a:rPr lang="en-US" baseline="0" dirty="0"/>
              <a:t> features for Java ME 8:</a:t>
            </a:r>
          </a:p>
          <a:p>
            <a:endParaRPr lang="en-US" baseline="0" dirty="0"/>
          </a:p>
          <a:p>
            <a:r>
              <a:rPr lang="en-US" baseline="0" dirty="0"/>
              <a:t>Alignment with Java SE 8 language, libraries and VM.  There are some restrictions to this: </a:t>
            </a:r>
            <a:r>
              <a:rPr lang="en-US" baseline="0" dirty="0" err="1"/>
              <a:t>invokedynamic</a:t>
            </a:r>
            <a:r>
              <a:rPr lang="en-US" baseline="0" dirty="0"/>
              <a:t> is not supported in the VM and Lambda expressions and the streams API is not yet supported.</a:t>
            </a:r>
          </a:p>
          <a:p>
            <a:r>
              <a:rPr lang="en-US" baseline="0" dirty="0"/>
              <a:t>Designed for fully headless operation, i.e. no user interface.  Remote provisioning and management of software means that new versions or new services can easily be </a:t>
            </a:r>
            <a:r>
              <a:rPr lang="en-US" baseline="0" dirty="0" err="1"/>
              <a:t>uploded</a:t>
            </a:r>
            <a:r>
              <a:rPr lang="en-US" baseline="0" dirty="0"/>
              <a:t> to devices deployed in the field without physical access.</a:t>
            </a:r>
          </a:p>
          <a:p>
            <a:r>
              <a:rPr lang="en-US" baseline="0" dirty="0"/>
              <a:t>Java ME 8 has been designed to be very portable to simplify supporting new platforms.  With a minimum RAM footprint of 1Mb Java ME 8 has extremely wide applicability.</a:t>
            </a:r>
          </a:p>
          <a:p>
            <a:r>
              <a:rPr lang="en-US" baseline="0" dirty="0"/>
              <a:t>Through the use of a virtual machine application code becomes consistent across all devices (“write once, run anywhere”).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163</a:t>
            </a:fld>
            <a:endParaRPr lang="en-US"/>
          </a:p>
        </p:txBody>
      </p:sp>
    </p:spTree>
    <p:extLst>
      <p:ext uri="{BB962C8B-B14F-4D97-AF65-F5344CB8AC3E}">
        <p14:creationId xmlns:p14="http://schemas.microsoft.com/office/powerpoint/2010/main" val="1625591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a:t>
            </a:r>
            <a:r>
              <a:rPr lang="en-US" baseline="0" dirty="0"/>
              <a:t> ME 8 supports the concept of multiple applications running concurrently on the same platform and includes the ability to share persistent data between </a:t>
            </a:r>
            <a:r>
              <a:rPr lang="en-US" baseline="0" dirty="0" err="1"/>
              <a:t>Midlets</a:t>
            </a:r>
            <a:r>
              <a:rPr lang="en-US" baseline="0" dirty="0"/>
              <a:t> in the same suite.  There is also an API for inter-</a:t>
            </a:r>
            <a:r>
              <a:rPr lang="en-US" baseline="0" dirty="0" err="1"/>
              <a:t>MIDlet</a:t>
            </a:r>
            <a:r>
              <a:rPr lang="en-US" baseline="0" dirty="0"/>
              <a:t> communication at runtime.</a:t>
            </a:r>
          </a:p>
          <a:p>
            <a:r>
              <a:rPr lang="en-US" baseline="0" dirty="0"/>
              <a:t>By designing Java ME 8 to be modular through optional APIs flexible development and deployment is easily achieved.</a:t>
            </a:r>
          </a:p>
          <a:p>
            <a:r>
              <a:rPr lang="en-US" baseline="0" dirty="0"/>
              <a:t>To enhance security different domains can be used by different </a:t>
            </a:r>
            <a:r>
              <a:rPr lang="en-US" baseline="0" dirty="0" err="1"/>
              <a:t>MIDlets</a:t>
            </a:r>
            <a:r>
              <a:rPr lang="en-US" baseline="0" dirty="0"/>
              <a:t> providing different services so that only the permissions that are required by that </a:t>
            </a:r>
            <a:r>
              <a:rPr lang="en-US" baseline="0" dirty="0" err="1"/>
              <a:t>MIDlet</a:t>
            </a:r>
            <a:r>
              <a:rPr lang="en-US" baseline="0" dirty="0"/>
              <a:t> can be used.</a:t>
            </a:r>
          </a:p>
          <a:p>
            <a:r>
              <a:rPr lang="en-US" baseline="0" dirty="0"/>
              <a:t>The device IO API is a big new addition to Java ME 8 which provides a standard way of using industry standard interfaces for connecting to low level external devices.  The device IO API supports features like GPIO, I2C, SPI and serial communication via UARTs.</a:t>
            </a:r>
          </a:p>
          <a:p>
            <a:r>
              <a:rPr lang="en-US" baseline="0" dirty="0"/>
              <a:t>Using the Java Community Process and Java Specification Requests means we have a clear set of standards for all APIs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164</a:t>
            </a:fld>
            <a:endParaRPr lang="en-US"/>
          </a:p>
        </p:txBody>
      </p:sp>
    </p:spTree>
    <p:extLst>
      <p:ext uri="{BB962C8B-B14F-4D97-AF65-F5344CB8AC3E}">
        <p14:creationId xmlns:p14="http://schemas.microsoft.com/office/powerpoint/2010/main" val="239946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Java</a:t>
            </a:r>
            <a:r>
              <a:rPr lang="en-US" baseline="0"/>
              <a:t> ME 8 consists of both a configuration and profiles.  The connected limited device configuration (CLDC) has been updated bringing the language, libraries and VM into alignment with Java SE 8 (with the exceptions mentioned earlier).  The configuration has also been tuned to minimise its resource footprint.  The generic connection framework has been greatly expanded (we’ll cover that in detail on the next slide).  One of the key advantages of CLDC 8 is the ability of developers to leverage existing knowledge of tools and APIs.</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165</a:t>
            </a:fld>
            <a:endParaRPr lang="en-US"/>
          </a:p>
        </p:txBody>
      </p:sp>
    </p:spTree>
    <p:extLst>
      <p:ext uri="{BB962C8B-B14F-4D97-AF65-F5344CB8AC3E}">
        <p14:creationId xmlns:p14="http://schemas.microsoft.com/office/powerpoint/2010/main" val="42398990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Generic Connection Framework has a much wider range of types of connection that can be used.  Refer to the API</a:t>
            </a:r>
            <a:r>
              <a:rPr lang="en-US" baseline="0"/>
              <a:t> documentation for details of each of these.</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166</a:t>
            </a:fld>
            <a:endParaRPr lang="en-US"/>
          </a:p>
        </p:txBody>
      </p:sp>
    </p:spTree>
    <p:extLst>
      <p:ext uri="{BB962C8B-B14F-4D97-AF65-F5344CB8AC3E}">
        <p14:creationId xmlns:p14="http://schemas.microsoft.com/office/powerpoint/2010/main" val="4647954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Building on the CLDC 8 is the Java ME Embedded Profile (MEEP) 8.  As you can see from the diagram there are a number of new and updated API packages (this shows the flexible nature of Java ME that can be configured based on the requirements of the platform and application.  Refer to the API documentation for more information on each package.</a:t>
            </a:r>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167</a:t>
            </a:fld>
            <a:endParaRPr lang="en-US" dirty="0"/>
          </a:p>
        </p:txBody>
      </p:sp>
    </p:spTree>
    <p:extLst>
      <p:ext uri="{BB962C8B-B14F-4D97-AF65-F5344CB8AC3E}">
        <p14:creationId xmlns:p14="http://schemas.microsoft.com/office/powerpoint/2010/main" val="3142542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Now let’s look at how NetBeans 8 gives us a way to use all these great</a:t>
            </a:r>
            <a:r>
              <a:rPr lang="en-US" baseline="0" dirty="0"/>
              <a:t> new features when we develop code.</a:t>
            </a:r>
            <a:endParaRPr lang="en-US" dirty="0"/>
          </a:p>
        </p:txBody>
      </p:sp>
    </p:spTree>
    <p:extLst>
      <p:ext uri="{BB962C8B-B14F-4D97-AF65-F5344CB8AC3E}">
        <p14:creationId xmlns:p14="http://schemas.microsoft.com/office/powerpoint/2010/main" val="268441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a:t>
            </a:r>
            <a:r>
              <a:rPr lang="en-US" baseline="0"/>
              <a:t> are some differences to be aware of between anonymous inner classes (AIC) and Lambda expressions.  With an AIC any variable you refer to in the scope of the surrounding code must be final.  With a Lambda expression this has been relaxed so variables referenced can be effectively final.  This means they must behave the same way as if they were marked final, i.e. the value can be set once and once only. </a:t>
            </a:r>
          </a:p>
          <a:p>
            <a:endParaRPr lang="en-US" baseline="0"/>
          </a:p>
          <a:p>
            <a:r>
              <a:rPr lang="en-US" baseline="0"/>
              <a:t>Since Lambda expressions reprsent an anonymous function they have no class associated with them.  Therefore, unlike AICs when you refer to ‘this’ in a Lambda expression it refers to the ‘this’ of the surrounding scope.  </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44</a:t>
            </a:fld>
            <a:endParaRPr lang="en-US"/>
          </a:p>
        </p:txBody>
      </p:sp>
    </p:spTree>
    <p:extLst>
      <p:ext uri="{BB962C8B-B14F-4D97-AF65-F5344CB8AC3E}">
        <p14:creationId xmlns:p14="http://schemas.microsoft.com/office/powerpoint/2010/main" val="4274630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Method references are a shorthand notation to use when the Lambda expression is simply</a:t>
            </a:r>
            <a:r>
              <a:rPr lang="en-US" baseline="0"/>
              <a:t> a call to a method on a class.</a:t>
            </a:r>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47</a:t>
            </a:fld>
            <a:endParaRPr lang="en-US"/>
          </a:p>
        </p:txBody>
      </p:sp>
    </p:spTree>
    <p:extLst>
      <p:ext uri="{BB962C8B-B14F-4D97-AF65-F5344CB8AC3E}">
        <p14:creationId xmlns:p14="http://schemas.microsoft.com/office/powerpoint/2010/main" val="1946656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same way that method references</a:t>
            </a:r>
            <a:r>
              <a:rPr lang="en-US" baseline="0" dirty="0"/>
              <a:t> can be used as a shorthand notation a constructor reference can be used as a shorthand way of calling the constructor of a specific class.  Note here that a Lambda expression that has no arguments must use empty </a:t>
            </a:r>
            <a:r>
              <a:rPr lang="en-US" baseline="0" dirty="0" smtClean="0"/>
              <a:t>brackets </a:t>
            </a:r>
            <a:r>
              <a:rPr lang="en-US" baseline="0" dirty="0"/>
              <a:t>to indicate this fact.</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48</a:t>
            </a:fld>
            <a:endParaRPr lang="en-US"/>
          </a:p>
        </p:txBody>
      </p:sp>
    </p:spTree>
    <p:extLst>
      <p:ext uri="{BB962C8B-B14F-4D97-AF65-F5344CB8AC3E}">
        <p14:creationId xmlns:p14="http://schemas.microsoft.com/office/powerpoint/2010/main" val="56748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more power</a:t>
            </a:r>
            <a:r>
              <a:rPr lang="en-US" baseline="0" dirty="0"/>
              <a:t> to the collections API which is used extensively in Java applications there needs to be a way to add methods to existing interfaces (which are used frequently in the Collections API).  The problem is that adding a new method to an interface will break backwards </a:t>
            </a:r>
            <a:r>
              <a:rPr lang="en-US" baseline="0" dirty="0" err="1"/>
              <a:t>compatability</a:t>
            </a:r>
            <a:r>
              <a:rPr lang="en-US" baseline="0" dirty="0"/>
              <a:t> if you try to call that method on an older version (since it will not be possible to resolve the method, causing an error).  In Java SE 8 there are now extension, or default methods.  When adding a new method to an interface a default implementation can also be specified.  When an old version of the interface is used and the new method is called it will be resolved to the default version.  In the example calling reduce where there is no implementation will result in a call to </a:t>
            </a:r>
            <a:r>
              <a:rPr lang="en-US" baseline="0" dirty="0" err="1"/>
              <a:t>Collections.setReducer</a:t>
            </a:r>
            <a:r>
              <a:rPr lang="en-US" baseline="0" dirty="0"/>
              <a:t>.</a:t>
            </a:r>
          </a:p>
          <a:p>
            <a:endParaRPr lang="en-US" baseline="0" dirty="0"/>
          </a:p>
          <a:p>
            <a:r>
              <a:rPr lang="en-US" baseline="0" dirty="0"/>
              <a:t>Some people look at this as adding multiple inheritance to Java, which is true, but Java already has multiple inheritance of type by using interfaces.  We are now adding multiple inheritance of </a:t>
            </a:r>
            <a:r>
              <a:rPr lang="en-US" baseline="0" dirty="0" err="1"/>
              <a:t>behaviour</a:t>
            </a:r>
            <a:r>
              <a:rPr lang="en-US" baseline="0" dirty="0"/>
              <a:t>, but not state (as is used in true multiple inheritance languages like C++).</a:t>
            </a:r>
          </a:p>
          <a:p>
            <a:endParaRPr lang="en-US" baseline="0" dirty="0"/>
          </a:p>
          <a:p>
            <a:r>
              <a:rPr lang="en-US" baseline="0" dirty="0"/>
              <a:t>You do need to be aware of an issue with this.  If you declare a class that implements two interfaces, both of which have a method with the same signature and default implementation and the class does not implement that method the compiler will not know which version to use.  In this case you will get a compiler error and will need to resolve this problem by hand.</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50</a:t>
            </a:fld>
            <a:endParaRPr lang="en-US"/>
          </a:p>
        </p:txBody>
      </p:sp>
    </p:spTree>
    <p:extLst>
      <p:ext uri="{BB962C8B-B14F-4D97-AF65-F5344CB8AC3E}">
        <p14:creationId xmlns:p14="http://schemas.microsoft.com/office/powerpoint/2010/main" val="1287225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C4D05D9-B1E7-43EB-8663-9AA9B06396A1}" type="datetimeFigureOut">
              <a:rPr lang="en-IN" smtClean="0"/>
              <a:t>24-05-2018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7F7AE0-D623-49BF-9574-2AD26B64875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170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4D05D9-B1E7-43EB-8663-9AA9B06396A1}" type="datetimeFigureOut">
              <a:rPr lang="en-IN" smtClean="0"/>
              <a:t>24-05-2018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7F7AE0-D623-49BF-9574-2AD26B648757}" type="slidenum">
              <a:rPr lang="en-IN" smtClean="0"/>
              <a:t>‹#›</a:t>
            </a:fld>
            <a:endParaRPr lang="en-IN"/>
          </a:p>
        </p:txBody>
      </p:sp>
    </p:spTree>
    <p:extLst>
      <p:ext uri="{BB962C8B-B14F-4D97-AF65-F5344CB8AC3E}">
        <p14:creationId xmlns:p14="http://schemas.microsoft.com/office/powerpoint/2010/main" val="115928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4D05D9-B1E7-43EB-8663-9AA9B06396A1}" type="datetimeFigureOut">
              <a:rPr lang="en-IN" smtClean="0"/>
              <a:t>24-05-2018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7F7AE0-D623-49BF-9574-2AD26B648757}"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384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463" y="327385"/>
            <a:ext cx="10972781"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463" y="2029468"/>
            <a:ext cx="10972800"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463" y="864288"/>
            <a:ext cx="10972800" cy="406400"/>
          </a:xfrm>
        </p:spPr>
        <p:txBody>
          <a:bodyPr anchor="t" anchorCtr="0">
            <a:noAutofit/>
          </a:bodyPr>
          <a:lstStyle>
            <a:lvl1pPr marL="0" indent="0">
              <a:spcAft>
                <a:spcPts val="0"/>
              </a:spcAft>
              <a:buFontTx/>
              <a:buNone/>
              <a:defRPr sz="2667">
                <a:solidFill>
                  <a:schemeClr val="accent1"/>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98544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age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7485" y="1565193"/>
            <a:ext cx="6707716" cy="1467631"/>
          </a:xfrm>
        </p:spPr>
        <p:txBody>
          <a:bodyPr anchor="t" anchorCtr="0"/>
          <a:lstStyle>
            <a:lvl1pPr algn="l" defTabSz="1219170" rtl="0" eaLnBrk="1" latinLnBrk="0" hangingPunct="1">
              <a:lnSpc>
                <a:spcPct val="90000"/>
              </a:lnSpc>
              <a:spcBef>
                <a:spcPct val="0"/>
              </a:spcBef>
              <a:buNone/>
              <a:defRPr lang="en-US" sz="3733" b="1" kern="1200" dirty="0">
                <a:ln w="0">
                  <a:noFill/>
                </a:ln>
                <a:solidFill>
                  <a:schemeClr val="tx2"/>
                </a:solidFill>
                <a:effectLst/>
                <a:latin typeface="Arial" pitchFamily="34" charset="0"/>
                <a:ea typeface="+mj-ea"/>
                <a:cs typeface="Arial" pitchFamily="34" charset="0"/>
              </a:defRPr>
            </a:lvl1pPr>
          </a:lstStyle>
          <a:p>
            <a:r>
              <a:rPr lang="en-US" dirty="0" smtClean="0"/>
              <a:t>Click to edit text </a:t>
            </a:r>
            <a:endParaRPr lang="en-US" dirty="0"/>
          </a:p>
        </p:txBody>
      </p:sp>
      <p:sp>
        <p:nvSpPr>
          <p:cNvPr id="13" name="Rectangle 12"/>
          <p:cNvSpPr/>
          <p:nvPr userDrawn="1"/>
        </p:nvSpPr>
        <p:spPr>
          <a:xfrm>
            <a:off x="11331224" y="1"/>
            <a:ext cx="860776" cy="6175023"/>
          </a:xfrm>
          <a:prstGeom prst="rect">
            <a:avLst/>
          </a:prstGeom>
          <a:gradFill flip="none" rotWithShape="1">
            <a:gsLst>
              <a:gs pos="0">
                <a:srgbClr val="B3B3B3"/>
              </a:gs>
              <a:gs pos="100000">
                <a:srgbClr val="F3F3F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userDrawn="1"/>
        </p:nvSpPr>
        <p:spPr>
          <a:xfrm>
            <a:off x="7924798" y="-2822"/>
            <a:ext cx="426721" cy="6175023"/>
          </a:xfrm>
          <a:prstGeom prst="rect">
            <a:avLst/>
          </a:prstGeom>
          <a:gradFill flip="none" rotWithShape="1">
            <a:gsLst>
              <a:gs pos="10000">
                <a:srgbClr val="FFFFFF"/>
              </a:gs>
              <a:gs pos="80000">
                <a:srgbClr val="B3B3B3"/>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Rectangle 14"/>
          <p:cNvSpPr/>
          <p:nvPr userDrawn="1"/>
        </p:nvSpPr>
        <p:spPr>
          <a:xfrm>
            <a:off x="8351520" y="-2822"/>
            <a:ext cx="2979704" cy="6175023"/>
          </a:xfrm>
          <a:prstGeom prst="rect">
            <a:avLst/>
          </a:prstGeom>
          <a:gradFill flip="none" rotWithShape="1">
            <a:gsLst>
              <a:gs pos="0">
                <a:srgbClr val="B3B3B3"/>
              </a:gs>
              <a:gs pos="100000">
                <a:srgbClr val="F3F3F3"/>
              </a:gs>
            </a:gsLst>
            <a:lin ang="16200000" scaled="0"/>
            <a:tileRect/>
          </a:gradFill>
          <a:ln>
            <a:noFill/>
          </a:ln>
          <a:effectLst>
            <a:outerShdw blurRad="152400" dist="635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p:cNvSpPr/>
          <p:nvPr userDrawn="1"/>
        </p:nvSpPr>
        <p:spPr>
          <a:xfrm>
            <a:off x="8351520" y="-2822"/>
            <a:ext cx="2979704" cy="6175023"/>
          </a:xfrm>
          <a:prstGeom prst="rect">
            <a:avLst/>
          </a:prstGeom>
          <a:gradFill flip="none" rotWithShape="1">
            <a:gsLst>
              <a:gs pos="0">
                <a:srgbClr val="B3B3B3"/>
              </a:gs>
              <a:gs pos="100000">
                <a:srgbClr val="F3F3F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Picture Placeholder 11"/>
          <p:cNvSpPr>
            <a:spLocks noGrp="1"/>
          </p:cNvSpPr>
          <p:nvPr>
            <p:ph type="pic" sz="quarter" idx="12" hasCustomPrompt="1"/>
          </p:nvPr>
        </p:nvSpPr>
        <p:spPr>
          <a:xfrm>
            <a:off x="8344184" y="0"/>
            <a:ext cx="2987040" cy="6172200"/>
          </a:xfrm>
          <a:ln>
            <a:noFill/>
          </a:ln>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sp>
        <p:nvSpPr>
          <p:cNvPr id="16" name="Rectangle 15"/>
          <p:cNvSpPr/>
          <p:nvPr userDrawn="1"/>
        </p:nvSpPr>
        <p:spPr>
          <a:xfrm>
            <a:off x="6863645" y="6175024"/>
            <a:ext cx="5328356" cy="6829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7" name="Group 16"/>
          <p:cNvGrpSpPr>
            <a:grpSpLocks noChangeAspect="1"/>
          </p:cNvGrpSpPr>
          <p:nvPr userDrawn="1"/>
        </p:nvGrpSpPr>
        <p:grpSpPr>
          <a:xfrm>
            <a:off x="9020486" y="6194779"/>
            <a:ext cx="2717909" cy="609600"/>
            <a:chOff x="6446993" y="4546600"/>
            <a:chExt cx="2374390" cy="532552"/>
          </a:xfrm>
        </p:grpSpPr>
        <p:pic>
          <p:nvPicPr>
            <p:cNvPr id="18" name="Picture 27" descr="O_signature_clr_rgb"/>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48770" y="4749944"/>
              <a:ext cx="1072613" cy="329208"/>
            </a:xfrm>
            <a:prstGeom prst="rect">
              <a:avLst/>
            </a:prstGeom>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pic>
        <p:pic>
          <p:nvPicPr>
            <p:cNvPr id="19" name="Picture 18" descr="Java_clr_hori.bmp"/>
            <p:cNvPicPr>
              <a:picLocks noChangeAspect="1"/>
            </p:cNvPicPr>
            <p:nvPr userDrawn="1"/>
          </p:nvPicPr>
          <p:blipFill rotWithShape="1">
            <a:blip r:embed="rId3" cstate="print">
              <a:extLst>
                <a:ext uri="{28A0092B-C50C-407E-A947-70E740481C1C}">
                  <a14:useLocalDpi xmlns:a14="http://schemas.microsoft.com/office/drawing/2010/main" val="0"/>
                </a:ext>
              </a:extLst>
            </a:blip>
            <a:srcRect t="14159" b="15044"/>
            <a:stretch/>
          </p:blipFill>
          <p:spPr>
            <a:xfrm>
              <a:off x="6446993" y="4546600"/>
              <a:ext cx="1104733" cy="508000"/>
            </a:xfrm>
            <a:prstGeom prst="rect">
              <a:avLst/>
            </a:prstGeom>
          </p:spPr>
        </p:pic>
      </p:grpSp>
    </p:spTree>
    <p:extLst>
      <p:ext uri="{BB962C8B-B14F-4D97-AF65-F5344CB8AC3E}">
        <p14:creationId xmlns:p14="http://schemas.microsoft.com/office/powerpoint/2010/main" val="183136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w/Sub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640648"/>
            <a:ext cx="10972800" cy="565045"/>
          </a:xfrm>
        </p:spPr>
        <p:txBody>
          <a:bodyPr/>
          <a:lstStyle/>
          <a:p>
            <a:r>
              <a:rPr lang="en-GB" smtClean="0"/>
              <a:t>Click to edit Master title style</a:t>
            </a:r>
            <a:endParaRPr lang="en-US" dirty="0"/>
          </a:p>
        </p:txBody>
      </p:sp>
      <p:sp>
        <p:nvSpPr>
          <p:cNvPr id="6" name="Content Placeholder 5"/>
          <p:cNvSpPr>
            <a:spLocks noGrp="1"/>
          </p:cNvSpPr>
          <p:nvPr>
            <p:ph sz="quarter" idx="12"/>
          </p:nvPr>
        </p:nvSpPr>
        <p:spPr>
          <a:xfrm>
            <a:off x="609600" y="1882707"/>
            <a:ext cx="10972800" cy="4083475"/>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p:txBody>
      </p:sp>
      <p:sp>
        <p:nvSpPr>
          <p:cNvPr id="7" name="Text Placeholder 4"/>
          <p:cNvSpPr>
            <a:spLocks noGrp="1"/>
          </p:cNvSpPr>
          <p:nvPr>
            <p:ph type="body" sz="quarter" idx="13"/>
          </p:nvPr>
        </p:nvSpPr>
        <p:spPr>
          <a:xfrm>
            <a:off x="609600" y="1225547"/>
            <a:ext cx="10972800" cy="406400"/>
          </a:xfrm>
        </p:spPr>
        <p:txBody>
          <a:bodyPr anchor="t" anchorCtr="0">
            <a:noAutofit/>
          </a:bodyPr>
          <a:lstStyle>
            <a:lvl1pPr marL="0" indent="0">
              <a:spcAft>
                <a:spcPts val="0"/>
              </a:spcAft>
              <a:buFontTx/>
              <a:buNone/>
              <a:defRPr sz="2667">
                <a:solidFill>
                  <a:schemeClr val="accent1"/>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GB" smtClean="0"/>
              <a:t>Click to edit Master text styles</a:t>
            </a:r>
          </a:p>
        </p:txBody>
      </p:sp>
    </p:spTree>
    <p:extLst>
      <p:ext uri="{BB962C8B-B14F-4D97-AF65-F5344CB8AC3E}">
        <p14:creationId xmlns:p14="http://schemas.microsoft.com/office/powerpoint/2010/main" val="174245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ew Template_Image Section Divider">
    <p:spTree>
      <p:nvGrpSpPr>
        <p:cNvPr id="1" name=""/>
        <p:cNvGrpSpPr/>
        <p:nvPr/>
      </p:nvGrpSpPr>
      <p:grpSpPr>
        <a:xfrm>
          <a:off x="0" y="0"/>
          <a:ext cx="0" cy="0"/>
          <a:chOff x="0" y="0"/>
          <a:chExt cx="0" cy="0"/>
        </a:xfrm>
      </p:grpSpPr>
      <p:sp>
        <p:nvSpPr>
          <p:cNvPr id="13" name="Rectangle 12"/>
          <p:cNvSpPr/>
          <p:nvPr userDrawn="1"/>
        </p:nvSpPr>
        <p:spPr>
          <a:xfrm>
            <a:off x="7620000" y="1"/>
            <a:ext cx="4572000" cy="6175023"/>
          </a:xfrm>
          <a:prstGeom prst="rect">
            <a:avLst/>
          </a:prstGeom>
          <a:gradFill flip="none" rotWithShape="1">
            <a:gsLst>
              <a:gs pos="100000">
                <a:srgbClr val="F3F3F3"/>
              </a:gs>
              <a:gs pos="0">
                <a:srgbClr val="B3B3B3"/>
              </a:gs>
            </a:gsLst>
            <a:lin ang="16200000" scaled="0"/>
            <a:tileRect/>
          </a:gradFill>
          <a:ln>
            <a:noFill/>
          </a:ln>
          <a:effectLst>
            <a:outerShdw blurRad="152400" dist="63500" dir="11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itle 1"/>
          <p:cNvSpPr>
            <a:spLocks noGrp="1"/>
          </p:cNvSpPr>
          <p:nvPr>
            <p:ph type="title" hasCustomPrompt="1"/>
          </p:nvPr>
        </p:nvSpPr>
        <p:spPr>
          <a:xfrm>
            <a:off x="1070348" y="2095791"/>
            <a:ext cx="6278720" cy="1467631"/>
          </a:xfrm>
        </p:spPr>
        <p:txBody>
          <a:bodyPr anchor="t" anchorCtr="0"/>
          <a:lstStyle>
            <a:lvl1pPr algn="l" defTabSz="1219170" rtl="0" eaLnBrk="1" latinLnBrk="0" hangingPunct="1">
              <a:lnSpc>
                <a:spcPct val="90000"/>
              </a:lnSpc>
              <a:spcBef>
                <a:spcPct val="0"/>
              </a:spcBef>
              <a:buNone/>
              <a:defRPr lang="en-US" sz="3733" b="1" kern="1200" dirty="0">
                <a:ln w="0">
                  <a:noFill/>
                </a:ln>
                <a:solidFill>
                  <a:schemeClr val="tx1"/>
                </a:solidFill>
                <a:effectLst/>
                <a:latin typeface="Arial" pitchFamily="34" charset="0"/>
                <a:ea typeface="+mj-ea"/>
                <a:cs typeface="Arial" pitchFamily="34" charset="0"/>
              </a:defRPr>
            </a:lvl1pPr>
          </a:lstStyle>
          <a:p>
            <a:r>
              <a:rPr lang="en-US" dirty="0" smtClean="0"/>
              <a:t>Click to edit text </a:t>
            </a:r>
            <a:endParaRPr lang="en-US" dirty="0"/>
          </a:p>
        </p:txBody>
      </p:sp>
      <p:sp>
        <p:nvSpPr>
          <p:cNvPr id="10" name="Picture Placeholder 11"/>
          <p:cNvSpPr>
            <a:spLocks noGrp="1"/>
          </p:cNvSpPr>
          <p:nvPr>
            <p:ph type="pic" sz="quarter" idx="12" hasCustomPrompt="1"/>
          </p:nvPr>
        </p:nvSpPr>
        <p:spPr>
          <a:xfrm>
            <a:off x="7620000" y="-2823"/>
            <a:ext cx="4572000" cy="6172200"/>
          </a:xfrm>
          <a:ln>
            <a:noFill/>
          </a:ln>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spTree>
    <p:extLst>
      <p:ext uri="{BB962C8B-B14F-4D97-AF65-F5344CB8AC3E}">
        <p14:creationId xmlns:p14="http://schemas.microsoft.com/office/powerpoint/2010/main" val="305714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463" y="327385"/>
            <a:ext cx="10972781"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1072463" y="2029468"/>
            <a:ext cx="10972800"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463" y="1372308"/>
            <a:ext cx="10972800" cy="406400"/>
          </a:xfrm>
        </p:spPr>
        <p:txBody>
          <a:bodyPr anchor="t" anchorCtr="0">
            <a:noAutofit/>
          </a:bodyPr>
          <a:lstStyle>
            <a:lvl1pPr marL="0" indent="0">
              <a:spcAft>
                <a:spcPts val="0"/>
              </a:spcAft>
              <a:buFontTx/>
              <a:buNone/>
              <a:defRPr sz="2667">
                <a:solidFill>
                  <a:schemeClr val="accent1"/>
                </a:solidFill>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smtClean="0"/>
              <a:t>Click to edit Master text styles</a:t>
            </a:r>
          </a:p>
        </p:txBody>
      </p:sp>
      <p:sp>
        <p:nvSpPr>
          <p:cNvPr id="5" name="Rectangle 4"/>
          <p:cNvSpPr/>
          <p:nvPr userDrawn="1"/>
        </p:nvSpPr>
        <p:spPr>
          <a:xfrm>
            <a:off x="0" y="0"/>
            <a:ext cx="768096" cy="743712"/>
          </a:xfrm>
          <a:prstGeom prst="rect">
            <a:avLst/>
          </a:prstGeom>
          <a:gradFill flip="none" rotWithShape="1">
            <a:gsLst>
              <a:gs pos="20000">
                <a:srgbClr val="355469"/>
              </a:gs>
              <a:gs pos="90000">
                <a:schemeClr val="accent1"/>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5826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4D05D9-B1E7-43EB-8663-9AA9B06396A1}" type="datetimeFigureOut">
              <a:rPr lang="en-IN" smtClean="0"/>
              <a:t>24-05-2018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7F7AE0-D623-49BF-9574-2AD26B648757}" type="slidenum">
              <a:rPr lang="en-IN" smtClean="0"/>
              <a:t>‹#›</a:t>
            </a:fld>
            <a:endParaRPr lang="en-IN"/>
          </a:p>
        </p:txBody>
      </p:sp>
    </p:spTree>
    <p:extLst>
      <p:ext uri="{BB962C8B-B14F-4D97-AF65-F5344CB8AC3E}">
        <p14:creationId xmlns:p14="http://schemas.microsoft.com/office/powerpoint/2010/main" val="4286654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4D05D9-B1E7-43EB-8663-9AA9B06396A1}" type="datetimeFigureOut">
              <a:rPr lang="en-IN" smtClean="0"/>
              <a:t>24-05-2018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7F7AE0-D623-49BF-9574-2AD26B64875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897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4D05D9-B1E7-43EB-8663-9AA9B06396A1}" type="datetimeFigureOut">
              <a:rPr lang="en-IN" smtClean="0"/>
              <a:t>24-05-2018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7F7AE0-D623-49BF-9574-2AD26B648757}" type="slidenum">
              <a:rPr lang="en-IN" smtClean="0"/>
              <a:t>‹#›</a:t>
            </a:fld>
            <a:endParaRPr lang="en-IN"/>
          </a:p>
        </p:txBody>
      </p:sp>
    </p:spTree>
    <p:extLst>
      <p:ext uri="{BB962C8B-B14F-4D97-AF65-F5344CB8AC3E}">
        <p14:creationId xmlns:p14="http://schemas.microsoft.com/office/powerpoint/2010/main" val="2147053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C4D05D9-B1E7-43EB-8663-9AA9B06396A1}" type="datetimeFigureOut">
              <a:rPr lang="en-IN" smtClean="0"/>
              <a:t>24-05-2018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7F7AE0-D623-49BF-9574-2AD26B648757}" type="slidenum">
              <a:rPr lang="en-IN" smtClean="0"/>
              <a:t>‹#›</a:t>
            </a:fld>
            <a:endParaRPr lang="en-IN"/>
          </a:p>
        </p:txBody>
      </p:sp>
    </p:spTree>
    <p:extLst>
      <p:ext uri="{BB962C8B-B14F-4D97-AF65-F5344CB8AC3E}">
        <p14:creationId xmlns:p14="http://schemas.microsoft.com/office/powerpoint/2010/main" val="2052099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C4D05D9-B1E7-43EB-8663-9AA9B06396A1}" type="datetimeFigureOut">
              <a:rPr lang="en-IN" smtClean="0"/>
              <a:t>24-05-2018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7F7AE0-D623-49BF-9574-2AD26B648757}" type="slidenum">
              <a:rPr lang="en-IN" smtClean="0"/>
              <a:t>‹#›</a:t>
            </a:fld>
            <a:endParaRPr lang="en-IN"/>
          </a:p>
        </p:txBody>
      </p:sp>
    </p:spTree>
    <p:extLst>
      <p:ext uri="{BB962C8B-B14F-4D97-AF65-F5344CB8AC3E}">
        <p14:creationId xmlns:p14="http://schemas.microsoft.com/office/powerpoint/2010/main" val="407827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4D05D9-B1E7-43EB-8663-9AA9B06396A1}" type="datetimeFigureOut">
              <a:rPr lang="en-IN" smtClean="0"/>
              <a:t>24-05-2018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7F7AE0-D623-49BF-9574-2AD26B648757}" type="slidenum">
              <a:rPr lang="en-IN" smtClean="0"/>
              <a:t>‹#›</a:t>
            </a:fld>
            <a:endParaRPr lang="en-IN"/>
          </a:p>
        </p:txBody>
      </p:sp>
    </p:spTree>
    <p:extLst>
      <p:ext uri="{BB962C8B-B14F-4D97-AF65-F5344CB8AC3E}">
        <p14:creationId xmlns:p14="http://schemas.microsoft.com/office/powerpoint/2010/main" val="2621785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4D05D9-B1E7-43EB-8663-9AA9B06396A1}" type="datetimeFigureOut">
              <a:rPr lang="en-IN" smtClean="0"/>
              <a:t>24-05-2018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7F7AE0-D623-49BF-9574-2AD26B648757}" type="slidenum">
              <a:rPr lang="en-IN" smtClean="0"/>
              <a:t>‹#›</a:t>
            </a:fld>
            <a:endParaRPr lang="en-IN"/>
          </a:p>
        </p:txBody>
      </p:sp>
    </p:spTree>
    <p:extLst>
      <p:ext uri="{BB962C8B-B14F-4D97-AF65-F5344CB8AC3E}">
        <p14:creationId xmlns:p14="http://schemas.microsoft.com/office/powerpoint/2010/main" val="3070957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4D05D9-B1E7-43EB-8663-9AA9B06396A1}" type="datetimeFigureOut">
              <a:rPr lang="en-IN" smtClean="0"/>
              <a:t>24-05-2018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7F7AE0-D623-49BF-9574-2AD26B648757}"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284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C4D05D9-B1E7-43EB-8663-9AA9B06396A1}" type="datetimeFigureOut">
              <a:rPr lang="en-IN" smtClean="0"/>
              <a:t>24-05-2018</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37F7AE0-D623-49BF-9574-2AD26B648757}"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13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javaeesupportpatterns.blogspot.com/2011/02/outofmemoryerror-permgen-patterns-part1.html"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38.jpeg"/><Relationship Id="rId4" Type="http://schemas.openxmlformats.org/officeDocument/2006/relationships/image" Target="../media/image39.png"/></Relationships>
</file>

<file path=ppt/slides/_rels/slide1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1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1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7.jpeg"/></Relationships>
</file>

<file path=ppt/slides/_rels/slide1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8.png"/></Relationships>
</file>

<file path=ppt/slides/_rels/slide1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1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51.png"/></Relationships>
</file>

<file path=ppt/slides/_rels/slide1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png"/><Relationship Id="rId3" Type="http://schemas.openxmlformats.org/officeDocument/2006/relationships/image" Target="../media/image54.jpeg"/><Relationship Id="rId7" Type="http://schemas.openxmlformats.org/officeDocument/2006/relationships/image" Target="../media/image58.png"/><Relationship Id="rId12" Type="http://schemas.openxmlformats.org/officeDocument/2006/relationships/image" Target="../media/image63.jpe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jpeg"/><Relationship Id="rId10" Type="http://schemas.openxmlformats.org/officeDocument/2006/relationships/image" Target="../media/image61.png"/><Relationship Id="rId4" Type="http://schemas.openxmlformats.org/officeDocument/2006/relationships/image" Target="../media/image55.jpeg"/><Relationship Id="rId9" Type="http://schemas.openxmlformats.org/officeDocument/2006/relationships/image" Target="../media/image60.png"/><Relationship Id="rId14" Type="http://schemas.openxmlformats.org/officeDocument/2006/relationships/image" Target="../media/image65.png"/></Relationships>
</file>

<file path=ppt/slides/_rels/slide1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3.xml"/><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docs.oracle.com/javase/8/docs/api/java/util/function/DoubleBinaryOperator.html" TargetMode="External"/><Relationship Id="rId13" Type="http://schemas.openxmlformats.org/officeDocument/2006/relationships/hyperlink" Target="https://docs.oracle.com/javase/8/docs/api/java/util/function/DoubleToIntFunction.html" TargetMode="External"/><Relationship Id="rId3" Type="http://schemas.openxmlformats.org/officeDocument/2006/relationships/hyperlink" Target="https://docs.oracle.com/javase/8/docs/api/java/util/function/BiFunction.html" TargetMode="External"/><Relationship Id="rId7" Type="http://schemas.openxmlformats.org/officeDocument/2006/relationships/hyperlink" Target="https://docs.oracle.com/javase/8/docs/api/java/util/function/Consumer.html" TargetMode="External"/><Relationship Id="rId12" Type="http://schemas.openxmlformats.org/officeDocument/2006/relationships/hyperlink" Target="https://docs.oracle.com/javase/8/docs/api/java/util/function/DoubleSupplier.html" TargetMode="External"/><Relationship Id="rId2" Type="http://schemas.openxmlformats.org/officeDocument/2006/relationships/hyperlink" Target="https://docs.oracle.com/javase/8/docs/api/java/util/function/BiConsumer.html" TargetMode="External"/><Relationship Id="rId1" Type="http://schemas.openxmlformats.org/officeDocument/2006/relationships/slideLayout" Target="../slideLayouts/slideLayout7.xml"/><Relationship Id="rId6" Type="http://schemas.openxmlformats.org/officeDocument/2006/relationships/hyperlink" Target="https://docs.oracle.com/javase/8/docs/api/java/util/function/BooleanSupplier.html" TargetMode="External"/><Relationship Id="rId11" Type="http://schemas.openxmlformats.org/officeDocument/2006/relationships/hyperlink" Target="https://docs.oracle.com/javase/8/docs/api/java/util/function/DoublePredicate.html" TargetMode="External"/><Relationship Id="rId5" Type="http://schemas.openxmlformats.org/officeDocument/2006/relationships/hyperlink" Target="https://docs.oracle.com/javase/8/docs/api/java/util/function/BiPredicate.html" TargetMode="External"/><Relationship Id="rId15" Type="http://schemas.openxmlformats.org/officeDocument/2006/relationships/hyperlink" Target="https://docs.oracle.com/javase/8/docs/api/java/util/function/DoubleUnaryOperator.html" TargetMode="External"/><Relationship Id="rId10" Type="http://schemas.openxmlformats.org/officeDocument/2006/relationships/hyperlink" Target="https://docs.oracle.com/javase/8/docs/api/java/util/function/DoubleFunction.html" TargetMode="External"/><Relationship Id="rId4" Type="http://schemas.openxmlformats.org/officeDocument/2006/relationships/hyperlink" Target="https://docs.oracle.com/javase/8/docs/api/java/util/function/BinaryOperator.html" TargetMode="External"/><Relationship Id="rId9" Type="http://schemas.openxmlformats.org/officeDocument/2006/relationships/hyperlink" Target="https://docs.oracle.com/javase/8/docs/api/java/util/function/DoubleConsumer.html" TargetMode="External"/><Relationship Id="rId14" Type="http://schemas.openxmlformats.org/officeDocument/2006/relationships/hyperlink" Target="https://docs.oracle.com/javase/8/docs/api/java/util/function/DoubleToLongFunction.html"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docs.oracle.com/javase/8/docs/api/java/util/function/IntToDoubleFunction.html" TargetMode="External"/><Relationship Id="rId13" Type="http://schemas.openxmlformats.org/officeDocument/2006/relationships/hyperlink" Target="https://docs.oracle.com/javase/8/docs/api/java/util/function/LongFunction.html" TargetMode="External"/><Relationship Id="rId3" Type="http://schemas.openxmlformats.org/officeDocument/2006/relationships/hyperlink" Target="https://docs.oracle.com/javase/8/docs/api/java/util/function/IntBinaryOperator.html" TargetMode="External"/><Relationship Id="rId7" Type="http://schemas.openxmlformats.org/officeDocument/2006/relationships/hyperlink" Target="https://docs.oracle.com/javase/8/docs/api/java/util/function/IntSupplier.html" TargetMode="External"/><Relationship Id="rId12" Type="http://schemas.openxmlformats.org/officeDocument/2006/relationships/hyperlink" Target="https://docs.oracle.com/javase/8/docs/api/java/util/function/LongConsumer.html" TargetMode="External"/><Relationship Id="rId2" Type="http://schemas.openxmlformats.org/officeDocument/2006/relationships/hyperlink" Target="https://docs.oracle.com/javase/8/docs/api/java/util/function/Function.html" TargetMode="External"/><Relationship Id="rId1" Type="http://schemas.openxmlformats.org/officeDocument/2006/relationships/slideLayout" Target="../slideLayouts/slideLayout7.xml"/><Relationship Id="rId6" Type="http://schemas.openxmlformats.org/officeDocument/2006/relationships/hyperlink" Target="https://docs.oracle.com/javase/8/docs/api/java/util/function/IntPredicate.html" TargetMode="External"/><Relationship Id="rId11" Type="http://schemas.openxmlformats.org/officeDocument/2006/relationships/hyperlink" Target="https://docs.oracle.com/javase/8/docs/api/java/util/function/LongBinaryOperator.html" TargetMode="External"/><Relationship Id="rId5" Type="http://schemas.openxmlformats.org/officeDocument/2006/relationships/hyperlink" Target="https://docs.oracle.com/javase/8/docs/api/java/util/function/IntFunction.html" TargetMode="External"/><Relationship Id="rId15" Type="http://schemas.openxmlformats.org/officeDocument/2006/relationships/hyperlink" Target="https://docs.oracle.com/javase/8/docs/api/java/util/function/LongSupplier.html" TargetMode="External"/><Relationship Id="rId10" Type="http://schemas.openxmlformats.org/officeDocument/2006/relationships/hyperlink" Target="https://docs.oracle.com/javase/8/docs/api/java/util/function/IntUnaryOperator.html" TargetMode="External"/><Relationship Id="rId4" Type="http://schemas.openxmlformats.org/officeDocument/2006/relationships/hyperlink" Target="https://docs.oracle.com/javase/8/docs/api/java/util/function/IntConsumer.html" TargetMode="External"/><Relationship Id="rId9" Type="http://schemas.openxmlformats.org/officeDocument/2006/relationships/hyperlink" Target="https://docs.oracle.com/javase/8/docs/api/java/util/function/IntToLongFunction.html" TargetMode="External"/><Relationship Id="rId14" Type="http://schemas.openxmlformats.org/officeDocument/2006/relationships/hyperlink" Target="https://docs.oracle.com/javase/8/docs/api/java/util/function/LongPredicate.html"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docs.oracle.com/javase/8/docs/api/java/util/function/Predicate.html" TargetMode="External"/><Relationship Id="rId13" Type="http://schemas.openxmlformats.org/officeDocument/2006/relationships/hyperlink" Target="https://docs.oracle.com/javase/8/docs/api/java/util/function/ToIntFunction.html" TargetMode="External"/><Relationship Id="rId3" Type="http://schemas.openxmlformats.org/officeDocument/2006/relationships/hyperlink" Target="https://docs.oracle.com/javase/8/docs/api/java/util/function/LongToIntFunction.html" TargetMode="External"/><Relationship Id="rId7" Type="http://schemas.openxmlformats.org/officeDocument/2006/relationships/hyperlink" Target="https://docs.oracle.com/javase/8/docs/api/java/util/function/ObjLongConsumer.html" TargetMode="External"/><Relationship Id="rId12" Type="http://schemas.openxmlformats.org/officeDocument/2006/relationships/hyperlink" Target="https://docs.oracle.com/javase/8/docs/api/java/util/function/ToIntBiFunction.html" TargetMode="External"/><Relationship Id="rId2" Type="http://schemas.openxmlformats.org/officeDocument/2006/relationships/hyperlink" Target="https://docs.oracle.com/javase/8/docs/api/java/util/function/LongToDoubleFunction.html" TargetMode="External"/><Relationship Id="rId16" Type="http://schemas.openxmlformats.org/officeDocument/2006/relationships/hyperlink" Target="https://docs.oracle.com/javase/8/docs/api/java/util/function/UnaryOperator.html" TargetMode="External"/><Relationship Id="rId1" Type="http://schemas.openxmlformats.org/officeDocument/2006/relationships/slideLayout" Target="../slideLayouts/slideLayout7.xml"/><Relationship Id="rId6" Type="http://schemas.openxmlformats.org/officeDocument/2006/relationships/hyperlink" Target="https://docs.oracle.com/javase/8/docs/api/java/util/function/ObjIntConsumer.html" TargetMode="External"/><Relationship Id="rId11" Type="http://schemas.openxmlformats.org/officeDocument/2006/relationships/hyperlink" Target="https://docs.oracle.com/javase/8/docs/api/java/util/function/ToDoubleFunction.html" TargetMode="External"/><Relationship Id="rId5" Type="http://schemas.openxmlformats.org/officeDocument/2006/relationships/hyperlink" Target="https://docs.oracle.com/javase/8/docs/api/java/util/function/ObjDoubleConsumer.html" TargetMode="External"/><Relationship Id="rId15" Type="http://schemas.openxmlformats.org/officeDocument/2006/relationships/hyperlink" Target="https://docs.oracle.com/javase/8/docs/api/java/util/function/ToLongFunction.html" TargetMode="External"/><Relationship Id="rId10" Type="http://schemas.openxmlformats.org/officeDocument/2006/relationships/hyperlink" Target="https://docs.oracle.com/javase/8/docs/api/java/util/function/ToDoubleBiFunction.html" TargetMode="External"/><Relationship Id="rId4" Type="http://schemas.openxmlformats.org/officeDocument/2006/relationships/hyperlink" Target="https://docs.oracle.com/javase/8/docs/api/java/util/function/LongUnaryOperator.html" TargetMode="External"/><Relationship Id="rId9" Type="http://schemas.openxmlformats.org/officeDocument/2006/relationships/hyperlink" Target="https://docs.oracle.com/javase/8/docs/api/java/util/function/Supplier.html" TargetMode="External"/><Relationship Id="rId14" Type="http://schemas.openxmlformats.org/officeDocument/2006/relationships/hyperlink" Target="https://docs.oracle.com/javase/8/docs/api/java/util/function/ToLongBiFunction.html"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Java 8</a:t>
            </a:r>
            <a:endParaRPr lang="en-IN" dirty="0"/>
          </a:p>
        </p:txBody>
      </p:sp>
      <p:sp>
        <p:nvSpPr>
          <p:cNvPr id="3" name="Subtitle 2"/>
          <p:cNvSpPr>
            <a:spLocks noGrp="1"/>
          </p:cNvSpPr>
          <p:nvPr>
            <p:ph type="subTitle" idx="1"/>
          </p:nvPr>
        </p:nvSpPr>
        <p:spPr/>
        <p:txBody>
          <a:bodyPr/>
          <a:lstStyle/>
          <a:p>
            <a:r>
              <a:rPr lang="en-IN" dirty="0" smtClean="0"/>
              <a:t>Parameswari </a:t>
            </a:r>
            <a:r>
              <a:rPr lang="en-IN" dirty="0" err="1" smtClean="0"/>
              <a:t>Ettiappan</a:t>
            </a:r>
            <a:endParaRPr lang="en-IN" dirty="0"/>
          </a:p>
        </p:txBody>
      </p:sp>
    </p:spTree>
    <p:extLst>
      <p:ext uri="{BB962C8B-B14F-4D97-AF65-F5344CB8AC3E}">
        <p14:creationId xmlns:p14="http://schemas.microsoft.com/office/powerpoint/2010/main" val="2606875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p:txBody>
          <a:bodyPr>
            <a:normAutofit fontScale="70000" lnSpcReduction="20000"/>
          </a:bodyPr>
          <a:lstStyle/>
          <a:p>
            <a:pPr>
              <a:buFont typeface="Courier New" panose="02070309020205020404" pitchFamily="49" charset="0"/>
              <a:buChar char="o"/>
            </a:pPr>
            <a:r>
              <a:rPr lang="en-IN" sz="3600" dirty="0"/>
              <a:t> </a:t>
            </a:r>
            <a:r>
              <a:rPr lang="en-IN" sz="4000" dirty="0">
                <a:solidFill>
                  <a:srgbClr val="FF0000"/>
                </a:solidFill>
              </a:rPr>
              <a:t>JDBC</a:t>
            </a:r>
          </a:p>
          <a:p>
            <a:pPr>
              <a:buFont typeface="Courier New" panose="02070309020205020404" pitchFamily="49" charset="0"/>
              <a:buChar char="o"/>
            </a:pPr>
            <a:endParaRPr lang="en-IN" sz="3600" dirty="0"/>
          </a:p>
          <a:p>
            <a:pPr>
              <a:buFont typeface="Courier New" panose="02070309020205020404" pitchFamily="49" charset="0"/>
              <a:buChar char="o"/>
            </a:pPr>
            <a:r>
              <a:rPr lang="en-IN" sz="3400" dirty="0"/>
              <a:t>The JDBC-ODBC Bridge has been removed.</a:t>
            </a:r>
          </a:p>
          <a:p>
            <a:pPr>
              <a:buFont typeface="Courier New" panose="02070309020205020404" pitchFamily="49" charset="0"/>
              <a:buChar char="o"/>
            </a:pPr>
            <a:endParaRPr lang="en-IN" sz="3400" dirty="0"/>
          </a:p>
          <a:p>
            <a:pPr>
              <a:buFont typeface="Courier New" panose="02070309020205020404" pitchFamily="49" charset="0"/>
              <a:buChar char="o"/>
            </a:pPr>
            <a:r>
              <a:rPr lang="en-IN" sz="3400" dirty="0"/>
              <a:t>JDBC 4.2 introduces new features.</a:t>
            </a:r>
          </a:p>
          <a:p>
            <a:pPr>
              <a:buFont typeface="Courier New" panose="02070309020205020404" pitchFamily="49" charset="0"/>
              <a:buChar char="o"/>
            </a:pPr>
            <a:endParaRPr lang="en-IN" sz="3400" dirty="0"/>
          </a:p>
          <a:p>
            <a:pPr>
              <a:buFont typeface="Courier New" panose="02070309020205020404" pitchFamily="49" charset="0"/>
              <a:buChar char="o"/>
            </a:pPr>
            <a:r>
              <a:rPr lang="en-IN" sz="3400" dirty="0"/>
              <a:t>Java DB</a:t>
            </a:r>
          </a:p>
          <a:p>
            <a:pPr>
              <a:buFont typeface="Courier New" panose="02070309020205020404" pitchFamily="49" charset="0"/>
              <a:buChar char="o"/>
            </a:pPr>
            <a:endParaRPr lang="en-IN" sz="3400" dirty="0"/>
          </a:p>
          <a:p>
            <a:pPr>
              <a:buFont typeface="Courier New" panose="02070309020205020404" pitchFamily="49" charset="0"/>
              <a:buChar char="o"/>
            </a:pPr>
            <a:r>
              <a:rPr lang="en-IN" sz="3400" dirty="0"/>
              <a:t>JDK 8 includes Java DB 10.10.</a:t>
            </a:r>
          </a:p>
        </p:txBody>
      </p:sp>
    </p:spTree>
    <p:extLst>
      <p:ext uri="{BB962C8B-B14F-4D97-AF65-F5344CB8AC3E}">
        <p14:creationId xmlns:p14="http://schemas.microsoft.com/office/powerpoint/2010/main" val="43341158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Iterating with </a:t>
            </a:r>
            <a:r>
              <a:rPr lang="en-IN" dirty="0" err="1" smtClean="0"/>
              <a:t>foreach</a:t>
            </a:r>
            <a:endParaRPr lang="en-IN" dirty="0"/>
          </a:p>
        </p:txBody>
      </p:sp>
      <p:sp>
        <p:nvSpPr>
          <p:cNvPr id="3" name="Content Placeholder 2"/>
          <p:cNvSpPr>
            <a:spLocks noGrp="1"/>
          </p:cNvSpPr>
          <p:nvPr>
            <p:ph idx="1"/>
          </p:nvPr>
        </p:nvSpPr>
        <p:spPr/>
        <p:txBody>
          <a:bodyPr/>
          <a:lstStyle/>
          <a:p>
            <a:r>
              <a:rPr lang="en-IN" dirty="0"/>
              <a:t>List&lt;Integer&gt; numbers =</a:t>
            </a:r>
          </a:p>
          <a:p>
            <a:r>
              <a:rPr lang="en-IN" dirty="0" err="1"/>
              <a:t>Arrays.asList</a:t>
            </a:r>
            <a:r>
              <a:rPr lang="en-IN" dirty="0"/>
              <a:t>(1, 2, 3, 4, 5, 6, 7, 8, 9, 10);</a:t>
            </a:r>
          </a:p>
          <a:p>
            <a:r>
              <a:rPr lang="en-IN" dirty="0" err="1"/>
              <a:t>numbers.forEach</a:t>
            </a:r>
            <a:r>
              <a:rPr lang="en-IN" dirty="0"/>
              <a:t>(new Consumer&lt;Integer&gt;() {</a:t>
            </a:r>
          </a:p>
          <a:p>
            <a:r>
              <a:rPr lang="en-IN" dirty="0"/>
              <a:t>@Override</a:t>
            </a:r>
          </a:p>
          <a:p>
            <a:r>
              <a:rPr lang="en-IN" dirty="0"/>
              <a:t>public void accept(Integer integer) {</a:t>
            </a:r>
          </a:p>
          <a:p>
            <a:r>
              <a:rPr lang="en-IN" dirty="0" err="1"/>
              <a:t>System.out.println</a:t>
            </a:r>
            <a:r>
              <a:rPr lang="en-IN" dirty="0"/>
              <a:t>(integer);</a:t>
            </a:r>
          </a:p>
          <a:p>
            <a:r>
              <a:rPr lang="en-IN" dirty="0"/>
              <a:t>}</a:t>
            </a:r>
          </a:p>
          <a:p>
            <a:r>
              <a:rPr lang="en-IN" dirty="0"/>
              <a:t>});</a:t>
            </a:r>
          </a:p>
        </p:txBody>
      </p:sp>
    </p:spTree>
    <p:extLst>
      <p:ext uri="{BB962C8B-B14F-4D97-AF65-F5344CB8AC3E}">
        <p14:creationId xmlns:p14="http://schemas.microsoft.com/office/powerpoint/2010/main" val="295001115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Threads</a:t>
            </a:r>
            <a:endParaRPr lang="en-IN" dirty="0"/>
          </a:p>
        </p:txBody>
      </p:sp>
      <p:pic>
        <p:nvPicPr>
          <p:cNvPr id="4" name="Picture 3"/>
          <p:cNvPicPr>
            <a:picLocks noChangeAspect="1"/>
          </p:cNvPicPr>
          <p:nvPr/>
        </p:nvPicPr>
        <p:blipFill>
          <a:blip r:embed="rId2"/>
          <a:stretch>
            <a:fillRect/>
          </a:stretch>
        </p:blipFill>
        <p:spPr>
          <a:xfrm>
            <a:off x="1024128" y="2293151"/>
            <a:ext cx="10524222" cy="2945313"/>
          </a:xfrm>
          <a:prstGeom prst="rect">
            <a:avLst/>
          </a:prstGeom>
        </p:spPr>
      </p:pic>
    </p:spTree>
    <p:extLst>
      <p:ext uri="{BB962C8B-B14F-4D97-AF65-F5344CB8AC3E}">
        <p14:creationId xmlns:p14="http://schemas.microsoft.com/office/powerpoint/2010/main" val="238891754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Threads</a:t>
            </a:r>
            <a:endParaRPr lang="en-IN" dirty="0"/>
          </a:p>
        </p:txBody>
      </p:sp>
      <p:pic>
        <p:nvPicPr>
          <p:cNvPr id="3" name="Picture 2"/>
          <p:cNvPicPr>
            <a:picLocks noChangeAspect="1"/>
          </p:cNvPicPr>
          <p:nvPr/>
        </p:nvPicPr>
        <p:blipFill>
          <a:blip r:embed="rId2"/>
          <a:stretch>
            <a:fillRect/>
          </a:stretch>
        </p:blipFill>
        <p:spPr>
          <a:xfrm>
            <a:off x="1502111" y="2084832"/>
            <a:ext cx="9681608" cy="3838296"/>
          </a:xfrm>
          <a:prstGeom prst="rect">
            <a:avLst/>
          </a:prstGeom>
        </p:spPr>
      </p:pic>
    </p:spTree>
    <p:extLst>
      <p:ext uri="{BB962C8B-B14F-4D97-AF65-F5344CB8AC3E}">
        <p14:creationId xmlns:p14="http://schemas.microsoft.com/office/powerpoint/2010/main" val="32176348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Threads</a:t>
            </a:r>
            <a:endParaRPr lang="en-IN" dirty="0"/>
          </a:p>
        </p:txBody>
      </p:sp>
      <p:pic>
        <p:nvPicPr>
          <p:cNvPr id="4" name="Picture 3"/>
          <p:cNvPicPr>
            <a:picLocks noChangeAspect="1"/>
          </p:cNvPicPr>
          <p:nvPr/>
        </p:nvPicPr>
        <p:blipFill>
          <a:blip r:embed="rId2"/>
          <a:stretch>
            <a:fillRect/>
          </a:stretch>
        </p:blipFill>
        <p:spPr>
          <a:xfrm>
            <a:off x="1024128" y="2239336"/>
            <a:ext cx="10344457" cy="3383542"/>
          </a:xfrm>
          <a:prstGeom prst="rect">
            <a:avLst/>
          </a:prstGeom>
        </p:spPr>
      </p:pic>
      <p:sp>
        <p:nvSpPr>
          <p:cNvPr id="5" name="TextBox 4"/>
          <p:cNvSpPr txBox="1"/>
          <p:nvPr/>
        </p:nvSpPr>
        <p:spPr>
          <a:xfrm>
            <a:off x="1913461" y="1750049"/>
            <a:ext cx="7941405" cy="584775"/>
          </a:xfrm>
          <a:prstGeom prst="rect">
            <a:avLst/>
          </a:prstGeom>
          <a:noFill/>
        </p:spPr>
        <p:txBody>
          <a:bodyPr wrap="none" rtlCol="0">
            <a:spAutoFit/>
          </a:bodyPr>
          <a:lstStyle/>
          <a:p>
            <a:r>
              <a:rPr lang="en-IN" sz="3200" dirty="0">
                <a:solidFill>
                  <a:srgbClr val="FF0000"/>
                </a:solidFill>
              </a:rPr>
              <a:t>Process = address space + resources + threads</a:t>
            </a:r>
          </a:p>
        </p:txBody>
      </p:sp>
    </p:spTree>
    <p:extLst>
      <p:ext uri="{BB962C8B-B14F-4D97-AF65-F5344CB8AC3E}">
        <p14:creationId xmlns:p14="http://schemas.microsoft.com/office/powerpoint/2010/main" val="340434946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 Monitor</a:t>
            </a:r>
            <a:endParaRPr lang="en-IN" dirty="0"/>
          </a:p>
        </p:txBody>
      </p:sp>
      <p:pic>
        <p:nvPicPr>
          <p:cNvPr id="4" name="Picture 3"/>
          <p:cNvPicPr>
            <a:picLocks noChangeAspect="1"/>
          </p:cNvPicPr>
          <p:nvPr/>
        </p:nvPicPr>
        <p:blipFill>
          <a:blip r:embed="rId2"/>
          <a:stretch>
            <a:fillRect/>
          </a:stretch>
        </p:blipFill>
        <p:spPr>
          <a:xfrm>
            <a:off x="1937981" y="1705896"/>
            <a:ext cx="8960309" cy="5046546"/>
          </a:xfrm>
          <a:prstGeom prst="rect">
            <a:avLst/>
          </a:prstGeom>
        </p:spPr>
      </p:pic>
    </p:spTree>
    <p:extLst>
      <p:ext uri="{BB962C8B-B14F-4D97-AF65-F5344CB8AC3E}">
        <p14:creationId xmlns:p14="http://schemas.microsoft.com/office/powerpoint/2010/main" val="102854908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New Thread Concurrency Packages</a:t>
            </a:r>
          </a:p>
        </p:txBody>
      </p:sp>
      <p:sp>
        <p:nvSpPr>
          <p:cNvPr id="3" name="Content Placeholder 2"/>
          <p:cNvSpPr>
            <a:spLocks noGrp="1"/>
          </p:cNvSpPr>
          <p:nvPr>
            <p:ph idx="1"/>
          </p:nvPr>
        </p:nvSpPr>
        <p:spPr/>
        <p:txBody>
          <a:bodyPr>
            <a:normAutofit/>
          </a:bodyPr>
          <a:lstStyle/>
          <a:p>
            <a:r>
              <a:rPr lang="en-IN" sz="2400" dirty="0"/>
              <a:t>The package </a:t>
            </a:r>
            <a:r>
              <a:rPr lang="en-IN" sz="2400" dirty="0" err="1"/>
              <a:t>java.util.concurrent</a:t>
            </a:r>
            <a:r>
              <a:rPr lang="en-IN" sz="2400" dirty="0"/>
              <a:t> and its two </a:t>
            </a:r>
            <a:r>
              <a:rPr lang="en-IN" sz="2400" dirty="0" err="1"/>
              <a:t>subpackages</a:t>
            </a:r>
            <a:r>
              <a:rPr lang="en-IN" sz="2400" dirty="0"/>
              <a:t>, </a:t>
            </a:r>
            <a:endParaRPr lang="en-IN" sz="2400" dirty="0" smtClean="0"/>
          </a:p>
          <a:p>
            <a:r>
              <a:rPr lang="en-IN" sz="2400" dirty="0" err="1" smtClean="0"/>
              <a:t>java.util.concurrent.atomic</a:t>
            </a:r>
            <a:r>
              <a:rPr lang="en-IN" sz="2400" dirty="0" smtClean="0"/>
              <a:t> </a:t>
            </a:r>
            <a:r>
              <a:rPr lang="en-IN" sz="2400" dirty="0"/>
              <a:t>and</a:t>
            </a:r>
          </a:p>
          <a:p>
            <a:r>
              <a:rPr lang="en-IN" sz="2400" dirty="0" err="1"/>
              <a:t>java.util.concurrent.locks</a:t>
            </a:r>
            <a:r>
              <a:rPr lang="en-IN" sz="2400" dirty="0"/>
              <a:t>,</a:t>
            </a:r>
          </a:p>
        </p:txBody>
      </p:sp>
    </p:spTree>
    <p:extLst>
      <p:ext uri="{BB962C8B-B14F-4D97-AF65-F5344CB8AC3E}">
        <p14:creationId xmlns:p14="http://schemas.microsoft.com/office/powerpoint/2010/main" val="10333759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New Thread Concurrency Packages</a:t>
            </a:r>
          </a:p>
        </p:txBody>
      </p:sp>
      <p:sp>
        <p:nvSpPr>
          <p:cNvPr id="3" name="Content Placeholder 2"/>
          <p:cNvSpPr>
            <a:spLocks noGrp="1"/>
          </p:cNvSpPr>
          <p:nvPr>
            <p:ph idx="1"/>
          </p:nvPr>
        </p:nvSpPr>
        <p:spPr/>
        <p:txBody>
          <a:bodyPr>
            <a:normAutofit/>
          </a:bodyPr>
          <a:lstStyle/>
          <a:p>
            <a:r>
              <a:rPr lang="en-IN" sz="2400" dirty="0"/>
              <a:t>We can broadly categorize these concurrency features into four categories:</a:t>
            </a:r>
          </a:p>
          <a:p>
            <a:r>
              <a:rPr lang="en-IN" sz="2400" dirty="0"/>
              <a:t>• Atomic variables</a:t>
            </a:r>
          </a:p>
          <a:p>
            <a:r>
              <a:rPr lang="en-IN" sz="2400" dirty="0"/>
              <a:t>• Locks</a:t>
            </a:r>
          </a:p>
          <a:p>
            <a:r>
              <a:rPr lang="en-IN" sz="2400" dirty="0"/>
              <a:t>• Synchronizers</a:t>
            </a:r>
          </a:p>
          <a:p>
            <a:r>
              <a:rPr lang="en-IN" sz="2400" dirty="0"/>
              <a:t>• Concurrent collections</a:t>
            </a:r>
          </a:p>
        </p:txBody>
      </p:sp>
    </p:spTree>
    <p:extLst>
      <p:ext uri="{BB962C8B-B14F-4D97-AF65-F5344CB8AC3E}">
        <p14:creationId xmlns:p14="http://schemas.microsoft.com/office/powerpoint/2010/main" val="428850000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037" y="489384"/>
            <a:ext cx="9646356" cy="578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1146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860" y="679955"/>
            <a:ext cx="8023782" cy="5803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229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Parallel Array Sorting</a:t>
            </a:r>
          </a:p>
        </p:txBody>
      </p:sp>
      <p:sp>
        <p:nvSpPr>
          <p:cNvPr id="4" name="Content Placeholder 3"/>
          <p:cNvSpPr>
            <a:spLocks noGrp="1"/>
          </p:cNvSpPr>
          <p:nvPr>
            <p:ph sz="quarter" idx="12"/>
          </p:nvPr>
        </p:nvSpPr>
        <p:spPr/>
        <p:txBody>
          <a:bodyPr/>
          <a:lstStyle/>
          <a:p>
            <a:r>
              <a:rPr lang="en-US"/>
              <a:t>Additional utility methods in </a:t>
            </a:r>
            <a:r>
              <a:rPr lang="en-US" b="1">
                <a:solidFill>
                  <a:srgbClr val="0000FF"/>
                </a:solidFill>
                <a:latin typeface="Courier New"/>
                <a:cs typeface="Courier New"/>
              </a:rPr>
              <a:t>java.util.Arrays</a:t>
            </a:r>
          </a:p>
          <a:p>
            <a:pPr lvl="1"/>
            <a:r>
              <a:rPr lang="en-US" b="1">
                <a:solidFill>
                  <a:srgbClr val="0000FF"/>
                </a:solidFill>
                <a:latin typeface="Courier New"/>
                <a:cs typeface="Courier New"/>
              </a:rPr>
              <a:t>parallelSort</a:t>
            </a:r>
            <a:r>
              <a:rPr lang="en-US"/>
              <a:t> (multiple signatures for different primitives)</a:t>
            </a:r>
          </a:p>
          <a:p>
            <a:r>
              <a:rPr lang="en-US"/>
              <a:t>Anticipated minimum improvement of 30% over sequential sort</a:t>
            </a:r>
          </a:p>
          <a:p>
            <a:pPr lvl="1"/>
            <a:r>
              <a:rPr lang="en-US"/>
              <a:t>For dual core system with appropriate sized data set</a:t>
            </a:r>
          </a:p>
          <a:p>
            <a:r>
              <a:rPr lang="en-US"/>
              <a:t>Built on top of the fork-join framework</a:t>
            </a:r>
          </a:p>
          <a:p>
            <a:pPr lvl="1"/>
            <a:r>
              <a:rPr lang="en-US"/>
              <a:t>Uses Doug Lea’s </a:t>
            </a:r>
            <a:r>
              <a:rPr lang="en-US" b="1">
                <a:solidFill>
                  <a:srgbClr val="0000FF"/>
                </a:solidFill>
                <a:latin typeface="Courier New"/>
                <a:cs typeface="Courier New"/>
              </a:rPr>
              <a:t>ParallelArray</a:t>
            </a:r>
            <a:r>
              <a:rPr lang="en-US"/>
              <a:t> implementation</a:t>
            </a:r>
          </a:p>
          <a:p>
            <a:pPr lvl="1"/>
            <a:r>
              <a:rPr lang="en-US"/>
              <a:t>Requires working space the same size as the array being sorted</a:t>
            </a:r>
          </a:p>
        </p:txBody>
      </p:sp>
    </p:spTree>
    <p:extLst>
      <p:ext uri="{BB962C8B-B14F-4D97-AF65-F5344CB8AC3E}">
        <p14:creationId xmlns:p14="http://schemas.microsoft.com/office/powerpoint/2010/main" val="17957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1978925"/>
            <a:ext cx="9720073" cy="4330435"/>
          </a:xfrm>
        </p:spPr>
        <p:txBody>
          <a:bodyPr>
            <a:normAutofit fontScale="85000" lnSpcReduction="20000"/>
          </a:bodyPr>
          <a:lstStyle/>
          <a:p>
            <a:pPr>
              <a:buFont typeface="Courier New" panose="02070309020205020404" pitchFamily="49" charset="0"/>
              <a:buChar char="o"/>
            </a:pPr>
            <a:r>
              <a:rPr lang="en-IN" sz="3600" dirty="0"/>
              <a:t> </a:t>
            </a:r>
            <a:r>
              <a:rPr lang="en-IN" sz="3600" dirty="0" err="1">
                <a:solidFill>
                  <a:srgbClr val="FF0000"/>
                </a:solidFill>
              </a:rPr>
              <a:t>HotSpot</a:t>
            </a:r>
            <a:endParaRPr lang="en-IN" sz="3600" dirty="0">
              <a:solidFill>
                <a:srgbClr val="FF0000"/>
              </a:solidFill>
            </a:endParaRPr>
          </a:p>
          <a:p>
            <a:pPr>
              <a:buFont typeface="Courier New" panose="02070309020205020404" pitchFamily="49" charset="0"/>
              <a:buChar char="o"/>
            </a:pPr>
            <a:endParaRPr lang="en-IN" sz="3600" dirty="0"/>
          </a:p>
          <a:p>
            <a:pPr>
              <a:buFont typeface="Courier New" panose="02070309020205020404" pitchFamily="49" charset="0"/>
              <a:buChar char="o"/>
            </a:pPr>
            <a:r>
              <a:rPr lang="en-IN" sz="3100" dirty="0"/>
              <a:t>Hardware </a:t>
            </a:r>
            <a:r>
              <a:rPr lang="en-IN" sz="3100" dirty="0" err="1"/>
              <a:t>intrinsics</a:t>
            </a:r>
            <a:r>
              <a:rPr lang="en-IN" sz="3100" dirty="0"/>
              <a:t> were added to use Advanced Encryption Standard (AES</a:t>
            </a:r>
            <a:r>
              <a:rPr lang="en-IN" sz="3100" dirty="0" smtClean="0"/>
              <a:t>).</a:t>
            </a:r>
          </a:p>
          <a:p>
            <a:pPr>
              <a:buFont typeface="Courier New" panose="02070309020205020404" pitchFamily="49" charset="0"/>
              <a:buChar char="o"/>
            </a:pPr>
            <a:r>
              <a:rPr lang="en-IN" sz="3100" dirty="0" smtClean="0"/>
              <a:t> </a:t>
            </a:r>
            <a:r>
              <a:rPr lang="en-IN" sz="3100" dirty="0"/>
              <a:t>The </a:t>
            </a:r>
            <a:r>
              <a:rPr lang="en-IN" sz="3100" dirty="0" err="1"/>
              <a:t>UseAES</a:t>
            </a:r>
            <a:r>
              <a:rPr lang="en-IN" sz="3100" dirty="0"/>
              <a:t> and </a:t>
            </a:r>
            <a:r>
              <a:rPr lang="en-IN" sz="3100" dirty="0" err="1"/>
              <a:t>UseAESIntrinsics</a:t>
            </a:r>
            <a:r>
              <a:rPr lang="en-IN" sz="3100" dirty="0"/>
              <a:t> flags are available to enable the hardware-based AES </a:t>
            </a:r>
            <a:r>
              <a:rPr lang="en-IN" sz="3100" dirty="0" err="1"/>
              <a:t>intrinsics</a:t>
            </a:r>
            <a:r>
              <a:rPr lang="en-IN" sz="3100" dirty="0"/>
              <a:t> for Intel hardware. </a:t>
            </a:r>
            <a:endParaRPr lang="en-IN" sz="3100" dirty="0" smtClean="0"/>
          </a:p>
          <a:p>
            <a:pPr>
              <a:buFont typeface="Courier New" panose="02070309020205020404" pitchFamily="49" charset="0"/>
              <a:buChar char="o"/>
            </a:pPr>
            <a:r>
              <a:rPr lang="en-IN" sz="3100" dirty="0" smtClean="0"/>
              <a:t>The </a:t>
            </a:r>
            <a:r>
              <a:rPr lang="en-IN" sz="3100" dirty="0"/>
              <a:t>hardware must be 2010 or newer </a:t>
            </a:r>
            <a:r>
              <a:rPr lang="en-IN" sz="3100" dirty="0" err="1"/>
              <a:t>Westmere</a:t>
            </a:r>
            <a:r>
              <a:rPr lang="en-IN" sz="3100" dirty="0"/>
              <a:t> hardware. For example, to enable hardware AES, use the following flags:</a:t>
            </a:r>
          </a:p>
          <a:p>
            <a:pPr>
              <a:buFont typeface="Courier New" panose="02070309020205020404" pitchFamily="49" charset="0"/>
              <a:buChar char="o"/>
            </a:pPr>
            <a:endParaRPr lang="en-IN" sz="3100" dirty="0"/>
          </a:p>
          <a:p>
            <a:pPr>
              <a:buFont typeface="Courier New" panose="02070309020205020404" pitchFamily="49" charset="0"/>
              <a:buChar char="o"/>
            </a:pPr>
            <a:r>
              <a:rPr lang="en-IN" sz="3100" dirty="0"/>
              <a:t>-XX:+</a:t>
            </a:r>
            <a:r>
              <a:rPr lang="en-IN" sz="3100" dirty="0" err="1"/>
              <a:t>UseAES</a:t>
            </a:r>
            <a:r>
              <a:rPr lang="en-IN" sz="3100" dirty="0"/>
              <a:t> -XX:+</a:t>
            </a:r>
            <a:r>
              <a:rPr lang="en-IN" sz="3100" dirty="0" err="1" smtClean="0"/>
              <a:t>UseAESIntrinsics</a:t>
            </a:r>
            <a:endParaRPr lang="en-IN" sz="3100" dirty="0"/>
          </a:p>
        </p:txBody>
      </p:sp>
    </p:spTree>
    <p:extLst>
      <p:ext uri="{BB962C8B-B14F-4D97-AF65-F5344CB8AC3E}">
        <p14:creationId xmlns:p14="http://schemas.microsoft.com/office/powerpoint/2010/main" val="75224403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Atomic Variables</a:t>
            </a:r>
          </a:p>
        </p:txBody>
      </p:sp>
      <p:sp>
        <p:nvSpPr>
          <p:cNvPr id="3" name="Content Placeholder 2"/>
          <p:cNvSpPr>
            <a:spLocks noGrp="1"/>
          </p:cNvSpPr>
          <p:nvPr>
            <p:ph idx="1"/>
          </p:nvPr>
        </p:nvSpPr>
        <p:spPr>
          <a:xfrm>
            <a:off x="573206" y="1719618"/>
            <a:ext cx="11013743" cy="4899545"/>
          </a:xfrm>
        </p:spPr>
        <p:txBody>
          <a:bodyPr>
            <a:noAutofit/>
          </a:bodyPr>
          <a:lstStyle/>
          <a:p>
            <a:r>
              <a:rPr lang="en-IN" sz="2400" dirty="0" smtClean="0"/>
              <a:t>To share </a:t>
            </a:r>
            <a:r>
              <a:rPr lang="en-IN" sz="2400" dirty="0"/>
              <a:t>an updateable variable among threads, synchronization is used</a:t>
            </a:r>
            <a:r>
              <a:rPr lang="en-IN" sz="2400" dirty="0" smtClean="0"/>
              <a:t>.</a:t>
            </a:r>
          </a:p>
          <a:p>
            <a:r>
              <a:rPr lang="en-IN" sz="2400" dirty="0" smtClean="0"/>
              <a:t>Synchronization among </a:t>
            </a:r>
            <a:r>
              <a:rPr lang="en-IN" sz="2400" dirty="0"/>
              <a:t>multiple threads used to be achieved using the synchronized keyword and it was based on an object’s monitor</a:t>
            </a:r>
            <a:r>
              <a:rPr lang="en-IN" sz="2400" dirty="0" smtClean="0"/>
              <a:t>.</a:t>
            </a:r>
          </a:p>
          <a:p>
            <a:r>
              <a:rPr lang="en-IN" sz="2400" dirty="0"/>
              <a:t>If a thread is not able to acquire an object’s monitor, that thread is suspended and it has to be resumed later</a:t>
            </a:r>
            <a:r>
              <a:rPr lang="en-IN" sz="2400" dirty="0" smtClean="0"/>
              <a:t>.</a:t>
            </a:r>
          </a:p>
          <a:p>
            <a:r>
              <a:rPr lang="en-IN" sz="2400" dirty="0"/>
              <a:t>This </a:t>
            </a:r>
            <a:r>
              <a:rPr lang="en-IN" sz="2400" dirty="0" smtClean="0"/>
              <a:t>way of </a:t>
            </a:r>
            <a:r>
              <a:rPr lang="en-IN" sz="2400" dirty="0"/>
              <a:t>synchronization (suspending and resuming) uses a great deal of system resources. </a:t>
            </a:r>
            <a:endParaRPr lang="en-IN" sz="2400" dirty="0" smtClean="0"/>
          </a:p>
          <a:p>
            <a:r>
              <a:rPr lang="en-IN" sz="2400" dirty="0" smtClean="0"/>
              <a:t>The </a:t>
            </a:r>
            <a:r>
              <a:rPr lang="en-IN" sz="2400" dirty="0"/>
              <a:t>problem is not in the </a:t>
            </a:r>
            <a:r>
              <a:rPr lang="en-IN" sz="2400" dirty="0" smtClean="0"/>
              <a:t>locking and </a:t>
            </a:r>
            <a:r>
              <a:rPr lang="en-IN" sz="2400" dirty="0"/>
              <a:t>unlocking mechanism of the monitor lock; rather it is in suspending and resuming the threads</a:t>
            </a:r>
            <a:r>
              <a:rPr lang="en-IN" sz="2400" dirty="0" smtClean="0"/>
              <a:t>.</a:t>
            </a:r>
          </a:p>
          <a:p>
            <a:r>
              <a:rPr lang="en-IN" sz="2400" dirty="0"/>
              <a:t>If there is </a:t>
            </a:r>
            <a:r>
              <a:rPr lang="en-IN" sz="2400" dirty="0" smtClean="0"/>
              <a:t>no contention </a:t>
            </a:r>
            <a:r>
              <a:rPr lang="en-IN" sz="2400" dirty="0"/>
              <a:t>for acquiring a lock, using the keyword synchronized to synchronize threads does not hurt much.</a:t>
            </a:r>
          </a:p>
        </p:txBody>
      </p:sp>
    </p:spTree>
    <p:extLst>
      <p:ext uri="{BB962C8B-B14F-4D97-AF65-F5344CB8AC3E}">
        <p14:creationId xmlns:p14="http://schemas.microsoft.com/office/powerpoint/2010/main" val="228525527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Atomic Variables</a:t>
            </a:r>
          </a:p>
        </p:txBody>
      </p:sp>
      <p:sp>
        <p:nvSpPr>
          <p:cNvPr id="3" name="Content Placeholder 2"/>
          <p:cNvSpPr>
            <a:spLocks noGrp="1"/>
          </p:cNvSpPr>
          <p:nvPr>
            <p:ph idx="1"/>
          </p:nvPr>
        </p:nvSpPr>
        <p:spPr>
          <a:xfrm>
            <a:off x="573206" y="1719618"/>
            <a:ext cx="11013743" cy="4899545"/>
          </a:xfrm>
        </p:spPr>
        <p:txBody>
          <a:bodyPr>
            <a:noAutofit/>
          </a:bodyPr>
          <a:lstStyle/>
          <a:p>
            <a:r>
              <a:rPr lang="en-IN" sz="2400" dirty="0"/>
              <a:t>An atomic variable uses a lock-free synchronization of a single variable</a:t>
            </a:r>
            <a:r>
              <a:rPr lang="en-IN" sz="2400" dirty="0" smtClean="0"/>
              <a:t>.</a:t>
            </a:r>
          </a:p>
          <a:p>
            <a:r>
              <a:rPr lang="en-IN" sz="2400" dirty="0" smtClean="0"/>
              <a:t>If program </a:t>
            </a:r>
            <a:r>
              <a:rPr lang="en-IN" sz="2400" dirty="0"/>
              <a:t>needs </a:t>
            </a:r>
            <a:r>
              <a:rPr lang="en-IN" sz="2400" dirty="0" smtClean="0"/>
              <a:t>to synchronize </a:t>
            </a:r>
            <a:r>
              <a:rPr lang="en-IN" sz="2400" dirty="0"/>
              <a:t>on more than one shared variable, you still need to use the old synchronization methods</a:t>
            </a:r>
            <a:r>
              <a:rPr lang="en-IN" sz="2400" dirty="0" smtClean="0"/>
              <a:t>.</a:t>
            </a:r>
          </a:p>
          <a:p>
            <a:r>
              <a:rPr lang="en-IN" sz="2400" dirty="0"/>
              <a:t>By </a:t>
            </a:r>
            <a:r>
              <a:rPr lang="en-IN" sz="2400" dirty="0" smtClean="0"/>
              <a:t>lock-free synchronization</a:t>
            </a:r>
            <a:r>
              <a:rPr lang="en-IN" sz="2400" dirty="0"/>
              <a:t>, </a:t>
            </a:r>
            <a:r>
              <a:rPr lang="en-IN" sz="2400" dirty="0" smtClean="0"/>
              <a:t>multiple </a:t>
            </a:r>
            <a:r>
              <a:rPr lang="en-IN" sz="2400" dirty="0"/>
              <a:t>threads can access a shared variable safely using no object monitor lock</a:t>
            </a:r>
            <a:r>
              <a:rPr lang="en-IN" sz="2400" dirty="0" smtClean="0"/>
              <a:t>.</a:t>
            </a:r>
          </a:p>
          <a:p>
            <a:r>
              <a:rPr lang="en-IN" sz="2400" dirty="0"/>
              <a:t>JDK </a:t>
            </a:r>
            <a:r>
              <a:rPr lang="en-IN" sz="2400" dirty="0" smtClean="0"/>
              <a:t>takes advantage </a:t>
            </a:r>
            <a:r>
              <a:rPr lang="en-IN" sz="2400" dirty="0"/>
              <a:t>of a hardware instruction called “</a:t>
            </a:r>
            <a:r>
              <a:rPr lang="en-IN" sz="2400" i="1" dirty="0"/>
              <a:t>compare-and-swap" </a:t>
            </a:r>
            <a:r>
              <a:rPr lang="en-IN" sz="2400" dirty="0"/>
              <a:t>(CAS) to implement the lock-free synchronization </a:t>
            </a:r>
            <a:r>
              <a:rPr lang="en-IN" sz="2400" dirty="0" smtClean="0"/>
              <a:t>for one </a:t>
            </a:r>
            <a:r>
              <a:rPr lang="en-IN" sz="2400" dirty="0"/>
              <a:t>variable.</a:t>
            </a:r>
          </a:p>
        </p:txBody>
      </p:sp>
    </p:spTree>
    <p:extLst>
      <p:ext uri="{BB962C8B-B14F-4D97-AF65-F5344CB8AC3E}">
        <p14:creationId xmlns:p14="http://schemas.microsoft.com/office/powerpoint/2010/main" val="127084025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Atomic Variables</a:t>
            </a:r>
          </a:p>
        </p:txBody>
      </p:sp>
      <p:sp>
        <p:nvSpPr>
          <p:cNvPr id="3" name="Content Placeholder 2"/>
          <p:cNvSpPr>
            <a:spLocks noGrp="1"/>
          </p:cNvSpPr>
          <p:nvPr>
            <p:ph idx="1"/>
          </p:nvPr>
        </p:nvSpPr>
        <p:spPr>
          <a:xfrm>
            <a:off x="573206" y="1719618"/>
            <a:ext cx="11013743" cy="4899545"/>
          </a:xfrm>
        </p:spPr>
        <p:txBody>
          <a:bodyPr>
            <a:noAutofit/>
          </a:bodyPr>
          <a:lstStyle/>
          <a:p>
            <a:r>
              <a:rPr lang="en-IN" sz="2400" dirty="0"/>
              <a:t>CAS is based on three operands: a memory location M, an expected old value O, and a new value N. </a:t>
            </a:r>
            <a:endParaRPr lang="en-IN" sz="2400" dirty="0" smtClean="0"/>
          </a:p>
          <a:p>
            <a:r>
              <a:rPr lang="en-IN" sz="2400" dirty="0" smtClean="0"/>
              <a:t>If </a:t>
            </a:r>
            <a:r>
              <a:rPr lang="en-IN" sz="2400" dirty="0"/>
              <a:t>the </a:t>
            </a:r>
            <a:r>
              <a:rPr lang="en-IN" sz="2400" dirty="0" smtClean="0"/>
              <a:t>memory location </a:t>
            </a:r>
            <a:r>
              <a:rPr lang="en-IN" sz="2400" dirty="0"/>
              <a:t>M contains a value O, CAS updates it atomically to N; otherwise, it does not do anything. </a:t>
            </a:r>
            <a:endParaRPr lang="en-IN" sz="2400" dirty="0" smtClean="0"/>
          </a:p>
          <a:p>
            <a:r>
              <a:rPr lang="en-IN" sz="2400" dirty="0" smtClean="0"/>
              <a:t>CAS </a:t>
            </a:r>
            <a:r>
              <a:rPr lang="en-IN" sz="2400" dirty="0"/>
              <a:t>always returns </a:t>
            </a:r>
            <a:r>
              <a:rPr lang="en-IN" sz="2400" dirty="0" smtClean="0"/>
              <a:t>the current </a:t>
            </a:r>
            <a:r>
              <a:rPr lang="en-IN" sz="2400" dirty="0"/>
              <a:t>value at the location M that existed before the CAS operation started.</a:t>
            </a:r>
          </a:p>
        </p:txBody>
      </p:sp>
    </p:spTree>
    <p:extLst>
      <p:ext uri="{BB962C8B-B14F-4D97-AF65-F5344CB8AC3E}">
        <p14:creationId xmlns:p14="http://schemas.microsoft.com/office/powerpoint/2010/main" val="363460133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Atomic Variables</a:t>
            </a:r>
          </a:p>
        </p:txBody>
      </p:sp>
      <p:sp>
        <p:nvSpPr>
          <p:cNvPr id="3" name="Content Placeholder 2"/>
          <p:cNvSpPr>
            <a:spLocks noGrp="1"/>
          </p:cNvSpPr>
          <p:nvPr>
            <p:ph idx="1"/>
          </p:nvPr>
        </p:nvSpPr>
        <p:spPr>
          <a:xfrm>
            <a:off x="573206" y="1719618"/>
            <a:ext cx="11013743" cy="4899545"/>
          </a:xfrm>
        </p:spPr>
        <p:txBody>
          <a:bodyPr>
            <a:noAutofit/>
          </a:bodyPr>
          <a:lstStyle/>
          <a:p>
            <a:r>
              <a:rPr lang="en-IN" sz="2400" dirty="0"/>
              <a:t>CAS(M, O, N) {</a:t>
            </a:r>
          </a:p>
          <a:p>
            <a:r>
              <a:rPr lang="en-IN" sz="2400" dirty="0" err="1"/>
              <a:t>currentValueAtM</a:t>
            </a:r>
            <a:r>
              <a:rPr lang="en-IN" sz="2400" dirty="0"/>
              <a:t> = get the value at Location M;</a:t>
            </a:r>
          </a:p>
          <a:p>
            <a:r>
              <a:rPr lang="en-IN" sz="2400" dirty="0"/>
              <a:t>if (</a:t>
            </a:r>
            <a:r>
              <a:rPr lang="en-IN" sz="2400" dirty="0" err="1"/>
              <a:t>currentValueAtM</a:t>
            </a:r>
            <a:r>
              <a:rPr lang="en-IN" sz="2400" dirty="0"/>
              <a:t> == O) {</a:t>
            </a:r>
          </a:p>
          <a:p>
            <a:r>
              <a:rPr lang="en-IN" sz="2400" dirty="0"/>
              <a:t>set value at M to N;</a:t>
            </a:r>
          </a:p>
          <a:p>
            <a:r>
              <a:rPr lang="en-IN" sz="2400" dirty="0"/>
              <a:t>}</a:t>
            </a:r>
          </a:p>
          <a:p>
            <a:r>
              <a:rPr lang="en-IN" sz="2400" dirty="0"/>
              <a:t>return </a:t>
            </a:r>
            <a:r>
              <a:rPr lang="en-IN" sz="2400" dirty="0" err="1"/>
              <a:t>currentValueAtM</a:t>
            </a:r>
            <a:r>
              <a:rPr lang="en-IN" sz="2400" dirty="0"/>
              <a:t>;</a:t>
            </a:r>
          </a:p>
          <a:p>
            <a:r>
              <a:rPr lang="en-IN" sz="2400" dirty="0"/>
              <a:t>}</a:t>
            </a:r>
          </a:p>
        </p:txBody>
      </p:sp>
    </p:spTree>
    <p:extLst>
      <p:ext uri="{BB962C8B-B14F-4D97-AF65-F5344CB8AC3E}">
        <p14:creationId xmlns:p14="http://schemas.microsoft.com/office/powerpoint/2010/main" val="143922628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Atomic Variables</a:t>
            </a:r>
          </a:p>
        </p:txBody>
      </p:sp>
      <p:sp>
        <p:nvSpPr>
          <p:cNvPr id="3" name="Content Placeholder 2"/>
          <p:cNvSpPr>
            <a:spLocks noGrp="1"/>
          </p:cNvSpPr>
          <p:nvPr>
            <p:ph idx="1"/>
          </p:nvPr>
        </p:nvSpPr>
        <p:spPr>
          <a:xfrm>
            <a:off x="573206" y="1719618"/>
            <a:ext cx="11013743" cy="4899545"/>
          </a:xfrm>
        </p:spPr>
        <p:txBody>
          <a:bodyPr>
            <a:noAutofit/>
          </a:bodyPr>
          <a:lstStyle/>
          <a:p>
            <a:r>
              <a:rPr lang="en-IN" sz="2400" dirty="0"/>
              <a:t>CAS takes an optimistic approach by </a:t>
            </a:r>
            <a:r>
              <a:rPr lang="en-IN" sz="2400" dirty="0" smtClean="0"/>
              <a:t>assuming that </a:t>
            </a:r>
            <a:r>
              <a:rPr lang="en-IN" sz="2400" dirty="0"/>
              <a:t>there are no other threads updating the value at location M; if the location M contains value O, update it to N; </a:t>
            </a:r>
            <a:endParaRPr lang="en-IN" sz="2400" dirty="0" smtClean="0"/>
          </a:p>
          <a:p>
            <a:r>
              <a:rPr lang="en-IN" sz="2400" dirty="0" smtClean="0"/>
              <a:t>if the value </a:t>
            </a:r>
            <a:r>
              <a:rPr lang="en-IN" sz="2400" dirty="0"/>
              <a:t>at location M is not O, do not do anything. </a:t>
            </a:r>
            <a:endParaRPr lang="en-IN" sz="2400" dirty="0" smtClean="0"/>
          </a:p>
          <a:p>
            <a:r>
              <a:rPr lang="en-IN" sz="2400" dirty="0" smtClean="0"/>
              <a:t>Therefore</a:t>
            </a:r>
            <a:r>
              <a:rPr lang="en-IN" sz="2400" dirty="0"/>
              <a:t>, if multiple threads attempt to update the value at location M</a:t>
            </a:r>
          </a:p>
          <a:p>
            <a:r>
              <a:rPr lang="en-IN" sz="2400" dirty="0"/>
              <a:t>to different values simultaneously, only one thread will succeed and others will fail</a:t>
            </a:r>
            <a:r>
              <a:rPr lang="en-IN" sz="2400" dirty="0" smtClean="0"/>
              <a:t>.</a:t>
            </a:r>
          </a:p>
          <a:p>
            <a:r>
              <a:rPr lang="en-IN" sz="2400" dirty="0">
                <a:solidFill>
                  <a:srgbClr val="FF0000"/>
                </a:solidFill>
              </a:rPr>
              <a:t>The synchronization using locks takes a pessimistic approach by assuming that other threads may be </a:t>
            </a:r>
            <a:r>
              <a:rPr lang="en-IN" sz="2400" dirty="0" smtClean="0">
                <a:solidFill>
                  <a:srgbClr val="FF0000"/>
                </a:solidFill>
              </a:rPr>
              <a:t>working with </a:t>
            </a:r>
            <a:r>
              <a:rPr lang="en-IN" sz="2400" dirty="0">
                <a:solidFill>
                  <a:srgbClr val="FF0000"/>
                </a:solidFill>
              </a:rPr>
              <a:t>location M and acquires a lock before it starts working at location M, so that other threads will not access </a:t>
            </a:r>
            <a:r>
              <a:rPr lang="en-IN" sz="2400" dirty="0" smtClean="0">
                <a:solidFill>
                  <a:srgbClr val="FF0000"/>
                </a:solidFill>
              </a:rPr>
              <a:t>location M </a:t>
            </a:r>
            <a:r>
              <a:rPr lang="en-IN" sz="2400" dirty="0">
                <a:solidFill>
                  <a:srgbClr val="FF0000"/>
                </a:solidFill>
              </a:rPr>
              <a:t>while one is working with it</a:t>
            </a:r>
            <a:r>
              <a:rPr lang="en-IN" sz="2400">
                <a:solidFill>
                  <a:srgbClr val="FF0000"/>
                </a:solidFill>
              </a:rPr>
              <a:t>. </a:t>
            </a:r>
            <a:endParaRPr lang="en-IN" sz="2400" dirty="0" smtClean="0">
              <a:solidFill>
                <a:srgbClr val="FF0000"/>
              </a:solidFill>
            </a:endParaRPr>
          </a:p>
        </p:txBody>
      </p:sp>
    </p:spTree>
    <p:extLst>
      <p:ext uri="{BB962C8B-B14F-4D97-AF65-F5344CB8AC3E}">
        <p14:creationId xmlns:p14="http://schemas.microsoft.com/office/powerpoint/2010/main" val="288422835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Atomic Variables</a:t>
            </a:r>
          </a:p>
        </p:txBody>
      </p:sp>
      <p:sp>
        <p:nvSpPr>
          <p:cNvPr id="3" name="Content Placeholder 2"/>
          <p:cNvSpPr>
            <a:spLocks noGrp="1"/>
          </p:cNvSpPr>
          <p:nvPr>
            <p:ph idx="1"/>
          </p:nvPr>
        </p:nvSpPr>
        <p:spPr>
          <a:xfrm>
            <a:off x="573206" y="1719618"/>
            <a:ext cx="11013743" cy="4899545"/>
          </a:xfrm>
        </p:spPr>
        <p:txBody>
          <a:bodyPr>
            <a:noAutofit/>
          </a:bodyPr>
          <a:lstStyle/>
          <a:p>
            <a:r>
              <a:rPr lang="en-IN" sz="2400" dirty="0"/>
              <a:t>Atomic variable classes are named like </a:t>
            </a:r>
            <a:r>
              <a:rPr lang="en-IN" sz="2400" dirty="0" err="1"/>
              <a:t>AtomicXxx</a:t>
            </a:r>
            <a:r>
              <a:rPr lang="en-IN" sz="2400" dirty="0"/>
              <a:t>, and can be used to execute multiple instructions on a </a:t>
            </a:r>
            <a:r>
              <a:rPr lang="en-IN" sz="2400" dirty="0" smtClean="0"/>
              <a:t>single variable </a:t>
            </a:r>
            <a:r>
              <a:rPr lang="en-IN" sz="2400" dirty="0"/>
              <a:t>atomically without using any lock. </a:t>
            </a:r>
            <a:endParaRPr lang="en-IN" sz="2400" dirty="0" smtClean="0"/>
          </a:p>
          <a:p>
            <a:r>
              <a:rPr lang="en-IN" sz="2400" dirty="0" smtClean="0"/>
              <a:t>Here</a:t>
            </a:r>
            <a:r>
              <a:rPr lang="en-IN" sz="2400" dirty="0"/>
              <a:t>, Xxx is replaced with different words to indicate different classes </a:t>
            </a:r>
            <a:r>
              <a:rPr lang="en-IN" sz="2400" dirty="0" smtClean="0"/>
              <a:t>that are </a:t>
            </a:r>
            <a:r>
              <a:rPr lang="en-IN" sz="2400" dirty="0"/>
              <a:t>used for different purposes; for example, the </a:t>
            </a:r>
            <a:r>
              <a:rPr lang="en-IN" sz="2400" dirty="0" err="1"/>
              <a:t>AtomicInteger</a:t>
            </a:r>
            <a:r>
              <a:rPr lang="en-IN" sz="2400" dirty="0"/>
              <a:t> class is used to represent an </a:t>
            </a:r>
            <a:r>
              <a:rPr lang="en-IN" sz="2400" dirty="0" err="1"/>
              <a:t>int</a:t>
            </a:r>
            <a:r>
              <a:rPr lang="en-IN" sz="2400" dirty="0"/>
              <a:t> variable, which </a:t>
            </a:r>
            <a:r>
              <a:rPr lang="en-IN" sz="2400" dirty="0" smtClean="0"/>
              <a:t>is supposed </a:t>
            </a:r>
            <a:r>
              <a:rPr lang="en-IN" sz="2400" dirty="0"/>
              <a:t>to be manipulated atomically. </a:t>
            </a:r>
            <a:endParaRPr lang="en-IN" sz="2400" dirty="0" smtClean="0"/>
          </a:p>
          <a:p>
            <a:r>
              <a:rPr lang="en-IN" sz="2400" dirty="0" smtClean="0"/>
              <a:t>Twelve </a:t>
            </a:r>
            <a:r>
              <a:rPr lang="en-IN" sz="2400" dirty="0"/>
              <a:t>classes in the Java class library support read-modify-write </a:t>
            </a:r>
            <a:r>
              <a:rPr lang="en-IN" sz="2400" dirty="0" smtClean="0"/>
              <a:t>operations on </a:t>
            </a:r>
            <a:r>
              <a:rPr lang="en-IN" sz="2400" dirty="0"/>
              <a:t>a single variable atomically. </a:t>
            </a:r>
            <a:endParaRPr lang="en-IN" sz="2400" dirty="0" smtClean="0"/>
          </a:p>
          <a:p>
            <a:r>
              <a:rPr lang="en-IN" sz="2400" dirty="0" smtClean="0"/>
              <a:t>They </a:t>
            </a:r>
            <a:r>
              <a:rPr lang="en-IN" sz="2400" dirty="0"/>
              <a:t>are in the </a:t>
            </a:r>
            <a:r>
              <a:rPr lang="en-IN" sz="2400" dirty="0" err="1"/>
              <a:t>java.util.concurrent.atomic</a:t>
            </a:r>
            <a:r>
              <a:rPr lang="en-IN" sz="2400" dirty="0"/>
              <a:t> package.</a:t>
            </a:r>
            <a:endParaRPr lang="en-IN" sz="2400" dirty="0" smtClean="0">
              <a:solidFill>
                <a:srgbClr val="FF0000"/>
              </a:solidFill>
            </a:endParaRPr>
          </a:p>
        </p:txBody>
      </p:sp>
    </p:spTree>
    <p:extLst>
      <p:ext uri="{BB962C8B-B14F-4D97-AF65-F5344CB8AC3E}">
        <p14:creationId xmlns:p14="http://schemas.microsoft.com/office/powerpoint/2010/main" val="330889094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Atomic Variables</a:t>
            </a:r>
          </a:p>
        </p:txBody>
      </p:sp>
      <p:sp>
        <p:nvSpPr>
          <p:cNvPr id="3" name="Content Placeholder 2"/>
          <p:cNvSpPr>
            <a:spLocks noGrp="1"/>
          </p:cNvSpPr>
          <p:nvPr>
            <p:ph idx="1"/>
          </p:nvPr>
        </p:nvSpPr>
        <p:spPr>
          <a:xfrm>
            <a:off x="573206" y="1719618"/>
            <a:ext cx="11013743" cy="4899545"/>
          </a:xfrm>
        </p:spPr>
        <p:txBody>
          <a:bodyPr>
            <a:noAutofit/>
          </a:bodyPr>
          <a:lstStyle/>
          <a:p>
            <a:r>
              <a:rPr lang="en-IN" sz="2400" dirty="0" smtClean="0"/>
              <a:t>They can be classified into </a:t>
            </a:r>
          </a:p>
          <a:p>
            <a:r>
              <a:rPr lang="en-IN" sz="2400" dirty="0" smtClean="0"/>
              <a:t>1. Scalar</a:t>
            </a:r>
          </a:p>
          <a:p>
            <a:r>
              <a:rPr lang="en-IN" sz="2400" dirty="0" smtClean="0"/>
              <a:t>2. Array Classes</a:t>
            </a:r>
          </a:p>
          <a:p>
            <a:r>
              <a:rPr lang="en-IN" sz="2400" dirty="0" smtClean="0"/>
              <a:t>3. Field Updater</a:t>
            </a:r>
          </a:p>
          <a:p>
            <a:r>
              <a:rPr lang="en-IN" sz="2400" dirty="0" smtClean="0"/>
              <a:t>4.Compound Variable Classes</a:t>
            </a:r>
          </a:p>
          <a:p>
            <a:endParaRPr lang="en-IN" sz="2400" dirty="0"/>
          </a:p>
          <a:p>
            <a:endParaRPr lang="en-IN" sz="2400" dirty="0" smtClean="0"/>
          </a:p>
        </p:txBody>
      </p:sp>
    </p:spTree>
    <p:extLst>
      <p:ext uri="{BB962C8B-B14F-4D97-AF65-F5344CB8AC3E}">
        <p14:creationId xmlns:p14="http://schemas.microsoft.com/office/powerpoint/2010/main" val="347467739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Atomic Variables</a:t>
            </a:r>
          </a:p>
        </p:txBody>
      </p:sp>
      <p:sp>
        <p:nvSpPr>
          <p:cNvPr id="3" name="Content Placeholder 2"/>
          <p:cNvSpPr>
            <a:spLocks noGrp="1"/>
          </p:cNvSpPr>
          <p:nvPr>
            <p:ph idx="1"/>
          </p:nvPr>
        </p:nvSpPr>
        <p:spPr>
          <a:xfrm>
            <a:off x="573206" y="1719618"/>
            <a:ext cx="11013743" cy="4899545"/>
          </a:xfrm>
        </p:spPr>
        <p:txBody>
          <a:bodyPr>
            <a:noAutofit/>
          </a:bodyPr>
          <a:lstStyle/>
          <a:p>
            <a:r>
              <a:rPr lang="en-IN" sz="2400" dirty="0" smtClean="0"/>
              <a:t>Scalar Variables</a:t>
            </a:r>
          </a:p>
          <a:p>
            <a:r>
              <a:rPr lang="en-IN" sz="2400" dirty="0" smtClean="0"/>
              <a:t>The </a:t>
            </a:r>
            <a:r>
              <a:rPr lang="en-IN" sz="2400" dirty="0" err="1"/>
              <a:t>AtomicInteger</a:t>
            </a:r>
            <a:r>
              <a:rPr lang="en-IN" sz="2400" dirty="0"/>
              <a:t>, </a:t>
            </a:r>
            <a:r>
              <a:rPr lang="en-IN" sz="2400" dirty="0" err="1"/>
              <a:t>AtomicLong</a:t>
            </a:r>
            <a:r>
              <a:rPr lang="en-IN" sz="2400" dirty="0"/>
              <a:t>, and </a:t>
            </a:r>
            <a:r>
              <a:rPr lang="en-IN" sz="2400" dirty="0" err="1"/>
              <a:t>AtomicBoolean</a:t>
            </a:r>
            <a:r>
              <a:rPr lang="en-IN" sz="2400" dirty="0"/>
              <a:t> classes support operations on primitive data types </a:t>
            </a:r>
            <a:r>
              <a:rPr lang="en-IN" sz="2400" dirty="0" err="1"/>
              <a:t>int</a:t>
            </a:r>
            <a:r>
              <a:rPr lang="en-IN" sz="2400" dirty="0"/>
              <a:t>, long</a:t>
            </a:r>
            <a:r>
              <a:rPr lang="en-IN" sz="2400" dirty="0" smtClean="0"/>
              <a:t>, and </a:t>
            </a:r>
            <a:r>
              <a:rPr lang="en-IN" sz="2400" dirty="0" err="1"/>
              <a:t>boolean</a:t>
            </a:r>
            <a:r>
              <a:rPr lang="en-IN" sz="2400" dirty="0"/>
              <a:t>, respectively.</a:t>
            </a:r>
          </a:p>
          <a:p>
            <a:r>
              <a:rPr lang="en-IN" sz="2400" dirty="0"/>
              <a:t>If you need to work with other primitive data types, use the </a:t>
            </a:r>
            <a:r>
              <a:rPr lang="en-IN" sz="2400" dirty="0" err="1"/>
              <a:t>AtomicInteger</a:t>
            </a:r>
            <a:r>
              <a:rPr lang="en-IN" sz="2400" dirty="0"/>
              <a:t> class. </a:t>
            </a:r>
            <a:endParaRPr lang="en-IN" sz="2400" dirty="0" smtClean="0"/>
          </a:p>
          <a:p>
            <a:r>
              <a:rPr lang="en-IN" sz="2400" dirty="0" smtClean="0"/>
              <a:t>You </a:t>
            </a:r>
            <a:r>
              <a:rPr lang="en-IN" sz="2400" dirty="0"/>
              <a:t>can use it directly to </a:t>
            </a:r>
            <a:r>
              <a:rPr lang="en-IN" sz="2400" dirty="0" smtClean="0"/>
              <a:t>work with </a:t>
            </a:r>
            <a:r>
              <a:rPr lang="en-IN" sz="2400" dirty="0"/>
              <a:t>byte and short data types. </a:t>
            </a:r>
            <a:endParaRPr lang="en-IN" sz="2400" dirty="0" smtClean="0"/>
          </a:p>
          <a:p>
            <a:endParaRPr lang="en-IN" sz="2400" dirty="0"/>
          </a:p>
          <a:p>
            <a:r>
              <a:rPr lang="en-IN" sz="2400" dirty="0"/>
              <a:t>Atomic Arrays Classes</a:t>
            </a:r>
          </a:p>
          <a:p>
            <a:r>
              <a:rPr lang="en-IN" sz="2400" dirty="0"/>
              <a:t>There are three classes called </a:t>
            </a:r>
            <a:r>
              <a:rPr lang="en-IN" sz="2400" dirty="0" err="1"/>
              <a:t>AtomicIntegerArray</a:t>
            </a:r>
            <a:r>
              <a:rPr lang="en-IN" sz="2400" dirty="0"/>
              <a:t>, </a:t>
            </a:r>
            <a:r>
              <a:rPr lang="en-IN" sz="2400" dirty="0" err="1"/>
              <a:t>AtomicLongArray</a:t>
            </a:r>
            <a:r>
              <a:rPr lang="en-IN" sz="2400" dirty="0"/>
              <a:t>, and </a:t>
            </a:r>
            <a:r>
              <a:rPr lang="en-IN" sz="2400" dirty="0" err="1"/>
              <a:t>AtomicReferenceArray</a:t>
            </a:r>
            <a:r>
              <a:rPr lang="en-IN" sz="2400" dirty="0"/>
              <a:t> that represent </a:t>
            </a:r>
            <a:r>
              <a:rPr lang="en-IN" sz="2400" dirty="0" smtClean="0"/>
              <a:t>an array </a:t>
            </a:r>
            <a:r>
              <a:rPr lang="en-IN" sz="2400" dirty="0"/>
              <a:t>of </a:t>
            </a:r>
            <a:r>
              <a:rPr lang="en-IN" sz="2400" dirty="0" err="1"/>
              <a:t>int</a:t>
            </a:r>
            <a:r>
              <a:rPr lang="en-IN" sz="2400" dirty="0"/>
              <a:t>, long, and reference types whose elements can be updated atomically.</a:t>
            </a:r>
            <a:endParaRPr lang="en-IN" sz="2400" dirty="0" smtClean="0"/>
          </a:p>
          <a:p>
            <a:endParaRPr lang="en-IN" sz="2400" dirty="0" smtClean="0"/>
          </a:p>
        </p:txBody>
      </p:sp>
    </p:spTree>
    <p:extLst>
      <p:ext uri="{BB962C8B-B14F-4D97-AF65-F5344CB8AC3E}">
        <p14:creationId xmlns:p14="http://schemas.microsoft.com/office/powerpoint/2010/main" val="292114391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Atomic Variables</a:t>
            </a:r>
          </a:p>
        </p:txBody>
      </p:sp>
      <p:sp>
        <p:nvSpPr>
          <p:cNvPr id="3" name="Content Placeholder 2"/>
          <p:cNvSpPr>
            <a:spLocks noGrp="1"/>
          </p:cNvSpPr>
          <p:nvPr>
            <p:ph idx="1"/>
          </p:nvPr>
        </p:nvSpPr>
        <p:spPr>
          <a:xfrm>
            <a:off x="573206" y="1583140"/>
            <a:ext cx="11013743" cy="4899545"/>
          </a:xfrm>
        </p:spPr>
        <p:txBody>
          <a:bodyPr>
            <a:noAutofit/>
          </a:bodyPr>
          <a:lstStyle/>
          <a:p>
            <a:r>
              <a:rPr lang="en-IN" sz="2400" dirty="0"/>
              <a:t>Atomic Field Updater Classes</a:t>
            </a:r>
          </a:p>
          <a:p>
            <a:r>
              <a:rPr lang="en-IN" sz="2400" dirty="0"/>
              <a:t>There </a:t>
            </a:r>
            <a:r>
              <a:rPr lang="en-IN" sz="2400" dirty="0" err="1"/>
              <a:t>are</a:t>
            </a:r>
            <a:r>
              <a:rPr lang="en-IN" sz="2400" dirty="0" err="1" smtClean="0"/>
              <a:t>There</a:t>
            </a:r>
            <a:r>
              <a:rPr lang="en-IN" sz="2400" dirty="0" smtClean="0"/>
              <a:t> </a:t>
            </a:r>
            <a:r>
              <a:rPr lang="en-IN" sz="2400" dirty="0"/>
              <a:t>are three classes called </a:t>
            </a:r>
            <a:r>
              <a:rPr lang="en-IN" sz="2400" dirty="0" err="1"/>
              <a:t>AtomicLongFieldUpdater</a:t>
            </a:r>
            <a:r>
              <a:rPr lang="en-IN" sz="2400" dirty="0"/>
              <a:t>, </a:t>
            </a:r>
            <a:r>
              <a:rPr lang="en-IN" sz="2400" dirty="0" err="1" smtClean="0"/>
              <a:t>tomicIntegerFieldUpdater</a:t>
            </a:r>
            <a:r>
              <a:rPr lang="en-IN" sz="2400" dirty="0"/>
              <a:t>, </a:t>
            </a:r>
            <a:r>
              <a:rPr lang="en-IN" sz="2400" dirty="0" smtClean="0"/>
              <a:t>and </a:t>
            </a:r>
            <a:r>
              <a:rPr lang="en-IN" sz="2400" dirty="0" err="1" smtClean="0"/>
              <a:t>AtomicReferenceFieldUpdater</a:t>
            </a:r>
            <a:r>
              <a:rPr lang="en-IN" sz="2400" dirty="0" smtClean="0"/>
              <a:t> </a:t>
            </a:r>
            <a:r>
              <a:rPr lang="en-IN" sz="2400" dirty="0"/>
              <a:t>that can be used to update a volatile field of a class atomically using reflection.</a:t>
            </a:r>
          </a:p>
          <a:p>
            <a:r>
              <a:rPr lang="en-IN" sz="2400" dirty="0"/>
              <a:t>These classes have no constructors. To get a reference to an object of these classes, you need to use their </a:t>
            </a:r>
            <a:r>
              <a:rPr lang="en-IN" sz="2400" dirty="0" smtClean="0"/>
              <a:t>factory method </a:t>
            </a:r>
            <a:r>
              <a:rPr lang="en-IN" sz="2400" dirty="0"/>
              <a:t>called </a:t>
            </a:r>
            <a:r>
              <a:rPr lang="en-IN" sz="2400" dirty="0" err="1"/>
              <a:t>newUpdater</a:t>
            </a:r>
            <a:r>
              <a:rPr lang="en-IN" sz="2400" dirty="0"/>
              <a:t>().</a:t>
            </a:r>
          </a:p>
          <a:p>
            <a:r>
              <a:rPr lang="en-IN" sz="2400" dirty="0"/>
              <a:t>Atomic Compound Variable Classes</a:t>
            </a:r>
          </a:p>
          <a:p>
            <a:r>
              <a:rPr lang="en-IN" sz="2400" dirty="0"/>
              <a:t>CAS works by asking “Is the value at location M still O?” If the answer is yes, it updates the value at location M from O </a:t>
            </a:r>
            <a:r>
              <a:rPr lang="en-IN" sz="2400" dirty="0" smtClean="0"/>
              <a:t>to N</a:t>
            </a:r>
            <a:r>
              <a:rPr lang="en-IN" sz="2400" dirty="0"/>
              <a:t>. In a typical scenario, one thread may read the value from location M as O. By the time this thread tries to update </a:t>
            </a:r>
            <a:r>
              <a:rPr lang="en-IN" sz="2400" dirty="0" smtClean="0"/>
              <a:t>the value </a:t>
            </a:r>
            <a:r>
              <a:rPr lang="en-IN" sz="2400" dirty="0"/>
              <a:t>from O to N, another thread has changed the value at location M from O to P, and back from P to </a:t>
            </a:r>
            <a:r>
              <a:rPr lang="en-IN" sz="2400"/>
              <a:t>O</a:t>
            </a:r>
            <a:r>
              <a:rPr lang="en-IN" sz="2400" smtClean="0"/>
              <a:t>.</a:t>
            </a:r>
            <a:endParaRPr lang="en-IN" sz="2400" dirty="0" smtClean="0"/>
          </a:p>
        </p:txBody>
      </p:sp>
    </p:spTree>
    <p:extLst>
      <p:ext uri="{BB962C8B-B14F-4D97-AF65-F5344CB8AC3E}">
        <p14:creationId xmlns:p14="http://schemas.microsoft.com/office/powerpoint/2010/main" val="4507071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Exchanger</a:t>
            </a:r>
            <a:endParaRPr lang="en-IN" dirty="0"/>
          </a:p>
        </p:txBody>
      </p:sp>
      <p:pic>
        <p:nvPicPr>
          <p:cNvPr id="2050" name="Picture 2" descr="Two threads exchanging objects via an Exchan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74" y="1770934"/>
            <a:ext cx="11018254" cy="3800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52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1978925"/>
            <a:ext cx="9720073" cy="4330435"/>
          </a:xfrm>
        </p:spPr>
        <p:txBody>
          <a:bodyPr>
            <a:normAutofit fontScale="92500" lnSpcReduction="10000"/>
          </a:bodyPr>
          <a:lstStyle/>
          <a:p>
            <a:pPr>
              <a:buFont typeface="Courier New" panose="02070309020205020404" pitchFamily="49" charset="0"/>
              <a:buChar char="o"/>
            </a:pPr>
            <a:r>
              <a:rPr lang="en-IN" sz="3600" dirty="0"/>
              <a:t> </a:t>
            </a:r>
            <a:r>
              <a:rPr lang="en-IN" sz="3600" dirty="0" err="1">
                <a:solidFill>
                  <a:srgbClr val="FF0000"/>
                </a:solidFill>
              </a:rPr>
              <a:t>HotSpot</a:t>
            </a:r>
            <a:endParaRPr lang="en-IN" sz="3600" dirty="0">
              <a:solidFill>
                <a:srgbClr val="FF0000"/>
              </a:solidFill>
            </a:endParaRPr>
          </a:p>
          <a:p>
            <a:pPr>
              <a:buFont typeface="Courier New" panose="02070309020205020404" pitchFamily="49" charset="0"/>
              <a:buChar char="o"/>
            </a:pPr>
            <a:endParaRPr lang="en-IN" sz="3600" dirty="0"/>
          </a:p>
          <a:p>
            <a:pPr>
              <a:buFont typeface="Courier New" panose="02070309020205020404" pitchFamily="49" charset="0"/>
              <a:buChar char="o"/>
            </a:pPr>
            <a:r>
              <a:rPr lang="en-IN" sz="2600" dirty="0"/>
              <a:t>To disable hardware AES use the following flags:</a:t>
            </a:r>
          </a:p>
          <a:p>
            <a:pPr>
              <a:buFont typeface="Courier New" panose="02070309020205020404" pitchFamily="49" charset="0"/>
              <a:buChar char="o"/>
            </a:pPr>
            <a:endParaRPr lang="en-IN" sz="2600" dirty="0"/>
          </a:p>
          <a:p>
            <a:pPr>
              <a:buFont typeface="Courier New" panose="02070309020205020404" pitchFamily="49" charset="0"/>
              <a:buChar char="o"/>
            </a:pPr>
            <a:r>
              <a:rPr lang="en-IN" sz="2600" dirty="0"/>
              <a:t>-XX:-</a:t>
            </a:r>
            <a:r>
              <a:rPr lang="en-IN" sz="2600" dirty="0" err="1"/>
              <a:t>UseAES</a:t>
            </a:r>
            <a:r>
              <a:rPr lang="en-IN" sz="2600" dirty="0"/>
              <a:t> -XX:-</a:t>
            </a:r>
            <a:r>
              <a:rPr lang="en-IN" sz="2600" dirty="0" err="1"/>
              <a:t>UseAESIntrinsics</a:t>
            </a:r>
            <a:endParaRPr lang="en-IN" sz="2600" dirty="0"/>
          </a:p>
          <a:p>
            <a:pPr>
              <a:buFont typeface="Courier New" panose="02070309020205020404" pitchFamily="49" charset="0"/>
              <a:buChar char="o"/>
            </a:pPr>
            <a:r>
              <a:rPr lang="en-IN" sz="2600" dirty="0"/>
              <a:t>Removal of PermGen.</a:t>
            </a:r>
          </a:p>
          <a:p>
            <a:pPr>
              <a:buFont typeface="Courier New" panose="02070309020205020404" pitchFamily="49" charset="0"/>
              <a:buChar char="o"/>
            </a:pPr>
            <a:endParaRPr lang="en-IN" sz="2600" dirty="0"/>
          </a:p>
          <a:p>
            <a:pPr>
              <a:buFont typeface="Courier New" panose="02070309020205020404" pitchFamily="49" charset="0"/>
              <a:buChar char="o"/>
            </a:pPr>
            <a:r>
              <a:rPr lang="en-IN" sz="2600" dirty="0"/>
              <a:t>Default Methods in the Java Programming Language are supported by the byte code instructions for method invocation.</a:t>
            </a:r>
          </a:p>
        </p:txBody>
      </p:sp>
    </p:spTree>
    <p:extLst>
      <p:ext uri="{BB962C8B-B14F-4D97-AF65-F5344CB8AC3E}">
        <p14:creationId xmlns:p14="http://schemas.microsoft.com/office/powerpoint/2010/main" val="351916091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Concurrent hash map</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397530596"/>
              </p:ext>
            </p:extLst>
          </p:nvPr>
        </p:nvGraphicFramePr>
        <p:xfrm>
          <a:off x="1024128" y="2084831"/>
          <a:ext cx="9621126" cy="4119503"/>
        </p:xfrm>
        <a:graphic>
          <a:graphicData uri="http://schemas.openxmlformats.org/drawingml/2006/table">
            <a:tbl>
              <a:tblPr firstRow="1" firstCol="1" bandRow="1">
                <a:tableStyleId>{5C22544A-7EE6-4342-B048-85BDC9FD1C3A}</a:tableStyleId>
              </a:tblPr>
              <a:tblGrid>
                <a:gridCol w="2291370"/>
                <a:gridCol w="2297935"/>
                <a:gridCol w="2301874"/>
                <a:gridCol w="2729947"/>
              </a:tblGrid>
              <a:tr h="597347">
                <a:tc>
                  <a:txBody>
                    <a:bodyPr/>
                    <a:lstStyle/>
                    <a:p>
                      <a:pPr>
                        <a:lnSpc>
                          <a:spcPct val="107000"/>
                        </a:lnSpc>
                        <a:spcAft>
                          <a:spcPts val="0"/>
                        </a:spcAft>
                      </a:pPr>
                      <a:r>
                        <a:rPr lang="en-IN" sz="2400">
                          <a:effectLst/>
                        </a:rPr>
                        <a:t>Property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HashMap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Hashtable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ConcurrentHashMap</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208651">
                <a:tc>
                  <a:txBody>
                    <a:bodyPr/>
                    <a:lstStyle/>
                    <a:p>
                      <a:pPr>
                        <a:lnSpc>
                          <a:spcPct val="107000"/>
                        </a:lnSpc>
                        <a:spcAft>
                          <a:spcPts val="0"/>
                        </a:spcAft>
                      </a:pPr>
                      <a:r>
                        <a:rPr lang="en-IN" sz="2400">
                          <a:effectLst/>
                        </a:rPr>
                        <a:t>Null                    	               </a:t>
                      </a:r>
                    </a:p>
                    <a:p>
                      <a:pPr>
                        <a:lnSpc>
                          <a:spcPct val="107000"/>
                        </a:lnSpc>
                        <a:spcAft>
                          <a:spcPts val="0"/>
                        </a:spcAft>
                      </a:pPr>
                      <a:r>
                        <a:rPr lang="en-IN" sz="2400">
                          <a:effectLst/>
                        </a:rPr>
                        <a:t>values/keys                                                              </a:t>
                      </a:r>
                    </a:p>
                    <a:p>
                      <a:pPr>
                        <a:lnSpc>
                          <a:spcPct val="107000"/>
                        </a:lnSpc>
                        <a:spcAft>
                          <a:spcPts val="0"/>
                        </a:spcAft>
                      </a:pPr>
                      <a:r>
                        <a:rPr lang="en-IN" sz="2400">
                          <a:effectLst/>
                        </a:rPr>
                        <a:t>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allowed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not allowed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not allowed</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1695">
                <a:tc>
                  <a:txBody>
                    <a:bodyPr/>
                    <a:lstStyle/>
                    <a:p>
                      <a:pPr>
                        <a:lnSpc>
                          <a:spcPct val="107000"/>
                        </a:lnSpc>
                        <a:spcAft>
                          <a:spcPts val="0"/>
                        </a:spcAft>
                      </a:pPr>
                      <a:r>
                        <a:rPr lang="en-IN" sz="2400">
                          <a:effectLst/>
                        </a:rPr>
                        <a:t>Is thread-safe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no</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yes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yes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902999">
                <a:tc>
                  <a:txBody>
                    <a:bodyPr/>
                    <a:lstStyle/>
                    <a:p>
                      <a:pPr>
                        <a:lnSpc>
                          <a:spcPct val="107000"/>
                        </a:lnSpc>
                        <a:spcAft>
                          <a:spcPts val="0"/>
                        </a:spcAft>
                      </a:pPr>
                      <a:r>
                        <a:rPr lang="en-IN" sz="2400">
                          <a:effectLst/>
                        </a:rPr>
                        <a:t>     Lock             </a:t>
                      </a:r>
                    </a:p>
                    <a:p>
                      <a:pPr>
                        <a:lnSpc>
                          <a:spcPct val="107000"/>
                        </a:lnSpc>
                        <a:spcAft>
                          <a:spcPts val="0"/>
                        </a:spcAft>
                      </a:pPr>
                      <a:r>
                        <a:rPr lang="en-IN" sz="2400">
                          <a:effectLst/>
                        </a:rPr>
                        <a:t>mechanism                              </a:t>
                      </a:r>
                    </a:p>
                    <a:p>
                      <a:pPr>
                        <a:lnSpc>
                          <a:spcPct val="107000"/>
                        </a:lnSpc>
                        <a:spcAft>
                          <a:spcPts val="0"/>
                        </a:spcAft>
                      </a:pPr>
                      <a:r>
                        <a:rPr lang="en-IN" sz="2400">
                          <a:effectLst/>
                        </a:rPr>
                        <a:t>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Not applicable</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Locks the whole map</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Locks the portion</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1695">
                <a:tc>
                  <a:txBody>
                    <a:bodyPr/>
                    <a:lstStyle/>
                    <a:p>
                      <a:pPr>
                        <a:lnSpc>
                          <a:spcPct val="107000"/>
                        </a:lnSpc>
                        <a:spcAft>
                          <a:spcPts val="0"/>
                        </a:spcAft>
                      </a:pPr>
                      <a:r>
                        <a:rPr lang="en-IN" sz="2400">
                          <a:effectLst/>
                        </a:rPr>
                        <a:t>Iterator</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fail-fast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a:effectLst/>
                        </a:rPr>
                        <a:t>fail-fast</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400" dirty="0">
                          <a:effectLst/>
                        </a:rPr>
                        <a:t>fail-safe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42590249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Concurrent hash map</a:t>
            </a:r>
            <a:endParaRPr lang="en-IN" dirty="0"/>
          </a:p>
        </p:txBody>
      </p:sp>
      <p:sp>
        <p:nvSpPr>
          <p:cNvPr id="4" name="Rectangle 1"/>
          <p:cNvSpPr>
            <a:spLocks noGrp="1" noChangeArrowheads="1"/>
          </p:cNvSpPr>
          <p:nvPr>
            <p:ph idx="1"/>
          </p:nvPr>
        </p:nvSpPr>
        <p:spPr bwMode="auto">
          <a:xfrm>
            <a:off x="1173706" y="2039057"/>
            <a:ext cx="10481481" cy="46579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58662" tIns="0"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444444"/>
                </a:solidFill>
                <a:effectLst/>
                <a:latin typeface="Oswald"/>
              </a:rPr>
              <a:t>ConcurrentHashMap</a:t>
            </a:r>
            <a:endParaRPr kumimoji="0" lang="en-US" altLang="en-US" sz="2400" b="0" i="0" u="none" strike="noStrike" cap="none" normalizeH="0" baseline="0" dirty="0" smtClean="0">
              <a:ln>
                <a:noFill/>
              </a:ln>
              <a:solidFill>
                <a:srgbClr val="444444"/>
              </a:solidFill>
              <a:effectLst/>
              <a:latin typeface="Oswald"/>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rgbClr val="111111"/>
                </a:solidFill>
                <a:effectLst/>
                <a:latin typeface="Noto Sans"/>
              </a:rPr>
              <a:t>You should use </a:t>
            </a:r>
            <a:r>
              <a:rPr kumimoji="0" lang="en-US" altLang="en-US" sz="2400" b="0" i="0" u="none" strike="noStrike" cap="none" normalizeH="0" baseline="0" dirty="0" err="1" smtClean="0">
                <a:ln>
                  <a:noFill/>
                </a:ln>
                <a:solidFill>
                  <a:srgbClr val="111111"/>
                </a:solidFill>
                <a:effectLst/>
                <a:latin typeface="Noto Sans"/>
              </a:rPr>
              <a:t>ConcurrentHashMap</a:t>
            </a:r>
            <a:r>
              <a:rPr kumimoji="0" lang="en-US" altLang="en-US" sz="2400" b="0" i="0" u="none" strike="noStrike" cap="none" normalizeH="0" baseline="0" dirty="0" smtClean="0">
                <a:ln>
                  <a:noFill/>
                </a:ln>
                <a:solidFill>
                  <a:srgbClr val="111111"/>
                </a:solidFill>
                <a:effectLst/>
                <a:latin typeface="Noto Sans"/>
              </a:rPr>
              <a:t> when you need very high concurrency in your project.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rgbClr val="111111"/>
                </a:solidFill>
                <a:effectLst/>
                <a:latin typeface="Noto Sans"/>
              </a:rPr>
              <a:t>It is thread safe without synchronizing the whole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rgbClr val="111111"/>
                </a:solidFill>
                <a:effectLst/>
                <a:latin typeface="Noto Sans"/>
              </a:rPr>
              <a:t>Reads can happen very fast while write is done with a lock.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rgbClr val="111111"/>
                </a:solidFill>
                <a:effectLst/>
                <a:latin typeface="Noto Sans"/>
              </a:rPr>
              <a:t>There is no locking at the object level.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rgbClr val="111111"/>
                </a:solidFill>
                <a:effectLst/>
                <a:latin typeface="Noto Sans"/>
              </a:rPr>
              <a:t>The locking is at a much finer granularity at a </a:t>
            </a:r>
            <a:r>
              <a:rPr kumimoji="0" lang="en-US" altLang="en-US" sz="2400" b="0" i="0" u="none" strike="noStrike" cap="none" normalizeH="0" baseline="0" dirty="0" err="1" smtClean="0">
                <a:ln>
                  <a:noFill/>
                </a:ln>
                <a:solidFill>
                  <a:srgbClr val="111111"/>
                </a:solidFill>
                <a:effectLst/>
                <a:latin typeface="Noto Sans"/>
              </a:rPr>
              <a:t>hashmap</a:t>
            </a:r>
            <a:r>
              <a:rPr kumimoji="0" lang="en-US" altLang="en-US" sz="2400" b="0" i="0" u="none" strike="noStrike" cap="none" normalizeH="0" baseline="0" dirty="0" smtClean="0">
                <a:ln>
                  <a:noFill/>
                </a:ln>
                <a:solidFill>
                  <a:srgbClr val="111111"/>
                </a:solidFill>
                <a:effectLst/>
                <a:latin typeface="Noto Sans"/>
              </a:rPr>
              <a:t> bucket level.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rgbClr val="111111"/>
                </a:solidFill>
                <a:effectLst/>
                <a:latin typeface="Noto Sans"/>
              </a:rPr>
              <a:t>ConcurrentHashMap</a:t>
            </a:r>
            <a:r>
              <a:rPr kumimoji="0" lang="en-US" altLang="en-US" sz="2400" b="0" i="0" u="none" strike="noStrike" cap="none" normalizeH="0" baseline="0" dirty="0" smtClean="0">
                <a:ln>
                  <a:noFill/>
                </a:ln>
                <a:solidFill>
                  <a:srgbClr val="111111"/>
                </a:solidFill>
                <a:effectLst/>
                <a:latin typeface="Noto Sans"/>
              </a:rPr>
              <a:t> doesn’t throw a </a:t>
            </a:r>
            <a:r>
              <a:rPr kumimoji="0" lang="en-US" altLang="en-US" sz="2400" b="0" i="0" u="none" strike="noStrike" cap="none" normalizeH="0" baseline="0" dirty="0" err="1" smtClean="0">
                <a:ln>
                  <a:noFill/>
                </a:ln>
                <a:solidFill>
                  <a:srgbClr val="111111"/>
                </a:solidFill>
                <a:effectLst/>
                <a:latin typeface="Courier New" panose="02070309020205020404" pitchFamily="49" charset="0"/>
                <a:cs typeface="Courier New" panose="02070309020205020404" pitchFamily="49" charset="0"/>
              </a:rPr>
              <a:t>ConcurrentModificationException</a:t>
            </a:r>
            <a:r>
              <a:rPr kumimoji="0" lang="en-US" altLang="en-US" sz="2400" b="0" i="0" u="none" strike="noStrike" cap="none" normalizeH="0" baseline="0" dirty="0" smtClean="0">
                <a:ln>
                  <a:noFill/>
                </a:ln>
                <a:solidFill>
                  <a:srgbClr val="111111"/>
                </a:solidFill>
                <a:effectLst/>
                <a:latin typeface="Noto Sans"/>
              </a:rPr>
              <a:t> if one thread tries to modify it while another is iterating over 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smtClean="0">
                <a:ln>
                  <a:noFill/>
                </a:ln>
                <a:solidFill>
                  <a:srgbClr val="111111"/>
                </a:solidFill>
                <a:effectLst/>
                <a:latin typeface="Noto Sans"/>
              </a:rPr>
              <a:t>ConcurrentHashMap</a:t>
            </a:r>
            <a:r>
              <a:rPr kumimoji="0" lang="en-US" altLang="en-US" sz="2400" b="0" i="0" u="none" strike="noStrike" cap="none" normalizeH="0" baseline="0" dirty="0" smtClean="0">
                <a:ln>
                  <a:noFill/>
                </a:ln>
                <a:solidFill>
                  <a:srgbClr val="111111"/>
                </a:solidFill>
                <a:effectLst/>
                <a:latin typeface="Noto Sans"/>
              </a:rPr>
              <a:t> uses multitude of locks.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37887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Synchronized hash map</a:t>
            </a:r>
            <a:endParaRPr lang="en-IN" dirty="0"/>
          </a:p>
        </p:txBody>
      </p:sp>
      <p:sp>
        <p:nvSpPr>
          <p:cNvPr id="4" name="Rectangle 1"/>
          <p:cNvSpPr>
            <a:spLocks noGrp="1" noChangeArrowheads="1"/>
          </p:cNvSpPr>
          <p:nvPr>
            <p:ph idx="1"/>
          </p:nvPr>
        </p:nvSpPr>
        <p:spPr bwMode="auto">
          <a:xfrm>
            <a:off x="1173706" y="2593055"/>
            <a:ext cx="10481481" cy="35499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58662" tIns="0" rIns="0" bIns="223767"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400" dirty="0" err="1" smtClean="0">
                <a:solidFill>
                  <a:srgbClr val="444444"/>
                </a:solidFill>
                <a:latin typeface="Oswald"/>
              </a:rPr>
              <a:t>SynchronizedHashMap</a:t>
            </a:r>
            <a:endParaRPr lang="en-US" altLang="en-US" sz="2400" dirty="0">
              <a:solidFill>
                <a:srgbClr val="444444"/>
              </a:solidFill>
              <a:latin typeface="Oswald"/>
            </a:endParaRPr>
          </a:p>
          <a:p>
            <a:pPr marL="0" lvl="0" indent="0" eaLnBrk="0" fontAlgn="base" hangingPunct="0">
              <a:lnSpc>
                <a:spcPct val="100000"/>
              </a:lnSpc>
              <a:spcBef>
                <a:spcPct val="0"/>
              </a:spcBef>
              <a:spcAft>
                <a:spcPct val="0"/>
              </a:spcAft>
              <a:buClrTx/>
              <a:buSzTx/>
              <a:buFontTx/>
              <a:buChar char="•"/>
            </a:pPr>
            <a:r>
              <a:rPr lang="en-US" altLang="en-US" sz="2400" dirty="0">
                <a:solidFill>
                  <a:srgbClr val="111111"/>
                </a:solidFill>
                <a:latin typeface="Noto Sans"/>
              </a:rPr>
              <a:t>Synchronization at Object level.</a:t>
            </a:r>
          </a:p>
          <a:p>
            <a:pPr marL="0" lvl="0" indent="0" eaLnBrk="0" fontAlgn="base" hangingPunct="0">
              <a:lnSpc>
                <a:spcPct val="100000"/>
              </a:lnSpc>
              <a:spcBef>
                <a:spcPct val="0"/>
              </a:spcBef>
              <a:spcAft>
                <a:spcPct val="0"/>
              </a:spcAft>
              <a:buClrTx/>
              <a:buSzTx/>
              <a:buFontTx/>
              <a:buChar char="•"/>
            </a:pPr>
            <a:r>
              <a:rPr lang="en-US" altLang="en-US" sz="2400" dirty="0">
                <a:solidFill>
                  <a:srgbClr val="111111"/>
                </a:solidFill>
                <a:latin typeface="Noto Sans"/>
              </a:rPr>
              <a:t>Every read/write operation needs to acquire lock.</a:t>
            </a:r>
          </a:p>
          <a:p>
            <a:pPr marL="0" lvl="0" indent="0" eaLnBrk="0" fontAlgn="base" hangingPunct="0">
              <a:lnSpc>
                <a:spcPct val="100000"/>
              </a:lnSpc>
              <a:spcBef>
                <a:spcPct val="0"/>
              </a:spcBef>
              <a:spcAft>
                <a:spcPct val="0"/>
              </a:spcAft>
              <a:buClrTx/>
              <a:buSzTx/>
              <a:buFontTx/>
              <a:buChar char="•"/>
            </a:pPr>
            <a:r>
              <a:rPr lang="en-US" altLang="en-US" sz="2400" dirty="0">
                <a:solidFill>
                  <a:srgbClr val="111111"/>
                </a:solidFill>
                <a:latin typeface="Noto Sans"/>
              </a:rPr>
              <a:t>Locking the entire collection is a performance overhead.</a:t>
            </a:r>
          </a:p>
          <a:p>
            <a:pPr marL="0" lvl="0" indent="0" eaLnBrk="0" fontAlgn="base" hangingPunct="0">
              <a:lnSpc>
                <a:spcPct val="100000"/>
              </a:lnSpc>
              <a:spcBef>
                <a:spcPct val="0"/>
              </a:spcBef>
              <a:spcAft>
                <a:spcPct val="0"/>
              </a:spcAft>
              <a:buClrTx/>
              <a:buSzTx/>
              <a:buFontTx/>
              <a:buChar char="•"/>
            </a:pPr>
            <a:r>
              <a:rPr lang="en-US" altLang="en-US" sz="2400" dirty="0">
                <a:solidFill>
                  <a:srgbClr val="111111"/>
                </a:solidFill>
                <a:latin typeface="Noto Sans"/>
              </a:rPr>
              <a:t>This essentially gives access to only one thread to the entire map &amp; blocks all the other threads.</a:t>
            </a:r>
          </a:p>
          <a:p>
            <a:pPr marL="0" lvl="0" indent="0" eaLnBrk="0" fontAlgn="base" hangingPunct="0">
              <a:lnSpc>
                <a:spcPct val="100000"/>
              </a:lnSpc>
              <a:spcBef>
                <a:spcPct val="0"/>
              </a:spcBef>
              <a:spcAft>
                <a:spcPct val="0"/>
              </a:spcAft>
              <a:buClrTx/>
              <a:buSzTx/>
              <a:buFontTx/>
              <a:buChar char="•"/>
            </a:pPr>
            <a:r>
              <a:rPr lang="en-US" altLang="en-US" sz="2400" dirty="0">
                <a:solidFill>
                  <a:srgbClr val="111111"/>
                </a:solidFill>
                <a:latin typeface="Noto Sans"/>
              </a:rPr>
              <a:t>It may cause contention.</a:t>
            </a:r>
          </a:p>
          <a:p>
            <a:pPr marL="0" lvl="0" indent="0" eaLnBrk="0" fontAlgn="base" hangingPunct="0">
              <a:lnSpc>
                <a:spcPct val="100000"/>
              </a:lnSpc>
              <a:spcBef>
                <a:spcPct val="0"/>
              </a:spcBef>
              <a:spcAft>
                <a:spcPct val="0"/>
              </a:spcAft>
              <a:buClrTx/>
              <a:buSzTx/>
              <a:buFontTx/>
              <a:buChar char="•"/>
            </a:pPr>
            <a:r>
              <a:rPr lang="en-US" altLang="en-US" sz="2400" dirty="0" err="1">
                <a:solidFill>
                  <a:srgbClr val="111111"/>
                </a:solidFill>
                <a:latin typeface="Noto Sans"/>
              </a:rPr>
              <a:t>SynchronizedHashMap</a:t>
            </a:r>
            <a:r>
              <a:rPr lang="en-US" altLang="en-US" sz="2400" dirty="0">
                <a:solidFill>
                  <a:srgbClr val="111111"/>
                </a:solidFill>
                <a:latin typeface="Noto Sans"/>
              </a:rPr>
              <a:t> returns Iterator, which fails-fast on concurrent modification.</a:t>
            </a:r>
          </a:p>
        </p:txBody>
      </p:sp>
    </p:spTree>
    <p:extLst>
      <p:ext uri="{BB962C8B-B14F-4D97-AF65-F5344CB8AC3E}">
        <p14:creationId xmlns:p14="http://schemas.microsoft.com/office/powerpoint/2010/main" val="5946804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Date API</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692719390"/>
              </p:ext>
            </p:extLst>
          </p:nvPr>
        </p:nvGraphicFramePr>
        <p:xfrm>
          <a:off x="1024127" y="1815158"/>
          <a:ext cx="10371754" cy="4490109"/>
        </p:xfrm>
        <a:graphic>
          <a:graphicData uri="http://schemas.openxmlformats.org/drawingml/2006/table">
            <a:tbl>
              <a:tblPr/>
              <a:tblGrid>
                <a:gridCol w="3513095"/>
                <a:gridCol w="6858659"/>
              </a:tblGrid>
              <a:tr h="570520">
                <a:tc>
                  <a:txBody>
                    <a:bodyPr/>
                    <a:lstStyle/>
                    <a:p>
                      <a:pPr algn="l" fontAlgn="t"/>
                      <a:r>
                        <a:rPr lang="en-IN" sz="1800">
                          <a:solidFill>
                            <a:srgbClr val="000000"/>
                          </a:solidFill>
                          <a:effectLst/>
                        </a:rPr>
                        <a:t>Class</a:t>
                      </a:r>
                    </a:p>
                  </a:txBody>
                  <a:tcPr marL="34091" marR="34091" marT="34091" marB="34091">
                    <a:lnL>
                      <a:noFill/>
                    </a:lnL>
                    <a:lnR>
                      <a:noFill/>
                    </a:lnR>
                    <a:lnT>
                      <a:noFill/>
                    </a:lnT>
                    <a:lnB w="9525" cap="flat" cmpd="sng" algn="ctr">
                      <a:solidFill>
                        <a:srgbClr val="EFEFEF"/>
                      </a:solidFill>
                      <a:prstDash val="solid"/>
                      <a:round/>
                      <a:headEnd type="none" w="med" len="med"/>
                      <a:tailEnd type="none" w="med" len="med"/>
                    </a:lnB>
                  </a:tcPr>
                </a:tc>
                <a:tc>
                  <a:txBody>
                    <a:bodyPr/>
                    <a:lstStyle/>
                    <a:p>
                      <a:pPr algn="l" fontAlgn="t"/>
                      <a:r>
                        <a:rPr lang="en-IN" sz="1800">
                          <a:solidFill>
                            <a:srgbClr val="000000"/>
                          </a:solidFill>
                          <a:effectLst/>
                        </a:rPr>
                        <a:t>Description</a:t>
                      </a:r>
                    </a:p>
                  </a:txBody>
                  <a:tcPr marL="34091" marR="34091" marT="34091" marB="34091">
                    <a:lnL>
                      <a:noFill/>
                    </a:lnL>
                    <a:lnR>
                      <a:noFill/>
                    </a:lnR>
                    <a:lnT>
                      <a:noFill/>
                    </a:lnT>
                    <a:lnB w="9525" cap="flat" cmpd="sng" algn="ctr">
                      <a:solidFill>
                        <a:srgbClr val="EFEFEF"/>
                      </a:solidFill>
                      <a:prstDash val="solid"/>
                      <a:round/>
                      <a:headEnd type="none" w="med" len="med"/>
                      <a:tailEnd type="none" w="med" len="med"/>
                    </a:lnB>
                  </a:tcPr>
                </a:tc>
              </a:tr>
              <a:tr h="613269">
                <a:tc>
                  <a:txBody>
                    <a:bodyPr/>
                    <a:lstStyle/>
                    <a:p>
                      <a:pPr algn="l" fontAlgn="t"/>
                      <a:r>
                        <a:rPr lang="en-IN" sz="1800">
                          <a:effectLst/>
                        </a:rPr>
                        <a:t>LocalDate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en-IN" sz="1800">
                          <a:effectLst/>
                        </a:rPr>
                        <a:t>a date, without time of day, offset or zone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613269">
                <a:tc>
                  <a:txBody>
                    <a:bodyPr/>
                    <a:lstStyle/>
                    <a:p>
                      <a:pPr algn="l" fontAlgn="t"/>
                      <a:r>
                        <a:rPr lang="en-IN" sz="1800">
                          <a:effectLst/>
                        </a:rPr>
                        <a:t>LocalTime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c>
                  <a:txBody>
                    <a:bodyPr/>
                    <a:lstStyle/>
                    <a:p>
                      <a:pPr algn="l" fontAlgn="t"/>
                      <a:r>
                        <a:rPr lang="en-IN" sz="1800">
                          <a:effectLst/>
                        </a:rPr>
                        <a:t>the time of day, without date, offset or zone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r>
              <a:tr h="613269">
                <a:tc>
                  <a:txBody>
                    <a:bodyPr/>
                    <a:lstStyle/>
                    <a:p>
                      <a:pPr algn="l" fontAlgn="t"/>
                      <a:r>
                        <a:rPr lang="en-IN" sz="1800">
                          <a:effectLst/>
                        </a:rPr>
                        <a:t>LocalDateTime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en-IN" sz="1800">
                          <a:effectLst/>
                        </a:rPr>
                        <a:t>the date and time, without offset or zone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853244">
                <a:tc>
                  <a:txBody>
                    <a:bodyPr/>
                    <a:lstStyle/>
                    <a:p>
                      <a:pPr algn="l" fontAlgn="t"/>
                      <a:r>
                        <a:rPr lang="en-IN" sz="1800">
                          <a:effectLst/>
                        </a:rPr>
                        <a:t>OffsetDate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c>
                  <a:txBody>
                    <a:bodyPr/>
                    <a:lstStyle/>
                    <a:p>
                      <a:pPr algn="l" fontAlgn="t"/>
                      <a:r>
                        <a:rPr lang="en-IN" sz="1800">
                          <a:effectLst/>
                        </a:rPr>
                        <a:t>a date with an offset such as +02:00, without time of day or zone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r>
              <a:tr h="613269">
                <a:tc>
                  <a:txBody>
                    <a:bodyPr/>
                    <a:lstStyle/>
                    <a:p>
                      <a:pPr algn="l" fontAlgn="t"/>
                      <a:r>
                        <a:rPr lang="en-IN" sz="1800">
                          <a:effectLst/>
                        </a:rPr>
                        <a:t>OffsetTime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en-IN" sz="1800">
                          <a:effectLst/>
                        </a:rPr>
                        <a:t>the time of day with an offset such as +02:00, without date or zone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613269">
                <a:tc>
                  <a:txBody>
                    <a:bodyPr/>
                    <a:lstStyle/>
                    <a:p>
                      <a:pPr algn="l" fontAlgn="t"/>
                      <a:r>
                        <a:rPr lang="en-IN" sz="1800">
                          <a:effectLst/>
                        </a:rPr>
                        <a:t>OffsetDateTime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c>
                  <a:txBody>
                    <a:bodyPr/>
                    <a:lstStyle/>
                    <a:p>
                      <a:pPr algn="l" fontAlgn="t"/>
                      <a:r>
                        <a:rPr lang="en-IN" sz="1800" dirty="0">
                          <a:effectLst/>
                        </a:rPr>
                        <a:t>the date and time with an offset such as +02:00, without a zone</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950432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Date API</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170322522"/>
              </p:ext>
            </p:extLst>
          </p:nvPr>
        </p:nvGraphicFramePr>
        <p:xfrm>
          <a:off x="1024126" y="2084830"/>
          <a:ext cx="10330810" cy="4070309"/>
        </p:xfrm>
        <a:graphic>
          <a:graphicData uri="http://schemas.openxmlformats.org/drawingml/2006/table">
            <a:tbl>
              <a:tblPr/>
              <a:tblGrid>
                <a:gridCol w="3848125"/>
                <a:gridCol w="6482685"/>
              </a:tblGrid>
              <a:tr h="499935">
                <a:tc>
                  <a:txBody>
                    <a:bodyPr/>
                    <a:lstStyle/>
                    <a:p>
                      <a:pPr algn="l" fontAlgn="t"/>
                      <a:r>
                        <a:rPr lang="en-IN" sz="2000" dirty="0" err="1">
                          <a:effectLst/>
                        </a:rPr>
                        <a:t>ZonedDateTime</a:t>
                      </a:r>
                      <a:endParaRPr lang="en-IN" sz="2000" dirty="0">
                        <a:effectLst/>
                      </a:endParaRP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en-IN" sz="2000">
                          <a:effectLst/>
                        </a:rPr>
                        <a:t>the date and time with a time zone and offset</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465087">
                <a:tc>
                  <a:txBody>
                    <a:bodyPr/>
                    <a:lstStyle/>
                    <a:p>
                      <a:pPr algn="l" fontAlgn="t"/>
                      <a:r>
                        <a:rPr lang="en-IN" sz="2000" dirty="0" err="1">
                          <a:effectLst/>
                        </a:rPr>
                        <a:t>YearMonth</a:t>
                      </a:r>
                      <a:endParaRPr lang="en-IN" sz="2000" dirty="0">
                        <a:effectLst/>
                      </a:endParaRP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c>
                  <a:txBody>
                    <a:bodyPr/>
                    <a:lstStyle/>
                    <a:p>
                      <a:pPr algn="l" fontAlgn="t"/>
                      <a:r>
                        <a:rPr lang="en-IN" sz="2000">
                          <a:effectLst/>
                        </a:rPr>
                        <a:t>a year and month</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r>
              <a:tr h="465087">
                <a:tc>
                  <a:txBody>
                    <a:bodyPr/>
                    <a:lstStyle/>
                    <a:p>
                      <a:pPr algn="l" fontAlgn="t"/>
                      <a:r>
                        <a:rPr lang="en-IN" sz="2000" dirty="0" err="1">
                          <a:effectLst/>
                        </a:rPr>
                        <a:t>MonthDay</a:t>
                      </a:r>
                      <a:endParaRPr lang="en-IN" sz="2000" dirty="0">
                        <a:effectLst/>
                      </a:endParaRP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en-IN" sz="2000">
                          <a:effectLst/>
                        </a:rPr>
                        <a:t>month and day</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499935">
                <a:tc>
                  <a:txBody>
                    <a:bodyPr/>
                    <a:lstStyle/>
                    <a:p>
                      <a:pPr algn="l" fontAlgn="t"/>
                      <a:r>
                        <a:rPr lang="en-IN" sz="2000" dirty="0">
                          <a:effectLst/>
                        </a:rPr>
                        <a:t>Year/</a:t>
                      </a:r>
                      <a:r>
                        <a:rPr lang="en-IN" sz="2000" dirty="0" err="1">
                          <a:effectLst/>
                        </a:rPr>
                        <a:t>MonthOfDay</a:t>
                      </a:r>
                      <a:r>
                        <a:rPr lang="en-IN" sz="2000" dirty="0">
                          <a:effectLst/>
                        </a:rPr>
                        <a:t>/</a:t>
                      </a:r>
                      <a:r>
                        <a:rPr lang="en-IN" sz="2000" dirty="0" err="1">
                          <a:effectLst/>
                        </a:rPr>
                        <a:t>DayOfWeek</a:t>
                      </a:r>
                      <a:r>
                        <a:rPr lang="en-IN" sz="2000" dirty="0">
                          <a:effectLst/>
                        </a:rPr>
                        <a:t>/...</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c>
                  <a:txBody>
                    <a:bodyPr/>
                    <a:lstStyle/>
                    <a:p>
                      <a:pPr algn="l" fontAlgn="t"/>
                      <a:r>
                        <a:rPr lang="en-IN" sz="2000">
                          <a:effectLst/>
                        </a:rPr>
                        <a:t>classes for the important fields</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r>
              <a:tr h="837589">
                <a:tc>
                  <a:txBody>
                    <a:bodyPr/>
                    <a:lstStyle/>
                    <a:p>
                      <a:pPr algn="l" fontAlgn="t"/>
                      <a:r>
                        <a:rPr lang="en-IN" sz="2000" dirty="0" err="1">
                          <a:effectLst/>
                        </a:rPr>
                        <a:t>DateTimeFields</a:t>
                      </a:r>
                      <a:endParaRPr lang="en-IN" sz="2000" dirty="0">
                        <a:effectLst/>
                      </a:endParaRP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c>
                  <a:txBody>
                    <a:bodyPr/>
                    <a:lstStyle/>
                    <a:p>
                      <a:pPr algn="l" fontAlgn="t"/>
                      <a:r>
                        <a:rPr lang="en-IN" sz="2000" dirty="0">
                          <a:effectLst/>
                        </a:rPr>
                        <a:t>stores a map of field-value pairs which may be invalid</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solidFill>
                      <a:srgbClr val="F6F6F6"/>
                    </a:solidFill>
                  </a:tcPr>
                </a:tc>
              </a:tr>
              <a:tr h="465087">
                <a:tc>
                  <a:txBody>
                    <a:bodyPr/>
                    <a:lstStyle/>
                    <a:p>
                      <a:pPr algn="l" fontAlgn="t"/>
                      <a:r>
                        <a:rPr lang="en-IN" sz="2000">
                          <a:effectLst/>
                        </a:rPr>
                        <a:t>Calendrical</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c>
                  <a:txBody>
                    <a:bodyPr/>
                    <a:lstStyle/>
                    <a:p>
                      <a:pPr algn="l" fontAlgn="t"/>
                      <a:r>
                        <a:rPr lang="en-IN" sz="2000" dirty="0">
                          <a:effectLst/>
                        </a:rPr>
                        <a:t>access to the low-level API</a:t>
                      </a:r>
                    </a:p>
                  </a:txBody>
                  <a:tcPr marL="34091" marR="34091" marT="34091" marB="34091">
                    <a:lnL>
                      <a:noFill/>
                    </a:lnL>
                    <a:lnR>
                      <a:noFill/>
                    </a:lnR>
                    <a:lnT w="9525" cap="flat" cmpd="sng" algn="ctr">
                      <a:solidFill>
                        <a:srgbClr val="EFEFEF"/>
                      </a:solidFill>
                      <a:prstDash val="solid"/>
                      <a:round/>
                      <a:headEnd type="none" w="med" len="med"/>
                      <a:tailEnd type="none" w="med" len="med"/>
                    </a:lnT>
                    <a:lnB w="9525" cap="flat" cmpd="sng" algn="ctr">
                      <a:solidFill>
                        <a:srgbClr val="EFEFEF"/>
                      </a:solidFill>
                      <a:prstDash val="solid"/>
                      <a:round/>
                      <a:headEnd type="none" w="med" len="med"/>
                      <a:tailEnd type="none" w="med" len="med"/>
                    </a:lnB>
                  </a:tcPr>
                </a:tc>
              </a:tr>
              <a:tr h="837589">
                <a:tc>
                  <a:txBody>
                    <a:bodyPr/>
                    <a:lstStyle/>
                    <a:p>
                      <a:pPr algn="l" fontAlgn="t"/>
                      <a:r>
                        <a:rPr lang="en-IN" sz="2000">
                          <a:effectLst/>
                        </a:rPr>
                        <a:t>Period</a:t>
                      </a:r>
                    </a:p>
                  </a:txBody>
                  <a:tcPr marL="34091" marR="34091" marT="34091" marB="34091">
                    <a:lnL>
                      <a:noFill/>
                    </a:lnL>
                    <a:lnR>
                      <a:noFill/>
                    </a:lnR>
                    <a:lnT w="9525" cap="flat" cmpd="sng" algn="ctr">
                      <a:solidFill>
                        <a:srgbClr val="EFEFEF"/>
                      </a:solidFill>
                      <a:prstDash val="solid"/>
                      <a:round/>
                      <a:headEnd type="none" w="med" len="med"/>
                      <a:tailEnd type="none" w="med" len="med"/>
                    </a:lnT>
                    <a:lnB>
                      <a:noFill/>
                    </a:lnB>
                    <a:solidFill>
                      <a:srgbClr val="F6F6F6"/>
                    </a:solidFill>
                  </a:tcPr>
                </a:tc>
                <a:tc>
                  <a:txBody>
                    <a:bodyPr/>
                    <a:lstStyle/>
                    <a:p>
                      <a:pPr algn="l" fontAlgn="t"/>
                      <a:r>
                        <a:rPr lang="en-IN" sz="2000" dirty="0">
                          <a:effectLst/>
                        </a:rPr>
                        <a:t>a descriptive amount of time, such as "2 months and 3 days"</a:t>
                      </a:r>
                    </a:p>
                  </a:txBody>
                  <a:tcPr marL="34091" marR="34091" marT="34091" marB="34091">
                    <a:lnL>
                      <a:noFill/>
                    </a:lnL>
                    <a:lnR>
                      <a:noFill/>
                    </a:lnR>
                    <a:lnT w="9525" cap="flat" cmpd="sng" algn="ctr">
                      <a:solidFill>
                        <a:srgbClr val="EFEFEF"/>
                      </a:solidFill>
                      <a:prstDash val="solid"/>
                      <a:round/>
                      <a:headEnd type="none" w="med" len="med"/>
                      <a:tailEnd type="none" w="med" len="med"/>
                    </a:lnT>
                    <a:lnB>
                      <a:noFill/>
                    </a:lnB>
                    <a:solidFill>
                      <a:srgbClr val="F6F6F6"/>
                    </a:solidFill>
                  </a:tcPr>
                </a:tc>
              </a:tr>
            </a:tbl>
          </a:graphicData>
        </a:graphic>
      </p:graphicFrame>
    </p:spTree>
    <p:extLst>
      <p:ext uri="{BB962C8B-B14F-4D97-AF65-F5344CB8AC3E}">
        <p14:creationId xmlns:p14="http://schemas.microsoft.com/office/powerpoint/2010/main" val="37185937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Nashorn and Shell Scripting</a:t>
            </a:r>
            <a:br>
              <a:rPr lang="en-IN" dirty="0"/>
            </a:br>
            <a:endParaRPr lang="en-IN" dirty="0"/>
          </a:p>
        </p:txBody>
      </p:sp>
      <p:sp>
        <p:nvSpPr>
          <p:cNvPr id="3" name="Content Placeholder 2"/>
          <p:cNvSpPr>
            <a:spLocks noGrp="1"/>
          </p:cNvSpPr>
          <p:nvPr>
            <p:ph idx="1"/>
          </p:nvPr>
        </p:nvSpPr>
        <p:spPr/>
        <p:txBody>
          <a:bodyPr/>
          <a:lstStyle/>
          <a:p>
            <a:r>
              <a:rPr lang="en-IN" dirty="0" smtClean="0"/>
              <a:t>&gt;</a:t>
            </a:r>
            <a:r>
              <a:rPr lang="en-IN" dirty="0" err="1" smtClean="0"/>
              <a:t>jjs</a:t>
            </a:r>
            <a:endParaRPr lang="en-IN" dirty="0" smtClean="0"/>
          </a:p>
          <a:p>
            <a:r>
              <a:rPr lang="en-IN" dirty="0" err="1" smtClean="0"/>
              <a:t>Jjs</a:t>
            </a:r>
            <a:r>
              <a:rPr lang="en-IN" dirty="0" smtClean="0"/>
              <a:t>&gt;print (‘Hello Trainees’);</a:t>
            </a:r>
            <a:endParaRPr lang="en-IN" dirty="0"/>
          </a:p>
        </p:txBody>
      </p:sp>
    </p:spTree>
    <p:extLst>
      <p:ext uri="{BB962C8B-B14F-4D97-AF65-F5344CB8AC3E}">
        <p14:creationId xmlns:p14="http://schemas.microsoft.com/office/powerpoint/2010/main" val="26108311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Java 8: From PermGen to </a:t>
            </a:r>
            <a:r>
              <a:rPr lang="en-IN" b="1" dirty="0" err="1"/>
              <a:t>Metaspace</a:t>
            </a:r>
            <a:r>
              <a:rPr lang="en-IN" b="1" dirty="0"/>
              <a:t/>
            </a:r>
            <a:br>
              <a:rPr lang="en-IN" b="1" dirty="0"/>
            </a:br>
            <a:endParaRPr lang="en-IN" dirty="0"/>
          </a:p>
        </p:txBody>
      </p:sp>
      <p:sp>
        <p:nvSpPr>
          <p:cNvPr id="3" name="Content Placeholder 2"/>
          <p:cNvSpPr>
            <a:spLocks noGrp="1"/>
          </p:cNvSpPr>
          <p:nvPr>
            <p:ph idx="1"/>
          </p:nvPr>
        </p:nvSpPr>
        <p:spPr/>
        <p:txBody>
          <a:bodyPr/>
          <a:lstStyle/>
          <a:p>
            <a:r>
              <a:rPr lang="en-IN" b="1" dirty="0" err="1"/>
              <a:t>Metaspace</a:t>
            </a:r>
            <a:r>
              <a:rPr lang="en-IN" b="1" dirty="0"/>
              <a:t>: A new memory space is born</a:t>
            </a:r>
            <a:endParaRPr lang="en-IN" dirty="0"/>
          </a:p>
          <a:p>
            <a:r>
              <a:rPr lang="en-IN" dirty="0"/>
              <a:t/>
            </a:r>
            <a:br>
              <a:rPr lang="en-IN" dirty="0"/>
            </a:br>
            <a:r>
              <a:rPr lang="en-IN" dirty="0"/>
              <a:t>The JDK 8 </a:t>
            </a:r>
            <a:r>
              <a:rPr lang="en-IN" dirty="0" err="1"/>
              <a:t>HotSpot</a:t>
            </a:r>
            <a:r>
              <a:rPr lang="en-IN" dirty="0"/>
              <a:t> JVM is now using native memory for the representation of class metadata and is called </a:t>
            </a:r>
            <a:r>
              <a:rPr lang="en-IN" b="1" dirty="0" err="1"/>
              <a:t>Metaspace</a:t>
            </a:r>
            <a:r>
              <a:rPr lang="en-IN" b="1" dirty="0"/>
              <a:t>; </a:t>
            </a:r>
            <a:r>
              <a:rPr lang="en-IN" dirty="0"/>
              <a:t>similar to the Oracle </a:t>
            </a:r>
            <a:r>
              <a:rPr lang="en-IN" dirty="0" err="1"/>
              <a:t>JRockit</a:t>
            </a:r>
            <a:r>
              <a:rPr lang="en-IN" dirty="0"/>
              <a:t> and IBM JVM's</a:t>
            </a:r>
            <a:r>
              <a:rPr lang="en-IN" dirty="0" smtClean="0"/>
              <a:t>.</a:t>
            </a:r>
          </a:p>
          <a:p>
            <a:r>
              <a:rPr lang="en-IN" dirty="0" smtClean="0"/>
              <a:t>No more</a:t>
            </a:r>
            <a:r>
              <a:rPr lang="en-IN" dirty="0"/>
              <a:t> java.lang.OutOfMemoryError</a:t>
            </a:r>
            <a:r>
              <a:rPr lang="en-IN" dirty="0">
                <a:hlinkClick r:id="rId2"/>
              </a:rPr>
              <a:t>: </a:t>
            </a:r>
            <a:r>
              <a:rPr lang="en-IN" dirty="0"/>
              <a:t>PermGen space problems and no need for you to tune and monitor this memory space anymore…not so fast.</a:t>
            </a:r>
          </a:p>
          <a:p>
            <a:endParaRPr lang="en-IN" dirty="0"/>
          </a:p>
        </p:txBody>
      </p:sp>
    </p:spTree>
    <p:extLst>
      <p:ext uri="{BB962C8B-B14F-4D97-AF65-F5344CB8AC3E}">
        <p14:creationId xmlns:p14="http://schemas.microsoft.com/office/powerpoint/2010/main" val="10111428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Java 8: From PermGen to </a:t>
            </a:r>
            <a:r>
              <a:rPr lang="en-IN" b="1" dirty="0" err="1"/>
              <a:t>Metaspace</a:t>
            </a:r>
            <a:r>
              <a:rPr lang="en-IN" b="1" dirty="0"/>
              <a:t/>
            </a:r>
            <a:br>
              <a:rPr lang="en-IN" b="1" dirty="0"/>
            </a:br>
            <a:endParaRPr lang="en-IN" dirty="0"/>
          </a:p>
        </p:txBody>
      </p:sp>
      <p:sp>
        <p:nvSpPr>
          <p:cNvPr id="3" name="Content Placeholder 2"/>
          <p:cNvSpPr>
            <a:spLocks noGrp="1"/>
          </p:cNvSpPr>
          <p:nvPr>
            <p:ph idx="1"/>
          </p:nvPr>
        </p:nvSpPr>
        <p:spPr/>
        <p:txBody>
          <a:bodyPr>
            <a:normAutofit/>
          </a:bodyPr>
          <a:lstStyle/>
          <a:p>
            <a:r>
              <a:rPr lang="en-IN" b="1" dirty="0"/>
              <a:t>PermGen space situation</a:t>
            </a:r>
            <a:endParaRPr lang="en-IN" dirty="0"/>
          </a:p>
          <a:p>
            <a:r>
              <a:rPr lang="en-IN" dirty="0"/>
              <a:t>This memory space is completely removed.</a:t>
            </a:r>
          </a:p>
          <a:p>
            <a:r>
              <a:rPr lang="en-IN" dirty="0"/>
              <a:t>The </a:t>
            </a:r>
            <a:r>
              <a:rPr lang="en-IN" dirty="0" err="1"/>
              <a:t>PermSize</a:t>
            </a:r>
            <a:r>
              <a:rPr lang="en-IN" dirty="0"/>
              <a:t> and </a:t>
            </a:r>
            <a:r>
              <a:rPr lang="en-IN" dirty="0" err="1"/>
              <a:t>MaxPermSize</a:t>
            </a:r>
            <a:r>
              <a:rPr lang="en-IN" dirty="0"/>
              <a:t> JVM arguments are ignored and a warning is issued if present at start-up.</a:t>
            </a:r>
          </a:p>
          <a:p>
            <a:r>
              <a:rPr lang="en-IN" b="1" dirty="0" err="1"/>
              <a:t>Metaspace</a:t>
            </a:r>
            <a:r>
              <a:rPr lang="en-IN" b="1" dirty="0"/>
              <a:t> memory allocation model</a:t>
            </a:r>
            <a:endParaRPr lang="en-IN" dirty="0"/>
          </a:p>
          <a:p>
            <a:r>
              <a:rPr lang="en-IN" dirty="0"/>
              <a:t>Most allocations for the class metadata are now allocated out of native memory.</a:t>
            </a:r>
          </a:p>
          <a:p>
            <a:r>
              <a:rPr lang="en-IN" dirty="0"/>
              <a:t>The </a:t>
            </a:r>
            <a:r>
              <a:rPr lang="en-IN" dirty="0" smtClean="0"/>
              <a:t>classes </a:t>
            </a:r>
            <a:r>
              <a:rPr lang="en-IN" dirty="0"/>
              <a:t>that were used to describe class metadata have been removed</a:t>
            </a:r>
            <a:r>
              <a:rPr lang="en-IN" dirty="0" smtClean="0"/>
              <a:t>.</a:t>
            </a:r>
            <a:endParaRPr lang="en-IN" dirty="0"/>
          </a:p>
        </p:txBody>
      </p:sp>
    </p:spTree>
    <p:extLst>
      <p:ext uri="{BB962C8B-B14F-4D97-AF65-F5344CB8AC3E}">
        <p14:creationId xmlns:p14="http://schemas.microsoft.com/office/powerpoint/2010/main" val="19902039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Java 8: From PermGen to </a:t>
            </a:r>
            <a:r>
              <a:rPr lang="en-IN" b="1" dirty="0" err="1"/>
              <a:t>Metaspace</a:t>
            </a:r>
            <a:r>
              <a:rPr lang="en-IN" b="1" dirty="0"/>
              <a:t/>
            </a:r>
            <a:br>
              <a:rPr lang="en-IN" b="1" dirty="0"/>
            </a:br>
            <a:endParaRPr lang="en-IN" dirty="0"/>
          </a:p>
        </p:txBody>
      </p:sp>
      <p:sp>
        <p:nvSpPr>
          <p:cNvPr id="3" name="Content Placeholder 2"/>
          <p:cNvSpPr>
            <a:spLocks noGrp="1"/>
          </p:cNvSpPr>
          <p:nvPr>
            <p:ph idx="1"/>
          </p:nvPr>
        </p:nvSpPr>
        <p:spPr/>
        <p:txBody>
          <a:bodyPr>
            <a:normAutofit/>
          </a:bodyPr>
          <a:lstStyle/>
          <a:p>
            <a:r>
              <a:rPr lang="en-IN" b="1" dirty="0" err="1"/>
              <a:t>Metaspace</a:t>
            </a:r>
            <a:r>
              <a:rPr lang="en-IN" b="1" dirty="0"/>
              <a:t> capacity</a:t>
            </a:r>
            <a:endParaRPr lang="en-IN" dirty="0"/>
          </a:p>
          <a:p>
            <a:r>
              <a:rPr lang="en-IN" dirty="0"/>
              <a:t>By default class metadata allocation is limited by the amount of available native memory (capacity will of course depend if you use a 32-bit JVM vs. 64-bit along with OS virtual memory availability).</a:t>
            </a:r>
          </a:p>
          <a:p>
            <a:r>
              <a:rPr lang="en-IN" dirty="0"/>
              <a:t>A new flag is available (</a:t>
            </a:r>
            <a:r>
              <a:rPr lang="en-IN" dirty="0" err="1"/>
              <a:t>MaxMetaspaceSize</a:t>
            </a:r>
            <a:r>
              <a:rPr lang="en-IN" dirty="0"/>
              <a:t>), allowing you to </a:t>
            </a:r>
            <a:r>
              <a:rPr lang="en-IN" u="sng" dirty="0"/>
              <a:t>limit</a:t>
            </a:r>
            <a:r>
              <a:rPr lang="en-IN" dirty="0"/>
              <a:t> the amount of native memory used for class metadata. </a:t>
            </a:r>
            <a:endParaRPr lang="en-IN" dirty="0" smtClean="0"/>
          </a:p>
          <a:p>
            <a:r>
              <a:rPr lang="en-IN" dirty="0" smtClean="0"/>
              <a:t>If </a:t>
            </a:r>
            <a:r>
              <a:rPr lang="en-IN" dirty="0"/>
              <a:t>you don’t specify this flag, the </a:t>
            </a:r>
            <a:r>
              <a:rPr lang="en-IN" dirty="0" err="1"/>
              <a:t>Metaspace</a:t>
            </a:r>
            <a:r>
              <a:rPr lang="en-IN" dirty="0"/>
              <a:t> will dynamically re-size depending of the application demand at runtime.</a:t>
            </a:r>
          </a:p>
        </p:txBody>
      </p:sp>
    </p:spTree>
    <p:extLst>
      <p:ext uri="{BB962C8B-B14F-4D97-AF65-F5344CB8AC3E}">
        <p14:creationId xmlns:p14="http://schemas.microsoft.com/office/powerpoint/2010/main" val="2403137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Java 8: From PermGen to </a:t>
            </a:r>
            <a:r>
              <a:rPr lang="en-IN" b="1" dirty="0" err="1"/>
              <a:t>Metaspace</a:t>
            </a:r>
            <a:r>
              <a:rPr lang="en-IN" b="1" dirty="0"/>
              <a:t/>
            </a:r>
            <a:br>
              <a:rPr lang="en-IN" b="1" dirty="0"/>
            </a:br>
            <a:endParaRPr lang="en-IN" dirty="0"/>
          </a:p>
        </p:txBody>
      </p:sp>
      <p:sp>
        <p:nvSpPr>
          <p:cNvPr id="3" name="Content Placeholder 2"/>
          <p:cNvSpPr>
            <a:spLocks noGrp="1"/>
          </p:cNvSpPr>
          <p:nvPr>
            <p:ph idx="1"/>
          </p:nvPr>
        </p:nvSpPr>
        <p:spPr/>
        <p:txBody>
          <a:bodyPr>
            <a:normAutofit/>
          </a:bodyPr>
          <a:lstStyle/>
          <a:p>
            <a:r>
              <a:rPr lang="en-IN" b="1" dirty="0" err="1"/>
              <a:t>Metaspace</a:t>
            </a:r>
            <a:r>
              <a:rPr lang="en-IN" b="1" dirty="0"/>
              <a:t> garbage collection</a:t>
            </a:r>
            <a:endParaRPr lang="en-IN" dirty="0"/>
          </a:p>
          <a:p>
            <a:r>
              <a:rPr lang="en-IN" dirty="0"/>
              <a:t>Garbage collection of the dead classes and </a:t>
            </a:r>
            <a:r>
              <a:rPr lang="en-IN" dirty="0" err="1"/>
              <a:t>classloaders</a:t>
            </a:r>
            <a:r>
              <a:rPr lang="en-IN" dirty="0"/>
              <a:t> is triggered once the class metadata usage reaches the “</a:t>
            </a:r>
            <a:r>
              <a:rPr lang="en-IN" dirty="0" err="1"/>
              <a:t>MaxMetaspaceSize</a:t>
            </a:r>
            <a:r>
              <a:rPr lang="en-IN" dirty="0"/>
              <a:t>”.</a:t>
            </a:r>
          </a:p>
          <a:p>
            <a:r>
              <a:rPr lang="en-IN" dirty="0"/>
              <a:t>Proper monitoring &amp; tuning of the </a:t>
            </a:r>
            <a:r>
              <a:rPr lang="en-IN" dirty="0" err="1"/>
              <a:t>Metaspace</a:t>
            </a:r>
            <a:r>
              <a:rPr lang="en-IN" dirty="0"/>
              <a:t> will obviously be required in order to limit the frequency or delay of such garbage collections. </a:t>
            </a:r>
            <a:endParaRPr lang="en-IN" dirty="0" smtClean="0"/>
          </a:p>
          <a:p>
            <a:r>
              <a:rPr lang="en-IN" dirty="0" smtClean="0"/>
              <a:t>Excessive </a:t>
            </a:r>
            <a:r>
              <a:rPr lang="en-IN" dirty="0" err="1"/>
              <a:t>Metaspace</a:t>
            </a:r>
            <a:r>
              <a:rPr lang="en-IN" dirty="0"/>
              <a:t> garbage collections may be a symptom of classes, </a:t>
            </a:r>
            <a:r>
              <a:rPr lang="en-IN" dirty="0" err="1"/>
              <a:t>classloaders</a:t>
            </a:r>
            <a:r>
              <a:rPr lang="en-IN" dirty="0"/>
              <a:t> memory leak or inadequate sizing for your application</a:t>
            </a:r>
            <a:r>
              <a:rPr lang="en-IN" dirty="0" smtClean="0"/>
              <a:t>.</a:t>
            </a:r>
            <a:endParaRPr lang="en-IN" dirty="0"/>
          </a:p>
        </p:txBody>
      </p:sp>
    </p:spTree>
    <p:extLst>
      <p:ext uri="{BB962C8B-B14F-4D97-AF65-F5344CB8AC3E}">
        <p14:creationId xmlns:p14="http://schemas.microsoft.com/office/powerpoint/2010/main" val="317272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286000"/>
            <a:ext cx="9720073" cy="2040340"/>
          </a:xfrm>
        </p:spPr>
        <p:txBody>
          <a:bodyPr>
            <a:normAutofit/>
          </a:bodyPr>
          <a:lstStyle/>
          <a:p>
            <a:pPr>
              <a:buFont typeface="Courier New" panose="02070309020205020404" pitchFamily="49" charset="0"/>
              <a:buChar char="o"/>
            </a:pPr>
            <a:r>
              <a:rPr lang="en-IN" sz="2800" dirty="0"/>
              <a:t> </a:t>
            </a:r>
            <a:r>
              <a:rPr lang="en-IN" sz="2800" dirty="0">
                <a:solidFill>
                  <a:srgbClr val="FF0000"/>
                </a:solidFill>
              </a:rPr>
              <a:t>Compact Profiles </a:t>
            </a:r>
            <a:r>
              <a:rPr lang="en-IN" sz="2400" i="1" dirty="0"/>
              <a:t>contain predefined subsets of the Java SE platform and enable applications that do not require the entire Platform to be deployed and run on small devices.</a:t>
            </a:r>
          </a:p>
          <a:p>
            <a:pPr marL="630936" lvl="1" indent="-457200">
              <a:buFont typeface="Courier New" panose="02070309020205020404" pitchFamily="49" charset="0"/>
              <a:buChar char="o"/>
            </a:pPr>
            <a:endParaRPr lang="en-IN" sz="2800" dirty="0"/>
          </a:p>
        </p:txBody>
      </p:sp>
    </p:spTree>
    <p:extLst>
      <p:ext uri="{BB962C8B-B14F-4D97-AF65-F5344CB8AC3E}">
        <p14:creationId xmlns:p14="http://schemas.microsoft.com/office/powerpoint/2010/main" val="106598645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Java 8: From PermGen to </a:t>
            </a:r>
            <a:r>
              <a:rPr lang="en-IN" b="1" dirty="0" err="1"/>
              <a:t>Metaspace</a:t>
            </a:r>
            <a:r>
              <a:rPr lang="en-IN" b="1" dirty="0"/>
              <a:t/>
            </a:r>
            <a:br>
              <a:rPr lang="en-IN" b="1" dirty="0"/>
            </a:br>
            <a:endParaRPr lang="en-IN" dirty="0"/>
          </a:p>
        </p:txBody>
      </p:sp>
      <p:sp>
        <p:nvSpPr>
          <p:cNvPr id="3" name="Content Placeholder 2"/>
          <p:cNvSpPr>
            <a:spLocks noGrp="1"/>
          </p:cNvSpPr>
          <p:nvPr>
            <p:ph idx="1"/>
          </p:nvPr>
        </p:nvSpPr>
        <p:spPr/>
        <p:txBody>
          <a:bodyPr>
            <a:normAutofit/>
          </a:bodyPr>
          <a:lstStyle/>
          <a:p>
            <a:r>
              <a:rPr lang="en-IN" b="1" dirty="0"/>
              <a:t>Java heap space impact</a:t>
            </a:r>
            <a:endParaRPr lang="en-IN" dirty="0"/>
          </a:p>
          <a:p>
            <a:r>
              <a:rPr lang="en-IN" dirty="0"/>
              <a:t>Some miscellaneous data has been moved to the Java heap space. This means you may observe an increase of the Java heap space following a future JDK 8 upgrade.</a:t>
            </a:r>
          </a:p>
          <a:p>
            <a:r>
              <a:rPr lang="en-IN" b="1" dirty="0" err="1"/>
              <a:t>Metaspace</a:t>
            </a:r>
            <a:r>
              <a:rPr lang="en-IN" b="1" dirty="0"/>
              <a:t> monitoring</a:t>
            </a:r>
            <a:endParaRPr lang="en-IN" dirty="0"/>
          </a:p>
          <a:p>
            <a:r>
              <a:rPr lang="en-IN" dirty="0" err="1"/>
              <a:t>Metaspace</a:t>
            </a:r>
            <a:r>
              <a:rPr lang="en-IN" dirty="0"/>
              <a:t> usage is available from the </a:t>
            </a:r>
            <a:r>
              <a:rPr lang="en-IN" dirty="0" err="1"/>
              <a:t>HotSpot</a:t>
            </a:r>
            <a:r>
              <a:rPr lang="en-IN" dirty="0"/>
              <a:t> 1.8 verbose GC log output.</a:t>
            </a:r>
          </a:p>
          <a:p>
            <a:r>
              <a:rPr lang="en-IN" dirty="0" err="1"/>
              <a:t>Jstat</a:t>
            </a:r>
            <a:r>
              <a:rPr lang="en-IN" dirty="0"/>
              <a:t> &amp; </a:t>
            </a:r>
            <a:r>
              <a:rPr lang="en-IN" dirty="0" err="1"/>
              <a:t>JVisualVM</a:t>
            </a:r>
            <a:r>
              <a:rPr lang="en-IN" dirty="0"/>
              <a:t> have not been updated at this point based on our testing with b75 and the old PermGen space references are still present.</a:t>
            </a:r>
          </a:p>
        </p:txBody>
      </p:sp>
    </p:spTree>
    <p:extLst>
      <p:ext uri="{BB962C8B-B14F-4D97-AF65-F5344CB8AC3E}">
        <p14:creationId xmlns:p14="http://schemas.microsoft.com/office/powerpoint/2010/main" val="29854346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2.bp.blogspot.com/-0hhm0C61U24/UQxcvxaUdBI/AAAAAAAABQ8/t8Re5Ik0KzY/s1600/Java8_Metaspace_dynamic_resiz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067" y="259307"/>
            <a:ext cx="8862753" cy="647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1584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Date And Time APIs</a:t>
            </a:r>
          </a:p>
        </p:txBody>
      </p:sp>
      <p:sp>
        <p:nvSpPr>
          <p:cNvPr id="5" name="Content Placeholder 4"/>
          <p:cNvSpPr>
            <a:spLocks noGrp="1"/>
          </p:cNvSpPr>
          <p:nvPr>
            <p:ph sz="quarter" idx="12"/>
          </p:nvPr>
        </p:nvSpPr>
        <p:spPr/>
        <p:txBody>
          <a:bodyPr/>
          <a:lstStyle/>
          <a:p>
            <a:r>
              <a:rPr lang="en-US"/>
              <a:t>A new date, time, and calendar API for the Java SE platform</a:t>
            </a:r>
          </a:p>
          <a:p>
            <a:r>
              <a:rPr lang="en-US"/>
              <a:t>Supports standard time concepts</a:t>
            </a:r>
          </a:p>
          <a:p>
            <a:pPr lvl="1"/>
            <a:r>
              <a:rPr lang="en-US"/>
              <a:t>Partial, duration, period, intervals</a:t>
            </a:r>
          </a:p>
          <a:p>
            <a:pPr lvl="1"/>
            <a:r>
              <a:rPr lang="en-US"/>
              <a:t>date, time, instant, and time-zone</a:t>
            </a:r>
          </a:p>
          <a:p>
            <a:r>
              <a:rPr lang="en-US"/>
              <a:t>Provides a limited set of calendar systems and be extensible to others</a:t>
            </a:r>
          </a:p>
          <a:p>
            <a:r>
              <a:rPr lang="en-US"/>
              <a:t>Uses relevant standards, including ISO-8601, CLDR, and BCP47</a:t>
            </a:r>
          </a:p>
          <a:p>
            <a:r>
              <a:rPr lang="en-US"/>
              <a:t>Based on an explicit time-scale with a connection to UTC</a:t>
            </a:r>
          </a:p>
        </p:txBody>
      </p:sp>
    </p:spTree>
    <p:extLst>
      <p:ext uri="{BB962C8B-B14F-4D97-AF65-F5344CB8AC3E}">
        <p14:creationId xmlns:p14="http://schemas.microsoft.com/office/powerpoint/2010/main" val="128151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Base64 Encoding and Decoding</a:t>
            </a:r>
          </a:p>
        </p:txBody>
      </p:sp>
      <p:sp>
        <p:nvSpPr>
          <p:cNvPr id="4" name="Content Placeholder 3"/>
          <p:cNvSpPr>
            <a:spLocks noGrp="1"/>
          </p:cNvSpPr>
          <p:nvPr>
            <p:ph sz="quarter" idx="12"/>
          </p:nvPr>
        </p:nvSpPr>
        <p:spPr/>
        <p:txBody>
          <a:bodyPr/>
          <a:lstStyle/>
          <a:p>
            <a:r>
              <a:rPr lang="en-US"/>
              <a:t>Currently developers are forced to use non-public APIs</a:t>
            </a:r>
          </a:p>
          <a:p>
            <a:pPr lvl="1"/>
            <a:r>
              <a:rPr lang="en-US" b="1">
                <a:solidFill>
                  <a:srgbClr val="0000FF"/>
                </a:solidFill>
                <a:latin typeface="Courier New"/>
                <a:cs typeface="Courier New"/>
              </a:rPr>
              <a:t>sun.misc.BASE64Encoder</a:t>
            </a:r>
          </a:p>
          <a:p>
            <a:pPr lvl="1"/>
            <a:r>
              <a:rPr lang="en-US" b="1">
                <a:solidFill>
                  <a:srgbClr val="0000FF"/>
                </a:solidFill>
                <a:latin typeface="Courier New"/>
                <a:cs typeface="Courier New"/>
              </a:rPr>
              <a:t>sun.misc.BASE64Decoder</a:t>
            </a:r>
          </a:p>
          <a:p>
            <a:r>
              <a:rPr lang="en-US"/>
              <a:t>Java SE 8 now has a standard way</a:t>
            </a:r>
          </a:p>
          <a:p>
            <a:pPr lvl="1"/>
            <a:r>
              <a:rPr lang="en-US" b="1">
                <a:solidFill>
                  <a:srgbClr val="0000FF"/>
                </a:solidFill>
                <a:latin typeface="Courier New"/>
                <a:cs typeface="Courier New"/>
              </a:rPr>
              <a:t>java.util.Base64.Encoder</a:t>
            </a:r>
          </a:p>
          <a:p>
            <a:pPr lvl="1"/>
            <a:r>
              <a:rPr lang="en-US" b="1">
                <a:solidFill>
                  <a:srgbClr val="0000FF"/>
                </a:solidFill>
                <a:latin typeface="Courier New"/>
                <a:cs typeface="Courier New"/>
              </a:rPr>
              <a:t>java.util.Base64.Decoder</a:t>
            </a:r>
          </a:p>
          <a:p>
            <a:pPr lvl="1"/>
            <a:r>
              <a:rPr lang="en-US" b="1">
                <a:solidFill>
                  <a:srgbClr val="0000FF"/>
                </a:solidFill>
                <a:latin typeface="Courier New"/>
                <a:cs typeface="Courier New"/>
              </a:rPr>
              <a:t>encode</a:t>
            </a:r>
            <a:r>
              <a:rPr lang="en-US">
                <a:solidFill>
                  <a:schemeClr val="tx1"/>
                </a:solidFill>
                <a:latin typeface="+mn-lt"/>
                <a:cs typeface="Courier New"/>
              </a:rPr>
              <a:t>,</a:t>
            </a:r>
            <a:r>
              <a:rPr lang="en-US">
                <a:solidFill>
                  <a:srgbClr val="0000FF"/>
                </a:solidFill>
                <a:latin typeface="+mn-lt"/>
                <a:cs typeface="Courier New"/>
              </a:rPr>
              <a:t> </a:t>
            </a:r>
            <a:r>
              <a:rPr lang="en-US" b="1">
                <a:solidFill>
                  <a:srgbClr val="0000FF"/>
                </a:solidFill>
                <a:latin typeface="Courier New"/>
                <a:cs typeface="Courier New"/>
              </a:rPr>
              <a:t>encodeToString</a:t>
            </a:r>
            <a:r>
              <a:rPr lang="en-US">
                <a:latin typeface="+mn-lt"/>
                <a:cs typeface="Courier New"/>
              </a:rPr>
              <a:t>, </a:t>
            </a:r>
            <a:r>
              <a:rPr lang="en-US" b="1">
                <a:solidFill>
                  <a:srgbClr val="0000FF"/>
                </a:solidFill>
                <a:latin typeface="Courier New"/>
                <a:cs typeface="Courier New"/>
              </a:rPr>
              <a:t>decode</a:t>
            </a:r>
            <a:r>
              <a:rPr lang="en-US">
                <a:latin typeface="+mn-lt"/>
                <a:cs typeface="Courier New"/>
              </a:rPr>
              <a:t>, </a:t>
            </a:r>
            <a:r>
              <a:rPr lang="en-US" b="1">
                <a:solidFill>
                  <a:srgbClr val="0000FF"/>
                </a:solidFill>
                <a:latin typeface="Courier New"/>
                <a:cs typeface="Courier New"/>
              </a:rPr>
              <a:t>wrap</a:t>
            </a:r>
            <a:r>
              <a:rPr lang="en-US"/>
              <a:t> methods</a:t>
            </a:r>
          </a:p>
        </p:txBody>
      </p:sp>
    </p:spTree>
    <p:extLst>
      <p:ext uri="{BB962C8B-B14F-4D97-AF65-F5344CB8AC3E}">
        <p14:creationId xmlns:p14="http://schemas.microsoft.com/office/powerpoint/2010/main" val="285826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Nashorn JavaScript Engine</a:t>
            </a:r>
          </a:p>
        </p:txBody>
      </p:sp>
      <p:sp>
        <p:nvSpPr>
          <p:cNvPr id="5" name="Content Placeholder 4"/>
          <p:cNvSpPr>
            <a:spLocks noGrp="1"/>
          </p:cNvSpPr>
          <p:nvPr>
            <p:ph sz="quarter" idx="12"/>
          </p:nvPr>
        </p:nvSpPr>
        <p:spPr/>
        <p:txBody>
          <a:bodyPr/>
          <a:lstStyle/>
          <a:p>
            <a:r>
              <a:rPr lang="en-US"/>
              <a:t>Lightweight, high-performance JavaScript engine</a:t>
            </a:r>
          </a:p>
          <a:p>
            <a:pPr lvl="1"/>
            <a:r>
              <a:rPr lang="en-US"/>
              <a:t>Integrated into JRE</a:t>
            </a:r>
          </a:p>
          <a:p>
            <a:r>
              <a:rPr lang="en-US"/>
              <a:t>Use existing </a:t>
            </a:r>
            <a:r>
              <a:rPr lang="en-US" b="1">
                <a:solidFill>
                  <a:srgbClr val="0000FF"/>
                </a:solidFill>
                <a:latin typeface="Courier New"/>
                <a:cs typeface="Courier New"/>
              </a:rPr>
              <a:t>javax.script</a:t>
            </a:r>
            <a:r>
              <a:rPr lang="en-US"/>
              <a:t> API</a:t>
            </a:r>
          </a:p>
          <a:p>
            <a:r>
              <a:rPr lang="en-US"/>
              <a:t>ECMAScript-262 Edition 5.1 language specification compliance</a:t>
            </a:r>
          </a:p>
          <a:p>
            <a:r>
              <a:rPr lang="en-US"/>
              <a:t>New command-line tool, </a:t>
            </a:r>
            <a:r>
              <a:rPr lang="en-US" b="1">
                <a:solidFill>
                  <a:srgbClr val="0000FF"/>
                </a:solidFill>
                <a:latin typeface="Courier New"/>
                <a:cs typeface="Courier New"/>
              </a:rPr>
              <a:t>jjs</a:t>
            </a:r>
            <a:r>
              <a:rPr lang="en-US"/>
              <a:t> to run JavaScript</a:t>
            </a:r>
          </a:p>
          <a:p>
            <a:r>
              <a:rPr lang="en-US"/>
              <a:t>Internationalised error messages and documentation</a:t>
            </a:r>
          </a:p>
        </p:txBody>
      </p:sp>
    </p:spTree>
    <p:extLst>
      <p:ext uri="{BB962C8B-B14F-4D97-AF65-F5344CB8AC3E}">
        <p14:creationId xmlns:p14="http://schemas.microsoft.com/office/powerpoint/2010/main" val="105932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Removal Of The Permanent Generation</a:t>
            </a:r>
          </a:p>
        </p:txBody>
      </p:sp>
      <p:sp>
        <p:nvSpPr>
          <p:cNvPr id="5" name="Content Placeholder 4"/>
          <p:cNvSpPr>
            <a:spLocks noGrp="1"/>
          </p:cNvSpPr>
          <p:nvPr>
            <p:ph sz="quarter" idx="12"/>
          </p:nvPr>
        </p:nvSpPr>
        <p:spPr/>
        <p:txBody>
          <a:bodyPr/>
          <a:lstStyle/>
          <a:p>
            <a:r>
              <a:rPr lang="en-US"/>
              <a:t>No more need to tune the size of it</a:t>
            </a:r>
          </a:p>
          <a:p>
            <a:r>
              <a:rPr lang="en-US"/>
              <a:t>Current objects moved to Java heap or native memory</a:t>
            </a:r>
          </a:p>
          <a:p>
            <a:pPr lvl="1"/>
            <a:r>
              <a:rPr lang="en-US"/>
              <a:t>Interned strings</a:t>
            </a:r>
          </a:p>
          <a:p>
            <a:pPr lvl="1"/>
            <a:r>
              <a:rPr lang="en-US"/>
              <a:t>Class metadata</a:t>
            </a:r>
          </a:p>
          <a:p>
            <a:pPr lvl="1"/>
            <a:r>
              <a:rPr lang="en-US"/>
              <a:t>Class static variables</a:t>
            </a:r>
          </a:p>
          <a:p>
            <a:r>
              <a:rPr lang="en-US"/>
              <a:t>Part of the HotSpot, JRockit convergence</a:t>
            </a:r>
          </a:p>
        </p:txBody>
      </p:sp>
      <p:sp>
        <p:nvSpPr>
          <p:cNvPr id="6" name="Text Placeholder 5"/>
          <p:cNvSpPr>
            <a:spLocks noGrp="1"/>
          </p:cNvSpPr>
          <p:nvPr>
            <p:ph type="body" sz="quarter" idx="13"/>
          </p:nvPr>
        </p:nvSpPr>
        <p:spPr/>
        <p:txBody>
          <a:bodyPr/>
          <a:lstStyle/>
          <a:p>
            <a:r>
              <a:rPr lang="en-US"/>
              <a:t>Permanently</a:t>
            </a:r>
          </a:p>
        </p:txBody>
      </p:sp>
    </p:spTree>
    <p:extLst>
      <p:ext uri="{BB962C8B-B14F-4D97-AF65-F5344CB8AC3E}">
        <p14:creationId xmlns:p14="http://schemas.microsoft.com/office/powerpoint/2010/main" val="7344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JavaFX</a:t>
            </a:r>
            <a:r>
              <a:rPr lang="en-US" dirty="0"/>
              <a:t> </a:t>
            </a:r>
            <a:r>
              <a:rPr lang="en-US" dirty="0" smtClean="0"/>
              <a:t>8</a:t>
            </a:r>
            <a:endParaRPr lang="en-US" dirty="0"/>
          </a:p>
        </p:txBody>
      </p:sp>
      <p:sp>
        <p:nvSpPr>
          <p:cNvPr id="4" name="Text Placeholder 3"/>
          <p:cNvSpPr>
            <a:spLocks noGrp="1"/>
          </p:cNvSpPr>
          <p:nvPr>
            <p:ph type="body" sz="quarter" idx="13"/>
          </p:nvPr>
        </p:nvSpPr>
        <p:spPr>
          <a:xfrm>
            <a:off x="1072463" y="794944"/>
            <a:ext cx="10972800" cy="406400"/>
          </a:xfrm>
        </p:spPr>
        <p:txBody>
          <a:bodyPr/>
          <a:lstStyle/>
          <a:p>
            <a:r>
              <a:rPr lang="en-US" dirty="0"/>
              <a:t>New </a:t>
            </a:r>
            <a:r>
              <a:rPr lang="en-US" dirty="0" smtClean="0"/>
              <a:t>Theme</a:t>
            </a:r>
            <a:endParaRPr lang="en-US" dirty="0"/>
          </a:p>
        </p:txBody>
      </p:sp>
      <p:sp>
        <p:nvSpPr>
          <p:cNvPr id="39938" name="Slide Number Placeholder 3"/>
          <p:cNvSpPr>
            <a:spLocks noGrp="1"/>
          </p:cNvSpPr>
          <p:nvPr>
            <p:ph type="sldNum" sz="quarter" idx="4294967295"/>
          </p:nvPr>
        </p:nvSpPr>
        <p:spPr>
          <a:xfrm>
            <a:off x="1" y="6589184"/>
            <a:ext cx="173567" cy="152400"/>
          </a:xfrm>
          <a:prstGeom prst="rect">
            <a:avLst/>
          </a:prstGeom>
          <a:noFill/>
          <a:ln w="9525"/>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txBody>
          <a:bodyPr/>
          <a:lstStyle>
            <a:lvl1pPr>
              <a:defRPr sz="5551">
                <a:solidFill>
                  <a:srgbClr val="000000"/>
                </a:solidFill>
                <a:latin typeface="Gill Sans" pitchFamily="-107" charset="0"/>
                <a:ea typeface="ヒラギノ角ゴ ProN W3" pitchFamily="-107" charset="-128"/>
                <a:sym typeface="Gill Sans" pitchFamily="-107" charset="0"/>
              </a:defRPr>
            </a:lvl1pPr>
            <a:lvl2pPr marL="28448082" indent="-28105191">
              <a:defRPr sz="5551">
                <a:solidFill>
                  <a:srgbClr val="000000"/>
                </a:solidFill>
                <a:latin typeface="Gill Sans" pitchFamily="-107" charset="0"/>
                <a:ea typeface="ヒラギノ角ゴ ProN W3" pitchFamily="-107" charset="-128"/>
                <a:sym typeface="Gill Sans" pitchFamily="-107" charset="0"/>
              </a:defRPr>
            </a:lvl2pPr>
            <a:lvl3pPr marL="857229" indent="-171446">
              <a:defRPr sz="5551">
                <a:solidFill>
                  <a:srgbClr val="000000"/>
                </a:solidFill>
                <a:latin typeface="Gill Sans" pitchFamily="-107" charset="0"/>
                <a:ea typeface="ヒラギノ角ゴ ProN W3" pitchFamily="-107" charset="-128"/>
                <a:sym typeface="Gill Sans" pitchFamily="-107" charset="0"/>
              </a:defRPr>
            </a:lvl3pPr>
            <a:lvl4pPr marL="1200121" indent="-171446">
              <a:defRPr sz="5551">
                <a:solidFill>
                  <a:srgbClr val="000000"/>
                </a:solidFill>
                <a:latin typeface="Gill Sans" pitchFamily="-107" charset="0"/>
                <a:ea typeface="ヒラギノ角ゴ ProN W3" pitchFamily="-107" charset="-128"/>
                <a:sym typeface="Gill Sans" pitchFamily="-107" charset="0"/>
              </a:defRPr>
            </a:lvl4pPr>
            <a:lvl5pPr marL="1543012" indent="-171446">
              <a:defRPr sz="5551">
                <a:solidFill>
                  <a:srgbClr val="000000"/>
                </a:solidFill>
                <a:latin typeface="Gill Sans" pitchFamily="-107" charset="0"/>
                <a:ea typeface="ヒラギノ角ゴ ProN W3" pitchFamily="-107" charset="-128"/>
                <a:sym typeface="Gill Sans" pitchFamily="-107" charset="0"/>
              </a:defRPr>
            </a:lvl5pPr>
            <a:lvl6pPr marL="1885904"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6pPr>
            <a:lvl7pPr marL="2228795"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7pPr>
            <a:lvl8pPr marL="2571686"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8pPr>
            <a:lvl9pPr marL="2914578"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9pPr>
          </a:lstStyle>
          <a:p>
            <a:fld id="{F5EE7A2F-D62B-43A8-B225-D5EAD8038B61}" type="slidenum">
              <a:rPr lang="en-US" sz="751">
                <a:solidFill>
                  <a:srgbClr val="1A1A1A"/>
                </a:solidFill>
                <a:latin typeface="Univers LT Std 45 Light" pitchFamily="-107" charset="0"/>
                <a:sym typeface="Univers LT Std 45 Light" pitchFamily="-107" charset="0"/>
              </a:rPr>
              <a:pPr/>
              <a:t>136</a:t>
            </a:fld>
            <a:endParaRPr lang="en-US" sz="751">
              <a:solidFill>
                <a:srgbClr val="1A1A1A"/>
              </a:solidFill>
              <a:latin typeface="Univers LT Std 45 Light" pitchFamily="-107" charset="0"/>
              <a:sym typeface="Univers LT Std 45 Light" pitchFamily="-107" charset="0"/>
            </a:endParaRPr>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rcRect l="4166" t="1280" r="52205" b="3241"/>
          <a:stretch>
            <a:fillRect/>
          </a:stretch>
        </p:blipFill>
        <p:spPr bwMode="auto">
          <a:xfrm>
            <a:off x="2939345" y="998145"/>
            <a:ext cx="33909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 name="Rectangle 5"/>
          <p:cNvSpPr>
            <a:spLocks/>
          </p:cNvSpPr>
          <p:nvPr/>
        </p:nvSpPr>
        <p:spPr bwMode="auto">
          <a:xfrm>
            <a:off x="3817308" y="645721"/>
            <a:ext cx="1625445" cy="5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451" dirty="0">
                <a:solidFill>
                  <a:schemeClr val="tx1"/>
                </a:solidFill>
                <a:latin typeface="Univers LT Std 65 Bold" pitchFamily="-107" charset="0"/>
                <a:sym typeface="Univers LT Std 65 Bold" pitchFamily="-107" charset="0"/>
              </a:rPr>
              <a:t>Caspian</a:t>
            </a:r>
          </a:p>
        </p:txBody>
      </p:sp>
      <p:pic>
        <p:nvPicPr>
          <p:cNvPr id="12" name="Picture 6"/>
          <p:cNvPicPr>
            <a:picLocks noChangeAspect="1" noChangeArrowheads="1"/>
          </p:cNvPicPr>
          <p:nvPr/>
        </p:nvPicPr>
        <p:blipFill>
          <a:blip r:embed="rId3">
            <a:extLst>
              <a:ext uri="{28A0092B-C50C-407E-A947-70E740481C1C}">
                <a14:useLocalDpi xmlns:a14="http://schemas.microsoft.com/office/drawing/2010/main" val="0"/>
              </a:ext>
            </a:extLst>
          </a:blip>
          <a:srcRect l="49754" r="980" b="999"/>
          <a:stretch>
            <a:fillRect/>
          </a:stretch>
        </p:blipFill>
        <p:spPr bwMode="auto">
          <a:xfrm>
            <a:off x="7659608" y="893369"/>
            <a:ext cx="3829051" cy="588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7"/>
          <p:cNvSpPr>
            <a:spLocks/>
          </p:cNvSpPr>
          <p:nvPr/>
        </p:nvSpPr>
        <p:spPr bwMode="auto">
          <a:xfrm>
            <a:off x="6796152" y="3160321"/>
            <a:ext cx="442429" cy="5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451" dirty="0">
                <a:solidFill>
                  <a:schemeClr val="tx1"/>
                </a:solidFill>
                <a:latin typeface="Univers LT Std 65 Bold" pitchFamily="-107" charset="0"/>
                <a:sym typeface="Univers LT Std 65 Bold" pitchFamily="-107" charset="0"/>
              </a:rPr>
              <a:t>vs</a:t>
            </a:r>
          </a:p>
        </p:txBody>
      </p:sp>
      <p:sp>
        <p:nvSpPr>
          <p:cNvPr id="14" name="Rectangle 8"/>
          <p:cNvSpPr>
            <a:spLocks/>
          </p:cNvSpPr>
          <p:nvPr/>
        </p:nvSpPr>
        <p:spPr bwMode="auto">
          <a:xfrm>
            <a:off x="8775608" y="645721"/>
            <a:ext cx="1603003" cy="5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451" dirty="0">
                <a:solidFill>
                  <a:srgbClr val="FC8537"/>
                </a:solidFill>
                <a:latin typeface="Univers LT Std 65 Bold" pitchFamily="-107" charset="0"/>
                <a:sym typeface="Univers LT Std 65 Bold" pitchFamily="-107" charset="0"/>
              </a:rPr>
              <a:t>Modena</a:t>
            </a:r>
          </a:p>
        </p:txBody>
      </p:sp>
    </p:spTree>
    <p:extLst>
      <p:ext uri="{BB962C8B-B14F-4D97-AF65-F5344CB8AC3E}">
        <p14:creationId xmlns:p14="http://schemas.microsoft.com/office/powerpoint/2010/main" val="46987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4294967295"/>
          </p:nvPr>
        </p:nvSpPr>
        <p:spPr>
          <a:xfrm>
            <a:off x="622697" y="6590109"/>
            <a:ext cx="172640" cy="1524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551">
                <a:solidFill>
                  <a:srgbClr val="000000"/>
                </a:solidFill>
                <a:latin typeface="Gill Sans" pitchFamily="-107" charset="0"/>
                <a:ea typeface="ヒラギノ角ゴ ProN W3" pitchFamily="-107" charset="-128"/>
                <a:sym typeface="Gill Sans" pitchFamily="-107" charset="0"/>
              </a:defRPr>
            </a:lvl1pPr>
            <a:lvl2pPr marL="28448082" indent="-28105191">
              <a:defRPr sz="5551">
                <a:solidFill>
                  <a:srgbClr val="000000"/>
                </a:solidFill>
                <a:latin typeface="Gill Sans" pitchFamily="-107" charset="0"/>
                <a:ea typeface="ヒラギノ角ゴ ProN W3" pitchFamily="-107" charset="-128"/>
                <a:sym typeface="Gill Sans" pitchFamily="-107" charset="0"/>
              </a:defRPr>
            </a:lvl2pPr>
            <a:lvl3pPr marL="857229" indent="-171446">
              <a:defRPr sz="5551">
                <a:solidFill>
                  <a:srgbClr val="000000"/>
                </a:solidFill>
                <a:latin typeface="Gill Sans" pitchFamily="-107" charset="0"/>
                <a:ea typeface="ヒラギノ角ゴ ProN W3" pitchFamily="-107" charset="-128"/>
                <a:sym typeface="Gill Sans" pitchFamily="-107" charset="0"/>
              </a:defRPr>
            </a:lvl3pPr>
            <a:lvl4pPr marL="1200121" indent="-171446">
              <a:defRPr sz="5551">
                <a:solidFill>
                  <a:srgbClr val="000000"/>
                </a:solidFill>
                <a:latin typeface="Gill Sans" pitchFamily="-107" charset="0"/>
                <a:ea typeface="ヒラギノ角ゴ ProN W3" pitchFamily="-107" charset="-128"/>
                <a:sym typeface="Gill Sans" pitchFamily="-107" charset="0"/>
              </a:defRPr>
            </a:lvl4pPr>
            <a:lvl5pPr marL="1543012" indent="-171446">
              <a:defRPr sz="5551">
                <a:solidFill>
                  <a:srgbClr val="000000"/>
                </a:solidFill>
                <a:latin typeface="Gill Sans" pitchFamily="-107" charset="0"/>
                <a:ea typeface="ヒラギノ角ゴ ProN W3" pitchFamily="-107" charset="-128"/>
                <a:sym typeface="Gill Sans" pitchFamily="-107" charset="0"/>
              </a:defRPr>
            </a:lvl5pPr>
            <a:lvl6pPr marL="1885904"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6pPr>
            <a:lvl7pPr marL="2228795"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7pPr>
            <a:lvl8pPr marL="2571686"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8pPr>
            <a:lvl9pPr marL="2914578"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9pPr>
          </a:lstStyle>
          <a:p>
            <a:fld id="{62332585-91C2-44F2-AB45-3F451DDB0E96}" type="slidenum">
              <a:rPr lang="en-US" sz="751">
                <a:solidFill>
                  <a:srgbClr val="1A1A1A"/>
                </a:solidFill>
                <a:latin typeface="Univers LT Std 45 Light" pitchFamily="-107" charset="0"/>
                <a:sym typeface="Univers LT Std 45 Light" pitchFamily="-107" charset="0"/>
              </a:rPr>
              <a:pPr/>
              <a:t>137</a:t>
            </a:fld>
            <a:endParaRPr lang="en-US" sz="751">
              <a:solidFill>
                <a:srgbClr val="1A1A1A"/>
              </a:solidFill>
              <a:latin typeface="Univers LT Std 45 Light" pitchFamily="-107" charset="0"/>
              <a:sym typeface="Univers LT Std 45 Light" pitchFamily="-107" charset="0"/>
            </a:endParaRPr>
          </a:p>
        </p:txBody>
      </p:sp>
      <p:grpSp>
        <p:nvGrpSpPr>
          <p:cNvPr id="41987" name="Group 3"/>
          <p:cNvGrpSpPr>
            <a:grpSpLocks/>
          </p:cNvGrpSpPr>
          <p:nvPr/>
        </p:nvGrpSpPr>
        <p:grpSpPr bwMode="auto">
          <a:xfrm>
            <a:off x="796528" y="6597256"/>
            <a:ext cx="2988469" cy="129777"/>
            <a:chOff x="0" y="0"/>
            <a:chExt cx="2510" cy="108"/>
          </a:xfrm>
        </p:grpSpPr>
        <p:sp>
          <p:nvSpPr>
            <p:cNvPr id="41990" name="Rectangle 1"/>
            <p:cNvSpPr>
              <a:spLocks/>
            </p:cNvSpPr>
            <p:nvPr/>
          </p:nvSpPr>
          <p:spPr bwMode="auto">
            <a:xfrm>
              <a:off x="38" y="11"/>
              <a:ext cx="247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25" tIns="9525" rIns="9525" bIns="9525"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eaLnBrk="1" hangingPunct="1"/>
              <a:r>
                <a:rPr lang="en-US" sz="751">
                  <a:solidFill>
                    <a:srgbClr val="1A1A1A"/>
                  </a:solidFill>
                  <a:latin typeface="Univers LT Std 45 Light" pitchFamily="-107" charset="0"/>
                  <a:sym typeface="Univers LT Std 45 Light" pitchFamily="-107" charset="0"/>
                </a:rPr>
                <a:t>Copyright © 2012, Oracle and/or its affiliates. All rights reserved.</a:t>
              </a:r>
            </a:p>
          </p:txBody>
        </p:sp>
        <p:sp>
          <p:nvSpPr>
            <p:cNvPr id="41991" name="Line 2"/>
            <p:cNvSpPr>
              <a:spLocks noChangeShapeType="1"/>
            </p:cNvSpPr>
            <p:nvPr/>
          </p:nvSpPr>
          <p:spPr bwMode="auto">
            <a:xfrm flipH="1">
              <a:off x="0" y="0"/>
              <a:ext cx="1" cy="108"/>
            </a:xfrm>
            <a:prstGeom prst="line">
              <a:avLst/>
            </a:prstGeom>
            <a:noFill/>
            <a:ln w="6350">
              <a:solidFill>
                <a:srgbClr val="343434"/>
              </a:solidFill>
              <a:round/>
              <a:headEnd/>
              <a:tailEnd/>
            </a:ln>
            <a:extLst>
              <a:ext uri="{909E8E84-426E-40DD-AFC4-6F175D3DCCD1}">
                <a14:hiddenFill xmlns:a14="http://schemas.microsoft.com/office/drawing/2010/main">
                  <a:noFill/>
                </a14:hiddenFill>
              </a:ext>
            </a:extLst>
          </p:spPr>
          <p:txBody>
            <a:bodyPr lIns="0" tIns="0" rIns="0" bIns="0"/>
            <a:lstStyle/>
            <a:p>
              <a:endParaRPr lang="en-US" sz="1351"/>
            </a:p>
          </p:txBody>
        </p:sp>
      </p:grpSp>
      <p:sp>
        <p:nvSpPr>
          <p:cNvPr id="41988" name="Rectangle 4"/>
          <p:cNvSpPr>
            <a:spLocks/>
          </p:cNvSpPr>
          <p:nvPr/>
        </p:nvSpPr>
        <p:spPr bwMode="auto">
          <a:xfrm>
            <a:off x="5290332" y="295277"/>
            <a:ext cx="1603003" cy="5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451">
                <a:solidFill>
                  <a:schemeClr val="tx1"/>
                </a:solidFill>
                <a:latin typeface="Univers LT Std 65 Bold" pitchFamily="-107" charset="0"/>
                <a:sym typeface="Univers LT Std 65 Bold" pitchFamily="-107" charset="0"/>
              </a:rPr>
              <a:t>Modena</a:t>
            </a:r>
          </a:p>
        </p:txBody>
      </p:sp>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800101"/>
            <a:ext cx="9610725"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12562716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p:cNvSpPr>
            <a:spLocks noGrp="1"/>
          </p:cNvSpPr>
          <p:nvPr>
            <p:ph type="sldNum" sz="quarter" idx="4294967295"/>
          </p:nvPr>
        </p:nvSpPr>
        <p:spPr>
          <a:xfrm>
            <a:off x="622697" y="6590109"/>
            <a:ext cx="172640" cy="1524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551">
                <a:solidFill>
                  <a:srgbClr val="000000"/>
                </a:solidFill>
                <a:latin typeface="Gill Sans" pitchFamily="-107" charset="0"/>
                <a:ea typeface="ヒラギノ角ゴ ProN W3" pitchFamily="-107" charset="-128"/>
                <a:sym typeface="Gill Sans" pitchFamily="-107" charset="0"/>
              </a:defRPr>
            </a:lvl1pPr>
            <a:lvl2pPr marL="28448082" indent="-28105191">
              <a:defRPr sz="5551">
                <a:solidFill>
                  <a:srgbClr val="000000"/>
                </a:solidFill>
                <a:latin typeface="Gill Sans" pitchFamily="-107" charset="0"/>
                <a:ea typeface="ヒラギノ角ゴ ProN W3" pitchFamily="-107" charset="-128"/>
                <a:sym typeface="Gill Sans" pitchFamily="-107" charset="0"/>
              </a:defRPr>
            </a:lvl2pPr>
            <a:lvl3pPr marL="857229" indent="-171446">
              <a:defRPr sz="5551">
                <a:solidFill>
                  <a:srgbClr val="000000"/>
                </a:solidFill>
                <a:latin typeface="Gill Sans" pitchFamily="-107" charset="0"/>
                <a:ea typeface="ヒラギノ角ゴ ProN W3" pitchFamily="-107" charset="-128"/>
                <a:sym typeface="Gill Sans" pitchFamily="-107" charset="0"/>
              </a:defRPr>
            </a:lvl3pPr>
            <a:lvl4pPr marL="1200121" indent="-171446">
              <a:defRPr sz="5551">
                <a:solidFill>
                  <a:srgbClr val="000000"/>
                </a:solidFill>
                <a:latin typeface="Gill Sans" pitchFamily="-107" charset="0"/>
                <a:ea typeface="ヒラギノ角ゴ ProN W3" pitchFamily="-107" charset="-128"/>
                <a:sym typeface="Gill Sans" pitchFamily="-107" charset="0"/>
              </a:defRPr>
            </a:lvl4pPr>
            <a:lvl5pPr marL="1543012" indent="-171446">
              <a:defRPr sz="5551">
                <a:solidFill>
                  <a:srgbClr val="000000"/>
                </a:solidFill>
                <a:latin typeface="Gill Sans" pitchFamily="-107" charset="0"/>
                <a:ea typeface="ヒラギノ角ゴ ProN W3" pitchFamily="-107" charset="-128"/>
                <a:sym typeface="Gill Sans" pitchFamily="-107" charset="0"/>
              </a:defRPr>
            </a:lvl5pPr>
            <a:lvl6pPr marL="1885904"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6pPr>
            <a:lvl7pPr marL="2228795"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7pPr>
            <a:lvl8pPr marL="2571686"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8pPr>
            <a:lvl9pPr marL="2914578"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9pPr>
          </a:lstStyle>
          <a:p>
            <a:fld id="{2FB1A3EB-A1CB-4BC7-8856-61D3FA8AA3DC}" type="slidenum">
              <a:rPr lang="en-US" sz="751">
                <a:solidFill>
                  <a:srgbClr val="1A1A1A"/>
                </a:solidFill>
                <a:latin typeface="Univers LT Std 45 Light" pitchFamily="-107" charset="0"/>
                <a:sym typeface="Univers LT Std 45 Light" pitchFamily="-107" charset="0"/>
              </a:rPr>
              <a:pPr/>
              <a:t>138</a:t>
            </a:fld>
            <a:endParaRPr lang="en-US" sz="751">
              <a:solidFill>
                <a:srgbClr val="1A1A1A"/>
              </a:solidFill>
              <a:latin typeface="Univers LT Std 45 Light" pitchFamily="-107" charset="0"/>
              <a:sym typeface="Univers LT Std 45 Light" pitchFamily="-107" charset="0"/>
            </a:endParaRPr>
          </a:p>
        </p:txBody>
      </p:sp>
      <p:grpSp>
        <p:nvGrpSpPr>
          <p:cNvPr id="44035" name="Group 3"/>
          <p:cNvGrpSpPr>
            <a:grpSpLocks/>
          </p:cNvGrpSpPr>
          <p:nvPr/>
        </p:nvGrpSpPr>
        <p:grpSpPr bwMode="auto">
          <a:xfrm>
            <a:off x="796528" y="6597256"/>
            <a:ext cx="2988469" cy="129777"/>
            <a:chOff x="0" y="0"/>
            <a:chExt cx="2510" cy="108"/>
          </a:xfrm>
        </p:grpSpPr>
        <p:sp>
          <p:nvSpPr>
            <p:cNvPr id="44044" name="Rectangle 1"/>
            <p:cNvSpPr>
              <a:spLocks/>
            </p:cNvSpPr>
            <p:nvPr/>
          </p:nvSpPr>
          <p:spPr bwMode="auto">
            <a:xfrm>
              <a:off x="38" y="11"/>
              <a:ext cx="247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25" tIns="9525" rIns="9525" bIns="9525"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eaLnBrk="1" hangingPunct="1"/>
              <a:r>
                <a:rPr lang="en-US" sz="751">
                  <a:solidFill>
                    <a:srgbClr val="1A1A1A"/>
                  </a:solidFill>
                  <a:latin typeface="Univers LT Std 45 Light" pitchFamily="-107" charset="0"/>
                  <a:sym typeface="Univers LT Std 45 Light" pitchFamily="-107" charset="0"/>
                </a:rPr>
                <a:t>Copyright © 2012, Oracle and/or its affiliates. All rights reserved.</a:t>
              </a:r>
            </a:p>
          </p:txBody>
        </p:sp>
        <p:sp>
          <p:nvSpPr>
            <p:cNvPr id="44045" name="Line 2"/>
            <p:cNvSpPr>
              <a:spLocks noChangeShapeType="1"/>
            </p:cNvSpPr>
            <p:nvPr/>
          </p:nvSpPr>
          <p:spPr bwMode="auto">
            <a:xfrm flipH="1">
              <a:off x="0" y="0"/>
              <a:ext cx="1" cy="108"/>
            </a:xfrm>
            <a:prstGeom prst="line">
              <a:avLst/>
            </a:prstGeom>
            <a:noFill/>
            <a:ln w="6350">
              <a:solidFill>
                <a:srgbClr val="343434"/>
              </a:solidFill>
              <a:round/>
              <a:headEnd/>
              <a:tailEnd/>
            </a:ln>
            <a:extLst>
              <a:ext uri="{909E8E84-426E-40DD-AFC4-6F175D3DCCD1}">
                <a14:hiddenFill xmlns:a14="http://schemas.microsoft.com/office/drawing/2010/main">
                  <a:noFill/>
                </a14:hiddenFill>
              </a:ext>
            </a:extLst>
          </p:spPr>
          <p:txBody>
            <a:bodyPr lIns="0" tIns="0" rIns="0" bIns="0"/>
            <a:lstStyle/>
            <a:p>
              <a:endParaRPr lang="en-US" sz="1351"/>
            </a:p>
          </p:txBody>
        </p:sp>
      </p:grpSp>
      <p:sp>
        <p:nvSpPr>
          <p:cNvPr id="44036" name="Rectangle 4"/>
          <p:cNvSpPr>
            <a:spLocks/>
          </p:cNvSpPr>
          <p:nvPr/>
        </p:nvSpPr>
        <p:spPr bwMode="auto">
          <a:xfrm>
            <a:off x="1114426" y="819151"/>
            <a:ext cx="9963151" cy="5562600"/>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endParaRPr lang="en-US" sz="5551"/>
          </a:p>
        </p:txBody>
      </p:sp>
      <p:pic>
        <p:nvPicPr>
          <p:cNvPr id="440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4026" y="942975"/>
            <a:ext cx="1914525" cy="157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4038" name="Rectangle 6"/>
          <p:cNvSpPr>
            <a:spLocks/>
          </p:cNvSpPr>
          <p:nvPr/>
        </p:nvSpPr>
        <p:spPr bwMode="auto">
          <a:xfrm>
            <a:off x="5290332" y="295277"/>
            <a:ext cx="1603003" cy="5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451">
                <a:solidFill>
                  <a:schemeClr val="tx1"/>
                </a:solidFill>
                <a:latin typeface="Univers LT Std 65 Bold" pitchFamily="-107" charset="0"/>
                <a:sym typeface="Univers LT Std 65 Bold" pitchFamily="-107" charset="0"/>
              </a:rPr>
              <a:t>Modena</a:t>
            </a:r>
          </a:p>
        </p:txBody>
      </p:sp>
      <p:pic>
        <p:nvPicPr>
          <p:cNvPr id="4403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4151" y="4610101"/>
            <a:ext cx="2135981" cy="173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404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1009651"/>
            <a:ext cx="19145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40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301" y="2543175"/>
            <a:ext cx="4610100" cy="375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404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7075" y="1019175"/>
            <a:ext cx="326707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4043"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43950" y="4666060"/>
            <a:ext cx="2028825" cy="162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0926649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JavaFX 8</a:t>
            </a:r>
          </a:p>
        </p:txBody>
      </p:sp>
      <p:sp>
        <p:nvSpPr>
          <p:cNvPr id="4" name="Content Placeholder 3"/>
          <p:cNvSpPr>
            <a:spLocks noGrp="1"/>
          </p:cNvSpPr>
          <p:nvPr>
            <p:ph sz="quarter" idx="12"/>
          </p:nvPr>
        </p:nvSpPr>
        <p:spPr/>
        <p:txBody>
          <a:bodyPr/>
          <a:lstStyle/>
          <a:p>
            <a:r>
              <a:rPr lang="en-US"/>
              <a:t>Customisable</a:t>
            </a:r>
          </a:p>
          <a:p>
            <a:pPr lvl="1"/>
            <a:r>
              <a:rPr lang="en-US"/>
              <a:t>Configurable key combinations to exit full screen mode</a:t>
            </a:r>
          </a:p>
          <a:p>
            <a:pPr lvl="1"/>
            <a:r>
              <a:rPr lang="en-US"/>
              <a:t>Ability to prevent user exiting full screen mode</a:t>
            </a:r>
          </a:p>
        </p:txBody>
      </p:sp>
      <p:sp>
        <p:nvSpPr>
          <p:cNvPr id="2" name="Text Placeholder 1"/>
          <p:cNvSpPr>
            <a:spLocks noGrp="1"/>
          </p:cNvSpPr>
          <p:nvPr>
            <p:ph type="body" sz="quarter" idx="13"/>
          </p:nvPr>
        </p:nvSpPr>
        <p:spPr/>
        <p:txBody>
          <a:bodyPr/>
          <a:lstStyle/>
          <a:p>
            <a:r>
              <a:rPr lang="en-US" dirty="0"/>
              <a:t>Improvements To Full Screen Mode</a:t>
            </a:r>
          </a:p>
        </p:txBody>
      </p:sp>
      <p:sp>
        <p:nvSpPr>
          <p:cNvPr id="6" name="Rectangle 5"/>
          <p:cNvSpPr/>
          <p:nvPr/>
        </p:nvSpPr>
        <p:spPr>
          <a:xfrm>
            <a:off x="852321" y="3473662"/>
            <a:ext cx="10650937" cy="2896947"/>
          </a:xfrm>
          <a:prstGeom prst="rect">
            <a:avLst/>
          </a:prstGeom>
        </p:spPr>
        <p:txBody>
          <a:bodyPr wrap="square">
            <a:spAutoFit/>
          </a:bodyPr>
          <a:lstStyle/>
          <a:p>
            <a:r>
              <a:rPr lang="en-US" sz="2025" b="1" dirty="0">
                <a:solidFill>
                  <a:srgbClr val="336E8D"/>
                </a:solidFill>
                <a:latin typeface="Courier New" panose="02070309020205020404" pitchFamily="49" charset="0"/>
                <a:cs typeface="Courier New" panose="02070309020205020404" pitchFamily="49" charset="0"/>
                <a:sym typeface="Menlo Regular" pitchFamily="-107" charset="0"/>
              </a:rPr>
              <a:t>// Set the key combination that the user can use to exit</a:t>
            </a:r>
          </a:p>
          <a:p>
            <a:r>
              <a:rPr lang="en-US" sz="2025" b="1" dirty="0" err="1">
                <a:solidFill>
                  <a:srgbClr val="000000"/>
                </a:solidFill>
                <a:latin typeface="Courier New" panose="02070309020205020404" pitchFamily="49" charset="0"/>
                <a:cs typeface="Courier New" panose="02070309020205020404" pitchFamily="49" charset="0"/>
                <a:sym typeface="Menlo Regular" pitchFamily="-107" charset="0"/>
              </a:rPr>
              <a:t>stage.</a:t>
            </a:r>
            <a:r>
              <a:rPr lang="en-US" sz="2025" b="1" dirty="0" err="1">
                <a:solidFill>
                  <a:srgbClr val="FC8537"/>
                </a:solidFill>
                <a:latin typeface="Courier New" panose="02070309020205020404" pitchFamily="49" charset="0"/>
                <a:cs typeface="Courier New" panose="02070309020205020404" pitchFamily="49" charset="0"/>
                <a:sym typeface="Menlo Regular" pitchFamily="-107" charset="0"/>
              </a:rPr>
              <a:t>setFullScreenExitKeyCombination</a:t>
            </a:r>
            <a:r>
              <a:rPr lang="en-US" sz="2025" b="1" dirty="0">
                <a:solidFill>
                  <a:srgbClr val="000000"/>
                </a:solidFill>
                <a:latin typeface="Courier New" panose="02070309020205020404" pitchFamily="49" charset="0"/>
                <a:cs typeface="Courier New" panose="02070309020205020404" pitchFamily="49" charset="0"/>
                <a:sym typeface="Menlo Regular" pitchFamily="-107" charset="0"/>
              </a:rPr>
              <a:t>(</a:t>
            </a:r>
            <a:r>
              <a:rPr lang="en-US" sz="2025" b="1" dirty="0" err="1">
                <a:solidFill>
                  <a:srgbClr val="000000"/>
                </a:solidFill>
                <a:latin typeface="Courier New" panose="02070309020205020404" pitchFamily="49" charset="0"/>
                <a:cs typeface="Courier New" panose="02070309020205020404" pitchFamily="49" charset="0"/>
                <a:sym typeface="Menlo Regular" pitchFamily="-107" charset="0"/>
              </a:rPr>
              <a:t>KeyCombination.NO_MATCH</a:t>
            </a:r>
            <a:r>
              <a:rPr lang="en-US" sz="2025" b="1" dirty="0">
                <a:solidFill>
                  <a:srgbClr val="000000"/>
                </a:solidFill>
                <a:latin typeface="Courier New" panose="02070309020205020404" pitchFamily="49" charset="0"/>
                <a:cs typeface="Courier New" panose="02070309020205020404" pitchFamily="49" charset="0"/>
                <a:sym typeface="Menlo Regular" pitchFamily="-107" charset="0"/>
              </a:rPr>
              <a:t>);</a:t>
            </a:r>
          </a:p>
          <a:p>
            <a:endParaRPr lang="en-US" sz="2025" b="1" dirty="0">
              <a:solidFill>
                <a:srgbClr val="336E8D"/>
              </a:solidFill>
              <a:latin typeface="Courier New" panose="02070309020205020404" pitchFamily="49" charset="0"/>
              <a:cs typeface="Courier New" panose="02070309020205020404" pitchFamily="49" charset="0"/>
              <a:sym typeface="Menlo Regular" pitchFamily="-107" charset="0"/>
            </a:endParaRPr>
          </a:p>
          <a:p>
            <a:r>
              <a:rPr lang="en-US" sz="2025" b="1" dirty="0">
                <a:solidFill>
                  <a:srgbClr val="336E8D"/>
                </a:solidFill>
                <a:latin typeface="Courier New" panose="02070309020205020404" pitchFamily="49" charset="0"/>
                <a:cs typeface="Courier New" panose="02070309020205020404" pitchFamily="49" charset="0"/>
                <a:sym typeface="Menlo Regular" pitchFamily="-107" charset="0"/>
              </a:rPr>
              <a:t>// Setup the click handler so we can escape from full screen</a:t>
            </a:r>
          </a:p>
          <a:p>
            <a:r>
              <a:rPr lang="en-US" sz="2025" b="1" dirty="0">
                <a:solidFill>
                  <a:srgbClr val="000000"/>
                </a:solidFill>
                <a:latin typeface="Courier New" panose="02070309020205020404" pitchFamily="49" charset="0"/>
                <a:cs typeface="Courier New" panose="02070309020205020404" pitchFamily="49" charset="0"/>
                <a:sym typeface="Menlo Regular" pitchFamily="-107" charset="0"/>
              </a:rPr>
              <a:t>Rectangle r = new Rectangle(0, 0, 250, 250);</a:t>
            </a:r>
          </a:p>
          <a:p>
            <a:r>
              <a:rPr lang="en-US" sz="2025" b="1" dirty="0" err="1">
                <a:solidFill>
                  <a:srgbClr val="000000"/>
                </a:solidFill>
                <a:latin typeface="Courier New" panose="02070309020205020404" pitchFamily="49" charset="0"/>
                <a:cs typeface="Courier New" panose="02070309020205020404" pitchFamily="49" charset="0"/>
                <a:sym typeface="Menlo Regular" pitchFamily="-107" charset="0"/>
              </a:rPr>
              <a:t>r.setOnMouseClicked</a:t>
            </a:r>
            <a:r>
              <a:rPr lang="en-US" sz="2025" b="1" dirty="0">
                <a:solidFill>
                  <a:srgbClr val="000000"/>
                </a:solidFill>
                <a:latin typeface="Courier New" panose="02070309020205020404" pitchFamily="49" charset="0"/>
                <a:cs typeface="Courier New" panose="02070309020205020404" pitchFamily="49" charset="0"/>
                <a:sym typeface="Menlo Regular" pitchFamily="-107" charset="0"/>
              </a:rPr>
              <a:t>(e -&gt; </a:t>
            </a:r>
            <a:r>
              <a:rPr lang="en-US" sz="2025" b="1" dirty="0" err="1">
                <a:solidFill>
                  <a:srgbClr val="000000"/>
                </a:solidFill>
                <a:latin typeface="Courier New" panose="02070309020205020404" pitchFamily="49" charset="0"/>
                <a:cs typeface="Courier New" panose="02070309020205020404" pitchFamily="49" charset="0"/>
                <a:sym typeface="Menlo Regular" pitchFamily="-107" charset="0"/>
              </a:rPr>
              <a:t>stage.</a:t>
            </a:r>
            <a:r>
              <a:rPr lang="en-US" sz="2025" b="1" dirty="0" err="1">
                <a:solidFill>
                  <a:srgbClr val="FC8537"/>
                </a:solidFill>
                <a:latin typeface="Courier New" panose="02070309020205020404" pitchFamily="49" charset="0"/>
                <a:cs typeface="Courier New" panose="02070309020205020404" pitchFamily="49" charset="0"/>
                <a:sym typeface="Menlo Regular" pitchFamily="-107" charset="0"/>
              </a:rPr>
              <a:t>setFullScreen</a:t>
            </a:r>
            <a:r>
              <a:rPr lang="en-US" sz="2025" b="1" dirty="0">
                <a:solidFill>
                  <a:srgbClr val="000000"/>
                </a:solidFill>
                <a:latin typeface="Courier New" panose="02070309020205020404" pitchFamily="49" charset="0"/>
                <a:cs typeface="Courier New" panose="02070309020205020404" pitchFamily="49" charset="0"/>
                <a:sym typeface="Menlo Regular" pitchFamily="-107" charset="0"/>
              </a:rPr>
              <a:t>(false));</a:t>
            </a:r>
          </a:p>
          <a:p>
            <a:endParaRPr lang="en-US" sz="2025" b="1" dirty="0">
              <a:solidFill>
                <a:srgbClr val="336E8D"/>
              </a:solidFill>
              <a:latin typeface="Courier New" panose="02070309020205020404" pitchFamily="49" charset="0"/>
              <a:cs typeface="Courier New" panose="02070309020205020404" pitchFamily="49" charset="0"/>
              <a:sym typeface="Menlo Regular" pitchFamily="-107" charset="0"/>
            </a:endParaRPr>
          </a:p>
          <a:p>
            <a:r>
              <a:rPr lang="en-US" sz="2025" b="1" dirty="0">
                <a:solidFill>
                  <a:srgbClr val="336E8D"/>
                </a:solidFill>
                <a:latin typeface="Courier New" panose="02070309020205020404" pitchFamily="49" charset="0"/>
                <a:cs typeface="Courier New" panose="02070309020205020404" pitchFamily="49" charset="0"/>
                <a:sym typeface="Menlo Regular" pitchFamily="-107" charset="0"/>
              </a:rPr>
              <a:t>// Set full screen again</a:t>
            </a:r>
          </a:p>
          <a:p>
            <a:r>
              <a:rPr lang="en-US" sz="2025" b="1" dirty="0" err="1">
                <a:solidFill>
                  <a:srgbClr val="000000"/>
                </a:solidFill>
                <a:latin typeface="Courier New" panose="02070309020205020404" pitchFamily="49" charset="0"/>
                <a:cs typeface="Courier New" panose="02070309020205020404" pitchFamily="49" charset="0"/>
                <a:sym typeface="Menlo Regular" pitchFamily="-107" charset="0"/>
              </a:rPr>
              <a:t>stage.</a:t>
            </a:r>
            <a:r>
              <a:rPr lang="en-US" sz="2025" b="1" dirty="0" err="1">
                <a:solidFill>
                  <a:srgbClr val="FC8537"/>
                </a:solidFill>
                <a:latin typeface="Courier New" panose="02070309020205020404" pitchFamily="49" charset="0"/>
                <a:cs typeface="Courier New" panose="02070309020205020404" pitchFamily="49" charset="0"/>
                <a:sym typeface="Menlo Regular" pitchFamily="-107" charset="0"/>
              </a:rPr>
              <a:t>setFullScreen</a:t>
            </a:r>
            <a:r>
              <a:rPr lang="en-US" sz="2025" b="1" dirty="0">
                <a:solidFill>
                  <a:srgbClr val="000000"/>
                </a:solidFill>
                <a:latin typeface="Courier New" panose="02070309020205020404" pitchFamily="49" charset="0"/>
                <a:cs typeface="Courier New" panose="02070309020205020404" pitchFamily="49" charset="0"/>
                <a:sym typeface="Menlo Regular" pitchFamily="-107" charset="0"/>
              </a:rPr>
              <a:t>(true);</a:t>
            </a:r>
          </a:p>
        </p:txBody>
      </p:sp>
    </p:spTree>
    <p:extLst>
      <p:ext uri="{BB962C8B-B14F-4D97-AF65-F5344CB8AC3E}">
        <p14:creationId xmlns:p14="http://schemas.microsoft.com/office/powerpoint/2010/main" val="127510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p:txBody>
          <a:bodyPr>
            <a:normAutofit fontScale="85000" lnSpcReduction="20000"/>
          </a:bodyPr>
          <a:lstStyle/>
          <a:p>
            <a:pPr>
              <a:buFont typeface="Courier New" panose="02070309020205020404" pitchFamily="49" charset="0"/>
              <a:buChar char="o"/>
            </a:pPr>
            <a:r>
              <a:rPr lang="en-IN" sz="3600" dirty="0"/>
              <a:t> </a:t>
            </a:r>
            <a:r>
              <a:rPr lang="en-IN" sz="3300" dirty="0" smtClean="0">
                <a:solidFill>
                  <a:srgbClr val="FF0000"/>
                </a:solidFill>
              </a:rPr>
              <a:t>Security</a:t>
            </a:r>
            <a:endParaRPr lang="en-IN" sz="3300" dirty="0">
              <a:solidFill>
                <a:srgbClr val="FF0000"/>
              </a:solidFill>
            </a:endParaRPr>
          </a:p>
          <a:p>
            <a:pPr>
              <a:buFont typeface="Courier New" panose="02070309020205020404" pitchFamily="49" charset="0"/>
              <a:buChar char="o"/>
            </a:pPr>
            <a:r>
              <a:rPr lang="en-IN" sz="2800" dirty="0"/>
              <a:t>client-side TLS 1.2 enabled by default</a:t>
            </a:r>
          </a:p>
          <a:p>
            <a:pPr>
              <a:buFont typeface="Courier New" panose="02070309020205020404" pitchFamily="49" charset="0"/>
              <a:buChar char="o"/>
            </a:pPr>
            <a:endParaRPr lang="en-IN" sz="2800" dirty="0"/>
          </a:p>
          <a:p>
            <a:pPr>
              <a:buFont typeface="Courier New" panose="02070309020205020404" pitchFamily="49" charset="0"/>
              <a:buChar char="o"/>
            </a:pPr>
            <a:r>
              <a:rPr lang="en-IN" sz="2800" dirty="0"/>
              <a:t>New variant of </a:t>
            </a:r>
            <a:r>
              <a:rPr lang="en-IN" sz="2800" dirty="0" err="1"/>
              <a:t>AccessController.doPrivileged</a:t>
            </a:r>
            <a:r>
              <a:rPr lang="en-IN" sz="2800" dirty="0"/>
              <a:t> that enables code to assert a subset of its privileges, without preventing the full traversal of the stack to check for other permissions</a:t>
            </a:r>
          </a:p>
          <a:p>
            <a:pPr>
              <a:buFont typeface="Courier New" panose="02070309020205020404" pitchFamily="49" charset="0"/>
              <a:buChar char="o"/>
            </a:pPr>
            <a:endParaRPr lang="en-IN" sz="2800" dirty="0"/>
          </a:p>
          <a:p>
            <a:pPr>
              <a:buFont typeface="Courier New" panose="02070309020205020404" pitchFamily="49" charset="0"/>
              <a:buChar char="o"/>
            </a:pPr>
            <a:r>
              <a:rPr lang="en-IN" sz="2800" dirty="0"/>
              <a:t>Stronger algorithms for password-based encryption</a:t>
            </a:r>
          </a:p>
          <a:p>
            <a:pPr>
              <a:buFont typeface="Courier New" panose="02070309020205020404" pitchFamily="49" charset="0"/>
              <a:buChar char="o"/>
            </a:pPr>
            <a:endParaRPr lang="en-IN" sz="2800" dirty="0"/>
          </a:p>
          <a:p>
            <a:pPr>
              <a:buFont typeface="Courier New" panose="02070309020205020404" pitchFamily="49" charset="0"/>
              <a:buChar char="o"/>
            </a:pPr>
            <a:r>
              <a:rPr lang="en-IN" sz="2800" dirty="0"/>
              <a:t>SSL/TLS Server Name Indication (SNI) Extension support in JSSE Server</a:t>
            </a:r>
          </a:p>
          <a:p>
            <a:pPr>
              <a:buFont typeface="Courier New" panose="02070309020205020404" pitchFamily="49" charset="0"/>
              <a:buChar char="o"/>
            </a:pPr>
            <a:endParaRPr lang="en-IN" sz="2800" dirty="0"/>
          </a:p>
        </p:txBody>
      </p:sp>
    </p:spTree>
    <p:extLst>
      <p:ext uri="{BB962C8B-B14F-4D97-AF65-F5344CB8AC3E}">
        <p14:creationId xmlns:p14="http://schemas.microsoft.com/office/powerpoint/2010/main" val="50291689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JavaFX 8</a:t>
            </a:r>
          </a:p>
        </p:txBody>
      </p:sp>
      <p:sp>
        <p:nvSpPr>
          <p:cNvPr id="6" name="Content Placeholder 5"/>
          <p:cNvSpPr>
            <a:spLocks noGrp="1"/>
          </p:cNvSpPr>
          <p:nvPr>
            <p:ph sz="quarter" idx="12"/>
          </p:nvPr>
        </p:nvSpPr>
        <p:spPr/>
        <p:txBody>
          <a:bodyPr/>
          <a:lstStyle/>
          <a:p>
            <a:r>
              <a:rPr lang="en-US"/>
              <a:t>New API for printing</a:t>
            </a:r>
          </a:p>
          <a:p>
            <a:pPr lvl="1"/>
            <a:r>
              <a:rPr lang="en-US"/>
              <a:t>Currently only supported on desktop</a:t>
            </a:r>
          </a:p>
          <a:p>
            <a:r>
              <a:rPr lang="en-US"/>
              <a:t>Any node can be printed</a:t>
            </a:r>
          </a:p>
        </p:txBody>
      </p:sp>
      <p:sp>
        <p:nvSpPr>
          <p:cNvPr id="2" name="Text Placeholder 1"/>
          <p:cNvSpPr>
            <a:spLocks noGrp="1"/>
          </p:cNvSpPr>
          <p:nvPr>
            <p:ph type="body" sz="quarter" idx="13"/>
          </p:nvPr>
        </p:nvSpPr>
        <p:spPr/>
        <p:txBody>
          <a:bodyPr/>
          <a:lstStyle/>
          <a:p>
            <a:r>
              <a:rPr lang="en-US"/>
              <a:t>Printing Support</a:t>
            </a:r>
          </a:p>
        </p:txBody>
      </p:sp>
      <p:sp>
        <p:nvSpPr>
          <p:cNvPr id="9" name="Rectangle 8"/>
          <p:cNvSpPr/>
          <p:nvPr/>
        </p:nvSpPr>
        <p:spPr>
          <a:xfrm>
            <a:off x="617216" y="3599579"/>
            <a:ext cx="11315632" cy="2718180"/>
          </a:xfrm>
          <a:prstGeom prst="rect">
            <a:avLst/>
          </a:prstGeom>
        </p:spPr>
        <p:txBody>
          <a:bodyPr wrap="square">
            <a:spAutoFit/>
          </a:bodyPr>
          <a:lstStyle/>
          <a:p>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PrinterJob</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 job = </a:t>
            </a:r>
            <a:r>
              <a:rPr lang="en-US" sz="2133" b="1" dirty="0" err="1">
                <a:solidFill>
                  <a:srgbClr val="FC8537"/>
                </a:solidFill>
                <a:latin typeface="Courier New" panose="02070309020205020404" pitchFamily="49" charset="0"/>
                <a:cs typeface="Courier New" panose="02070309020205020404" pitchFamily="49" charset="0"/>
                <a:sym typeface="Menlo Regular" pitchFamily="-107" charset="0"/>
              </a:rPr>
              <a:t>PrinterJob.createPrinterJob</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(printer);</a:t>
            </a:r>
          </a:p>
          <a:p>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job.getJobSettings</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r>
              <a:rPr lang="en-US" sz="2133" b="1" dirty="0" err="1">
                <a:solidFill>
                  <a:srgbClr val="FC8537"/>
                </a:solidFill>
                <a:latin typeface="Courier New" panose="02070309020205020404" pitchFamily="49" charset="0"/>
                <a:cs typeface="Courier New" panose="02070309020205020404" pitchFamily="49" charset="0"/>
                <a:sym typeface="Menlo Regular" pitchFamily="-107" charset="0"/>
              </a:rPr>
              <a:t>setPageLayout</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pageLayout</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p>
          <a:p>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job.getJobSettings</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r>
              <a:rPr lang="en-US" sz="2133" b="1" dirty="0" err="1">
                <a:solidFill>
                  <a:srgbClr val="FC8537"/>
                </a:solidFill>
                <a:latin typeface="Courier New" panose="02070309020205020404" pitchFamily="49" charset="0"/>
                <a:cs typeface="Courier New" panose="02070309020205020404" pitchFamily="49" charset="0"/>
                <a:sym typeface="Menlo Regular" pitchFamily="-107" charset="0"/>
              </a:rPr>
              <a:t>setPrintQuality</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PrintQuality.HIGH</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p>
          <a:p>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job.getJobSettings</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r>
              <a:rPr lang="en-US" sz="2133" b="1" dirty="0" err="1">
                <a:solidFill>
                  <a:srgbClr val="FC8537"/>
                </a:solidFill>
                <a:latin typeface="Courier New" panose="02070309020205020404" pitchFamily="49" charset="0"/>
                <a:cs typeface="Courier New" panose="02070309020205020404" pitchFamily="49" charset="0"/>
                <a:sym typeface="Menlo Regular" pitchFamily="-107" charset="0"/>
              </a:rPr>
              <a:t>setPaperSource</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PaperSource.MANUAL</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p>
          <a:p>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job.getJobSettings</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r>
              <a:rPr lang="en-US" sz="2133" b="1" dirty="0" err="1">
                <a:solidFill>
                  <a:srgbClr val="FC8537"/>
                </a:solidFill>
                <a:latin typeface="Courier New" panose="02070309020205020404" pitchFamily="49" charset="0"/>
                <a:cs typeface="Courier New" panose="02070309020205020404" pitchFamily="49" charset="0"/>
                <a:sym typeface="Menlo Regular" pitchFamily="-107" charset="0"/>
              </a:rPr>
              <a:t>setCollation</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Collation.COLLATED</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p>
          <a:p>
            <a:endParaRPr lang="en-US" sz="2133" b="1" dirty="0">
              <a:solidFill>
                <a:srgbClr val="000000"/>
              </a:solidFill>
              <a:latin typeface="Courier New" panose="02070309020205020404" pitchFamily="49" charset="0"/>
              <a:cs typeface="Courier New" panose="02070309020205020404" pitchFamily="49" charset="0"/>
              <a:sym typeface="Menlo Regular" pitchFamily="-107" charset="0"/>
            </a:endParaRPr>
          </a:p>
          <a:p>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if (job.</a:t>
            </a:r>
            <a:r>
              <a:rPr lang="en-US" sz="2133" b="1" dirty="0" err="1">
                <a:solidFill>
                  <a:srgbClr val="FC8537"/>
                </a:solidFill>
                <a:latin typeface="Courier New" panose="02070309020205020404" pitchFamily="49" charset="0"/>
                <a:cs typeface="Courier New" panose="02070309020205020404" pitchFamily="49" charset="0"/>
                <a:sym typeface="Menlo Regular" pitchFamily="-107" charset="0"/>
              </a:rPr>
              <a:t>printPage</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someRichText</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p>
          <a:p>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  </a:t>
            </a:r>
            <a:r>
              <a:rPr lang="en-US" sz="2133" b="1" dirty="0" err="1">
                <a:solidFill>
                  <a:srgbClr val="000000"/>
                </a:solidFill>
                <a:latin typeface="Courier New" panose="02070309020205020404" pitchFamily="49" charset="0"/>
                <a:cs typeface="Courier New" panose="02070309020205020404" pitchFamily="49" charset="0"/>
                <a:sym typeface="Menlo Regular" pitchFamily="-107" charset="0"/>
              </a:rPr>
              <a:t>job.</a:t>
            </a:r>
            <a:r>
              <a:rPr lang="en-US" sz="2133" b="1" dirty="0" err="1">
                <a:solidFill>
                  <a:srgbClr val="FC8537"/>
                </a:solidFill>
                <a:latin typeface="Courier New" panose="02070309020205020404" pitchFamily="49" charset="0"/>
                <a:cs typeface="Courier New" panose="02070309020205020404" pitchFamily="49" charset="0"/>
                <a:sym typeface="Menlo Regular" pitchFamily="-107" charset="0"/>
              </a:rPr>
              <a:t>endJob</a:t>
            </a:r>
            <a:r>
              <a:rPr lang="en-US" sz="2133" b="1" dirty="0">
                <a:solidFill>
                  <a:srgbClr val="000000"/>
                </a:solidFill>
                <a:latin typeface="Courier New" panose="02070309020205020404" pitchFamily="49" charset="0"/>
                <a:cs typeface="Courier New" panose="02070309020205020404" pitchFamily="49" charset="0"/>
                <a:sym typeface="Menlo Regular" pitchFamily="-107" charset="0"/>
              </a:rPr>
              <a:t>();</a:t>
            </a:r>
          </a:p>
        </p:txBody>
      </p:sp>
    </p:spTree>
    <p:extLst>
      <p:ext uri="{BB962C8B-B14F-4D97-AF65-F5344CB8AC3E}">
        <p14:creationId xmlns:p14="http://schemas.microsoft.com/office/powerpoint/2010/main" val="248000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JavaFX 8</a:t>
            </a:r>
          </a:p>
        </p:txBody>
      </p:sp>
      <p:sp>
        <p:nvSpPr>
          <p:cNvPr id="3" name="Content Placeholder 2"/>
          <p:cNvSpPr>
            <a:spLocks noGrp="1"/>
          </p:cNvSpPr>
          <p:nvPr>
            <p:ph sz="quarter" idx="12"/>
          </p:nvPr>
        </p:nvSpPr>
        <p:spPr/>
        <p:txBody>
          <a:bodyPr/>
          <a:lstStyle/>
          <a:p>
            <a:r>
              <a:rPr lang="en-US" b="1">
                <a:solidFill>
                  <a:srgbClr val="3E6279"/>
                </a:solidFill>
                <a:latin typeface="Courier New"/>
                <a:cs typeface="Courier New"/>
              </a:rPr>
              <a:t>DatePicker</a:t>
            </a:r>
          </a:p>
          <a:p>
            <a:r>
              <a:rPr lang="en-US" b="1">
                <a:solidFill>
                  <a:srgbClr val="3E6279"/>
                </a:solidFill>
                <a:latin typeface="Courier New"/>
                <a:cs typeface="Courier New"/>
              </a:rPr>
              <a:t>TreeTableView</a:t>
            </a:r>
          </a:p>
        </p:txBody>
      </p:sp>
      <p:sp>
        <p:nvSpPr>
          <p:cNvPr id="4" name="Text Placeholder 3"/>
          <p:cNvSpPr>
            <a:spLocks noGrp="1"/>
          </p:cNvSpPr>
          <p:nvPr>
            <p:ph type="body" sz="quarter" idx="13"/>
          </p:nvPr>
        </p:nvSpPr>
        <p:spPr/>
        <p:txBody>
          <a:bodyPr/>
          <a:lstStyle/>
          <a:p>
            <a:r>
              <a:rPr lang="en-US" dirty="0"/>
              <a:t>New Controls</a:t>
            </a:r>
          </a:p>
        </p:txBody>
      </p:sp>
      <p:pic>
        <p:nvPicPr>
          <p:cNvPr id="5" name="Picture 4"/>
          <p:cNvPicPr>
            <a:picLocks noChangeAspect="1"/>
          </p:cNvPicPr>
          <p:nvPr/>
        </p:nvPicPr>
        <p:blipFill>
          <a:blip r:embed="rId3"/>
          <a:stretch>
            <a:fillRect/>
          </a:stretch>
        </p:blipFill>
        <p:spPr>
          <a:xfrm>
            <a:off x="1076230" y="3370140"/>
            <a:ext cx="9353508" cy="2480904"/>
          </a:xfrm>
          <a:prstGeom prst="rect">
            <a:avLst/>
          </a:prstGeom>
        </p:spPr>
      </p:pic>
      <p:pic>
        <p:nvPicPr>
          <p:cNvPr id="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3032" y="281062"/>
            <a:ext cx="2732827" cy="270123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264540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p:cNvSpPr>
            <a:spLocks noGrp="1"/>
          </p:cNvSpPr>
          <p:nvPr>
            <p:ph type="sldNum" sz="quarter" idx="4294967295"/>
          </p:nvPr>
        </p:nvSpPr>
        <p:spPr>
          <a:xfrm>
            <a:off x="622697" y="6590109"/>
            <a:ext cx="172640" cy="1524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551">
                <a:solidFill>
                  <a:srgbClr val="000000"/>
                </a:solidFill>
                <a:latin typeface="Gill Sans" pitchFamily="-107" charset="0"/>
                <a:ea typeface="ヒラギノ角ゴ ProN W3" pitchFamily="-107" charset="-128"/>
                <a:sym typeface="Gill Sans" pitchFamily="-107" charset="0"/>
              </a:defRPr>
            </a:lvl1pPr>
            <a:lvl2pPr marL="28448082" indent="-28105191">
              <a:defRPr sz="5551">
                <a:solidFill>
                  <a:srgbClr val="000000"/>
                </a:solidFill>
                <a:latin typeface="Gill Sans" pitchFamily="-107" charset="0"/>
                <a:ea typeface="ヒラギノ角ゴ ProN W3" pitchFamily="-107" charset="-128"/>
                <a:sym typeface="Gill Sans" pitchFamily="-107" charset="0"/>
              </a:defRPr>
            </a:lvl2pPr>
            <a:lvl3pPr marL="857229" indent="-171446">
              <a:defRPr sz="5551">
                <a:solidFill>
                  <a:srgbClr val="000000"/>
                </a:solidFill>
                <a:latin typeface="Gill Sans" pitchFamily="-107" charset="0"/>
                <a:ea typeface="ヒラギノ角ゴ ProN W3" pitchFamily="-107" charset="-128"/>
                <a:sym typeface="Gill Sans" pitchFamily="-107" charset="0"/>
              </a:defRPr>
            </a:lvl3pPr>
            <a:lvl4pPr marL="1200121" indent="-171446">
              <a:defRPr sz="5551">
                <a:solidFill>
                  <a:srgbClr val="000000"/>
                </a:solidFill>
                <a:latin typeface="Gill Sans" pitchFamily="-107" charset="0"/>
                <a:ea typeface="ヒラギノ角ゴ ProN W3" pitchFamily="-107" charset="-128"/>
                <a:sym typeface="Gill Sans" pitchFamily="-107" charset="0"/>
              </a:defRPr>
            </a:lvl4pPr>
            <a:lvl5pPr marL="1543012" indent="-171446">
              <a:defRPr sz="5551">
                <a:solidFill>
                  <a:srgbClr val="000000"/>
                </a:solidFill>
                <a:latin typeface="Gill Sans" pitchFamily="-107" charset="0"/>
                <a:ea typeface="ヒラギノ角ゴ ProN W3" pitchFamily="-107" charset="-128"/>
                <a:sym typeface="Gill Sans" pitchFamily="-107" charset="0"/>
              </a:defRPr>
            </a:lvl5pPr>
            <a:lvl6pPr marL="1885904"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6pPr>
            <a:lvl7pPr marL="2228795"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7pPr>
            <a:lvl8pPr marL="2571686"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8pPr>
            <a:lvl9pPr marL="2914578"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9pPr>
          </a:lstStyle>
          <a:p>
            <a:fld id="{2BA2BE54-9D61-4EBF-8D38-B18C1B4FA51E}" type="slidenum">
              <a:rPr lang="en-US" sz="751">
                <a:solidFill>
                  <a:srgbClr val="1A1A1A"/>
                </a:solidFill>
                <a:latin typeface="Univers LT Std 45 Light" pitchFamily="-107" charset="0"/>
                <a:sym typeface="Univers LT Std 45 Light" pitchFamily="-107" charset="0"/>
              </a:rPr>
              <a:pPr/>
              <a:t>142</a:t>
            </a:fld>
            <a:endParaRPr lang="en-US" sz="751">
              <a:solidFill>
                <a:srgbClr val="1A1A1A"/>
              </a:solidFill>
              <a:latin typeface="Univers LT Std 45 Light" pitchFamily="-107" charset="0"/>
              <a:sym typeface="Univers LT Std 45 Light" pitchFamily="-107" charset="0"/>
            </a:endParaRPr>
          </a:p>
        </p:txBody>
      </p:sp>
      <p:grpSp>
        <p:nvGrpSpPr>
          <p:cNvPr id="89091" name="Group 3"/>
          <p:cNvGrpSpPr>
            <a:grpSpLocks/>
          </p:cNvGrpSpPr>
          <p:nvPr/>
        </p:nvGrpSpPr>
        <p:grpSpPr bwMode="auto">
          <a:xfrm>
            <a:off x="796528" y="6597256"/>
            <a:ext cx="2988469" cy="129777"/>
            <a:chOff x="0" y="0"/>
            <a:chExt cx="2510" cy="108"/>
          </a:xfrm>
        </p:grpSpPr>
        <p:sp>
          <p:nvSpPr>
            <p:cNvPr id="89094" name="Rectangle 1"/>
            <p:cNvSpPr>
              <a:spLocks/>
            </p:cNvSpPr>
            <p:nvPr/>
          </p:nvSpPr>
          <p:spPr bwMode="auto">
            <a:xfrm>
              <a:off x="38" y="11"/>
              <a:ext cx="247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25" tIns="9525" rIns="9525" bIns="9525"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eaLnBrk="1" hangingPunct="1"/>
              <a:r>
                <a:rPr lang="en-US" sz="751">
                  <a:solidFill>
                    <a:srgbClr val="1A1A1A"/>
                  </a:solidFill>
                  <a:latin typeface="Univers LT Std 45 Light" pitchFamily="-107" charset="0"/>
                  <a:sym typeface="Univers LT Std 45 Light" pitchFamily="-107" charset="0"/>
                </a:rPr>
                <a:t>Copyright © 2012, Oracle and/or its affiliates. All rights reserved.</a:t>
              </a:r>
            </a:p>
          </p:txBody>
        </p:sp>
        <p:sp>
          <p:nvSpPr>
            <p:cNvPr id="89095" name="Line 2"/>
            <p:cNvSpPr>
              <a:spLocks noChangeShapeType="1"/>
            </p:cNvSpPr>
            <p:nvPr/>
          </p:nvSpPr>
          <p:spPr bwMode="auto">
            <a:xfrm flipH="1">
              <a:off x="0" y="0"/>
              <a:ext cx="1" cy="108"/>
            </a:xfrm>
            <a:prstGeom prst="line">
              <a:avLst/>
            </a:prstGeom>
            <a:noFill/>
            <a:ln w="6350">
              <a:solidFill>
                <a:srgbClr val="343434"/>
              </a:solidFill>
              <a:round/>
              <a:headEnd/>
              <a:tailEnd/>
            </a:ln>
            <a:extLst>
              <a:ext uri="{909E8E84-426E-40DD-AFC4-6F175D3DCCD1}">
                <a14:hiddenFill xmlns:a14="http://schemas.microsoft.com/office/drawing/2010/main">
                  <a:noFill/>
                </a14:hiddenFill>
              </a:ext>
            </a:extLst>
          </p:spPr>
          <p:txBody>
            <a:bodyPr lIns="0" tIns="0" rIns="0" bIns="0"/>
            <a:lstStyle/>
            <a:p>
              <a:endParaRPr lang="en-US" sz="1351"/>
            </a:p>
          </p:txBody>
        </p:sp>
      </p:grpSp>
      <p:sp>
        <p:nvSpPr>
          <p:cNvPr id="89093" name="Rectangle 5"/>
          <p:cNvSpPr>
            <a:spLocks/>
          </p:cNvSpPr>
          <p:nvPr/>
        </p:nvSpPr>
        <p:spPr bwMode="auto">
          <a:xfrm>
            <a:off x="0" y="2647950"/>
            <a:ext cx="118776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2551" dirty="0">
                <a:solidFill>
                  <a:schemeClr val="tx1"/>
                </a:solidFill>
                <a:latin typeface="Univers LT Std 55" pitchFamily="-107" charset="0"/>
                <a:sym typeface="Univers LT Std 55" pitchFamily="-107" charset="0"/>
              </a:rPr>
              <a:t>The </a:t>
            </a:r>
            <a:r>
              <a:rPr lang="en-US" sz="2551" dirty="0" err="1">
                <a:solidFill>
                  <a:schemeClr val="tx1"/>
                </a:solidFill>
                <a:latin typeface="Univers LT Std 55" pitchFamily="-107" charset="0"/>
                <a:sym typeface="Univers LT Std 55" pitchFamily="-107" charset="0"/>
              </a:rPr>
              <a:t>JavaFX</a:t>
            </a:r>
            <a:r>
              <a:rPr lang="en-US" sz="2551" dirty="0">
                <a:solidFill>
                  <a:schemeClr val="tx1"/>
                </a:solidFill>
                <a:latin typeface="Univers LT Std 55" pitchFamily="-107" charset="0"/>
                <a:sym typeface="Univers LT Std 55" pitchFamily="-107" charset="0"/>
              </a:rPr>
              <a:t> </a:t>
            </a:r>
            <a:r>
              <a:rPr lang="en-US" sz="2551" dirty="0" err="1">
                <a:solidFill>
                  <a:schemeClr val="tx1"/>
                </a:solidFill>
                <a:latin typeface="Univers LT Std 55" pitchFamily="-107" charset="0"/>
                <a:sym typeface="Univers LT Std 55" pitchFamily="-107" charset="0"/>
              </a:rPr>
              <a:t>DatePicker</a:t>
            </a:r>
            <a:r>
              <a:rPr lang="en-US" sz="2551" dirty="0">
                <a:solidFill>
                  <a:schemeClr val="tx1"/>
                </a:solidFill>
                <a:latin typeface="Univers LT Std 55" pitchFamily="-107" charset="0"/>
                <a:sym typeface="Univers LT Std 55" pitchFamily="-107" charset="0"/>
              </a:rPr>
              <a:t> is designed with the new</a:t>
            </a:r>
          </a:p>
          <a:p>
            <a:pPr algn="ctr" eaLnBrk="1" hangingPunct="1"/>
            <a:r>
              <a:rPr lang="en-US" sz="2551" dirty="0">
                <a:solidFill>
                  <a:schemeClr val="tx1"/>
                </a:solidFill>
                <a:latin typeface="Univers LT Std 55" pitchFamily="-107" charset="0"/>
                <a:sym typeface="Univers LT Std 55" pitchFamily="-107" charset="0"/>
              </a:rPr>
              <a:t>Calendaring APIs in Java 8 using </a:t>
            </a:r>
            <a:r>
              <a:rPr lang="en-US" sz="2551" b="1" dirty="0" err="1">
                <a:solidFill>
                  <a:schemeClr val="tx1"/>
                </a:solidFill>
                <a:latin typeface="Courier New" panose="02070309020205020404" pitchFamily="49" charset="0"/>
                <a:cs typeface="Courier New" panose="02070309020205020404" pitchFamily="49" charset="0"/>
                <a:sym typeface="Univers LT Std 55" pitchFamily="-107" charset="0"/>
              </a:rPr>
              <a:t>java.time</a:t>
            </a:r>
            <a:endParaRPr lang="en-US" sz="2551" b="1" dirty="0">
              <a:solidFill>
                <a:schemeClr val="tx1"/>
              </a:solidFill>
              <a:latin typeface="Univers LT Std 55" pitchFamily="-107" charset="0"/>
              <a:sym typeface="Univers LT Std 55" pitchFamily="-107" charset="0"/>
            </a:endParaRPr>
          </a:p>
        </p:txBody>
      </p:sp>
      <p:sp>
        <p:nvSpPr>
          <p:cNvPr id="8" name="Rectangle 1"/>
          <p:cNvSpPr>
            <a:spLocks noGrp="1" noChangeArrowheads="1"/>
          </p:cNvSpPr>
          <p:nvPr>
            <p:ph type="title" idx="4294967295"/>
          </p:nvPr>
        </p:nvSpPr>
        <p:spPr>
          <a:xfrm>
            <a:off x="868407" y="136992"/>
            <a:ext cx="11743179" cy="1123840"/>
          </a:xfrm>
        </p:spPr>
        <p:txBody>
          <a:bodyPr/>
          <a:lstStyle/>
          <a:p>
            <a:pPr>
              <a:tabLst>
                <a:tab pos="0" algn="l"/>
                <a:tab pos="685662" algn="l"/>
                <a:tab pos="1371322" algn="l"/>
                <a:tab pos="2056983" algn="l"/>
                <a:tab pos="2742643" algn="l"/>
                <a:tab pos="3428305" algn="l"/>
                <a:tab pos="4113965" algn="l"/>
                <a:tab pos="4799627" algn="l"/>
                <a:tab pos="5485287" algn="l"/>
                <a:tab pos="6170948" algn="l"/>
                <a:tab pos="6856610" algn="l"/>
                <a:tab pos="7542270" algn="l"/>
                <a:tab pos="7599409" algn="l"/>
              </a:tabLst>
            </a:pPr>
            <a:r>
              <a:rPr lang="en-US" sz="4949" dirty="0" err="1">
                <a:solidFill>
                  <a:srgbClr val="1A1718"/>
                </a:solidFill>
              </a:rPr>
              <a:t>DatePicker</a:t>
            </a:r>
            <a:endParaRPr lang="en-US" sz="4949" dirty="0">
              <a:solidFill>
                <a:srgbClr val="1A1718"/>
              </a:solidFill>
            </a:endParaRPr>
          </a:p>
        </p:txBody>
      </p:sp>
    </p:spTree>
    <p:extLst>
      <p:ext uri="{BB962C8B-B14F-4D97-AF65-F5344CB8AC3E}">
        <p14:creationId xmlns:p14="http://schemas.microsoft.com/office/powerpoint/2010/main" val="176476953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11581270" y="6514800"/>
            <a:ext cx="200005" cy="209529"/>
          </a:xfrm>
          <a:prstGeom prst="rect">
            <a:avLst/>
          </a:prstGeom>
          <a:noFill/>
          <a:ln w="9525">
            <a:noFill/>
            <a:round/>
            <a:headEnd/>
            <a:tailEnd/>
          </a:ln>
        </p:spPr>
        <p:txBody>
          <a:bodyPr wrap="none" lIns="67493" tIns="35096" rIns="67493" bIns="35096"/>
          <a:lstStyle/>
          <a:p>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fld id="{8FDA04DD-0688-4FF8-A8AF-7926FFEE5677}" type="slidenum">
              <a:rPr lang="en-US" sz="900">
                <a:solidFill>
                  <a:srgbClr val="000000"/>
                </a:solidFill>
                <a:ea typeface="Gill Sans"/>
                <a:cs typeface="Gill Sans"/>
              </a:rPr>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t>143</a:t>
            </a:fld>
            <a:endParaRPr lang="en-US" sz="900">
              <a:solidFill>
                <a:srgbClr val="000000"/>
              </a:solidFill>
              <a:ea typeface="Gill Sans"/>
              <a:cs typeface="Gill Sans"/>
            </a:endParaRPr>
          </a:p>
        </p:txBody>
      </p:sp>
      <p:pic>
        <p:nvPicPr>
          <p:cNvPr id="6" name="Picture 5"/>
          <p:cNvPicPr>
            <a:picLocks noChangeAspect="1"/>
          </p:cNvPicPr>
          <p:nvPr/>
        </p:nvPicPr>
        <p:blipFill>
          <a:blip r:embed="rId3"/>
          <a:stretch>
            <a:fillRect/>
          </a:stretch>
        </p:blipFill>
        <p:spPr>
          <a:xfrm>
            <a:off x="1343936" y="2024982"/>
            <a:ext cx="7473832" cy="3402045"/>
          </a:xfrm>
          <a:prstGeom prst="rect">
            <a:avLst/>
          </a:prstGeom>
        </p:spPr>
      </p:pic>
      <p:sp>
        <p:nvSpPr>
          <p:cNvPr id="5" name="Rectangle 4"/>
          <p:cNvSpPr>
            <a:spLocks/>
          </p:cNvSpPr>
          <p:nvPr/>
        </p:nvSpPr>
        <p:spPr bwMode="auto">
          <a:xfrm>
            <a:off x="4856012" y="390526"/>
            <a:ext cx="2165656" cy="5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451">
                <a:solidFill>
                  <a:schemeClr val="tx1"/>
                </a:solidFill>
                <a:latin typeface="Univers LT Std 65 Bold" pitchFamily="-107" charset="0"/>
                <a:sym typeface="Univers LT Std 65 Bold" pitchFamily="-107" charset="0"/>
              </a:rPr>
              <a:t>DatePicker</a:t>
            </a:r>
          </a:p>
        </p:txBody>
      </p:sp>
    </p:spTree>
    <p:extLst>
      <p:ext uri="{BB962C8B-B14F-4D97-AF65-F5344CB8AC3E}">
        <p14:creationId xmlns:p14="http://schemas.microsoft.com/office/powerpoint/2010/main" val="390024201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3"/>
          <p:cNvSpPr>
            <a:spLocks noGrp="1"/>
          </p:cNvSpPr>
          <p:nvPr>
            <p:ph type="sldNum" sz="quarter" idx="4294967295"/>
          </p:nvPr>
        </p:nvSpPr>
        <p:spPr>
          <a:xfrm>
            <a:off x="622697" y="6590109"/>
            <a:ext cx="172640" cy="1524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551">
                <a:solidFill>
                  <a:srgbClr val="000000"/>
                </a:solidFill>
                <a:latin typeface="Gill Sans" pitchFamily="-107" charset="0"/>
                <a:ea typeface="ヒラギノ角ゴ ProN W3" pitchFamily="-107" charset="-128"/>
                <a:sym typeface="Gill Sans" pitchFamily="-107" charset="0"/>
              </a:defRPr>
            </a:lvl1pPr>
            <a:lvl2pPr marL="28448082" indent="-28105191">
              <a:defRPr sz="5551">
                <a:solidFill>
                  <a:srgbClr val="000000"/>
                </a:solidFill>
                <a:latin typeface="Gill Sans" pitchFamily="-107" charset="0"/>
                <a:ea typeface="ヒラギノ角ゴ ProN W3" pitchFamily="-107" charset="-128"/>
                <a:sym typeface="Gill Sans" pitchFamily="-107" charset="0"/>
              </a:defRPr>
            </a:lvl2pPr>
            <a:lvl3pPr marL="857229" indent="-171446">
              <a:defRPr sz="5551">
                <a:solidFill>
                  <a:srgbClr val="000000"/>
                </a:solidFill>
                <a:latin typeface="Gill Sans" pitchFamily="-107" charset="0"/>
                <a:ea typeface="ヒラギノ角ゴ ProN W3" pitchFamily="-107" charset="-128"/>
                <a:sym typeface="Gill Sans" pitchFamily="-107" charset="0"/>
              </a:defRPr>
            </a:lvl3pPr>
            <a:lvl4pPr marL="1200121" indent="-171446">
              <a:defRPr sz="5551">
                <a:solidFill>
                  <a:srgbClr val="000000"/>
                </a:solidFill>
                <a:latin typeface="Gill Sans" pitchFamily="-107" charset="0"/>
                <a:ea typeface="ヒラギノ角ゴ ProN W3" pitchFamily="-107" charset="-128"/>
                <a:sym typeface="Gill Sans" pitchFamily="-107" charset="0"/>
              </a:defRPr>
            </a:lvl4pPr>
            <a:lvl5pPr marL="1543012" indent="-171446">
              <a:defRPr sz="5551">
                <a:solidFill>
                  <a:srgbClr val="000000"/>
                </a:solidFill>
                <a:latin typeface="Gill Sans" pitchFamily="-107" charset="0"/>
                <a:ea typeface="ヒラギノ角ゴ ProN W3" pitchFamily="-107" charset="-128"/>
                <a:sym typeface="Gill Sans" pitchFamily="-107" charset="0"/>
              </a:defRPr>
            </a:lvl5pPr>
            <a:lvl6pPr marL="1885904"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6pPr>
            <a:lvl7pPr marL="2228795"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7pPr>
            <a:lvl8pPr marL="2571686"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8pPr>
            <a:lvl9pPr marL="2914578"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9pPr>
          </a:lstStyle>
          <a:p>
            <a:fld id="{EFCA460E-BAB2-4C35-9661-BBDBCCACA877}" type="slidenum">
              <a:rPr lang="en-US" sz="751">
                <a:solidFill>
                  <a:srgbClr val="1A1A1A"/>
                </a:solidFill>
                <a:latin typeface="Univers LT Std 45 Light" pitchFamily="-107" charset="0"/>
                <a:sym typeface="Univers LT Std 45 Light" pitchFamily="-107" charset="0"/>
              </a:rPr>
              <a:pPr/>
              <a:t>144</a:t>
            </a:fld>
            <a:endParaRPr lang="en-US" sz="751">
              <a:solidFill>
                <a:srgbClr val="1A1A1A"/>
              </a:solidFill>
              <a:latin typeface="Univers LT Std 45 Light" pitchFamily="-107" charset="0"/>
              <a:sym typeface="Univers LT Std 45 Light" pitchFamily="-107" charset="0"/>
            </a:endParaRPr>
          </a:p>
        </p:txBody>
      </p:sp>
      <p:grpSp>
        <p:nvGrpSpPr>
          <p:cNvPr id="90115" name="Group 3"/>
          <p:cNvGrpSpPr>
            <a:grpSpLocks/>
          </p:cNvGrpSpPr>
          <p:nvPr/>
        </p:nvGrpSpPr>
        <p:grpSpPr bwMode="auto">
          <a:xfrm>
            <a:off x="796528" y="6597256"/>
            <a:ext cx="2988469" cy="129777"/>
            <a:chOff x="0" y="0"/>
            <a:chExt cx="2510" cy="108"/>
          </a:xfrm>
        </p:grpSpPr>
        <p:sp>
          <p:nvSpPr>
            <p:cNvPr id="90118" name="Rectangle 1"/>
            <p:cNvSpPr>
              <a:spLocks/>
            </p:cNvSpPr>
            <p:nvPr/>
          </p:nvSpPr>
          <p:spPr bwMode="auto">
            <a:xfrm>
              <a:off x="38" y="11"/>
              <a:ext cx="247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25" tIns="9525" rIns="9525" bIns="9525"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eaLnBrk="1" hangingPunct="1"/>
              <a:r>
                <a:rPr lang="en-US" sz="751">
                  <a:solidFill>
                    <a:srgbClr val="1A1A1A"/>
                  </a:solidFill>
                  <a:latin typeface="Univers LT Std 45 Light" pitchFamily="-107" charset="0"/>
                  <a:sym typeface="Univers LT Std 45 Light" pitchFamily="-107" charset="0"/>
                </a:rPr>
                <a:t>Copyright © 2012, Oracle and/or its affiliates. All rights reserved.</a:t>
              </a:r>
            </a:p>
          </p:txBody>
        </p:sp>
        <p:sp>
          <p:nvSpPr>
            <p:cNvPr id="90119" name="Line 2"/>
            <p:cNvSpPr>
              <a:spLocks noChangeShapeType="1"/>
            </p:cNvSpPr>
            <p:nvPr/>
          </p:nvSpPr>
          <p:spPr bwMode="auto">
            <a:xfrm flipH="1">
              <a:off x="0" y="0"/>
              <a:ext cx="1" cy="108"/>
            </a:xfrm>
            <a:prstGeom prst="line">
              <a:avLst/>
            </a:prstGeom>
            <a:noFill/>
            <a:ln w="6350">
              <a:solidFill>
                <a:srgbClr val="343434"/>
              </a:solidFill>
              <a:round/>
              <a:headEnd/>
              <a:tailEnd/>
            </a:ln>
            <a:extLst>
              <a:ext uri="{909E8E84-426E-40DD-AFC4-6F175D3DCCD1}">
                <a14:hiddenFill xmlns:a14="http://schemas.microsoft.com/office/drawing/2010/main">
                  <a:noFill/>
                </a14:hiddenFill>
              </a:ext>
            </a:extLst>
          </p:spPr>
          <p:txBody>
            <a:bodyPr lIns="0" tIns="0" rIns="0" bIns="0"/>
            <a:lstStyle/>
            <a:p>
              <a:endParaRPr lang="en-US" sz="1351"/>
            </a:p>
          </p:txBody>
        </p:sp>
      </p:grpSp>
      <p:sp>
        <p:nvSpPr>
          <p:cNvPr id="90116" name="Rectangle 4"/>
          <p:cNvSpPr>
            <a:spLocks/>
          </p:cNvSpPr>
          <p:nvPr/>
        </p:nvSpPr>
        <p:spPr bwMode="auto">
          <a:xfrm>
            <a:off x="4856012" y="390526"/>
            <a:ext cx="2165656" cy="5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451">
                <a:solidFill>
                  <a:schemeClr val="tx1"/>
                </a:solidFill>
                <a:latin typeface="Univers LT Std 65 Bold" pitchFamily="-107" charset="0"/>
                <a:sym typeface="Univers LT Std 65 Bold" pitchFamily="-107" charset="0"/>
              </a:rPr>
              <a:t>DatePicker</a:t>
            </a:r>
          </a:p>
        </p:txBody>
      </p:sp>
      <p:sp>
        <p:nvSpPr>
          <p:cNvPr id="90117" name="Rectangle 5"/>
          <p:cNvSpPr>
            <a:spLocks/>
          </p:cNvSpPr>
          <p:nvPr/>
        </p:nvSpPr>
        <p:spPr bwMode="auto">
          <a:xfrm>
            <a:off x="333375" y="1663772"/>
            <a:ext cx="11210925" cy="405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r>
              <a:rPr lang="en-US" sz="2133" b="1" dirty="0">
                <a:latin typeface="Courier New" panose="02070309020205020404" pitchFamily="49" charset="0"/>
                <a:cs typeface="Courier New" panose="02070309020205020404" pitchFamily="49" charset="0"/>
              </a:rPr>
              <a:t>import </a:t>
            </a:r>
            <a:r>
              <a:rPr lang="en-US" sz="2133" b="1" dirty="0" err="1">
                <a:latin typeface="Courier New" panose="02070309020205020404" pitchFamily="49" charset="0"/>
                <a:cs typeface="Courier New" panose="02070309020205020404" pitchFamily="49" charset="0"/>
              </a:rPr>
              <a:t>java.time.LocalDate</a:t>
            </a:r>
            <a:r>
              <a:rPr lang="en-US" sz="2133" b="1" dirty="0">
                <a:latin typeface="Courier New" panose="02070309020205020404" pitchFamily="49" charset="0"/>
                <a:cs typeface="Courier New" panose="02070309020205020404" pitchFamily="49" charset="0"/>
              </a:rPr>
              <a:t>; // From new Date/Time API</a:t>
            </a:r>
          </a:p>
          <a:p>
            <a:r>
              <a:rPr lang="en-US" sz="2133" b="1" dirty="0">
                <a:latin typeface="Courier New" panose="02070309020205020404" pitchFamily="49" charset="0"/>
                <a:cs typeface="Courier New" panose="02070309020205020404" pitchFamily="49" charset="0"/>
              </a:rPr>
              <a:t>...</a:t>
            </a:r>
          </a:p>
          <a:p>
            <a:r>
              <a:rPr lang="en-US" sz="2133" b="1" dirty="0">
                <a:latin typeface="Courier New" panose="02070309020205020404" pitchFamily="49" charset="0"/>
                <a:cs typeface="Courier New" panose="02070309020205020404" pitchFamily="49" charset="0"/>
              </a:rPr>
              <a:t>    </a:t>
            </a:r>
            <a:r>
              <a:rPr lang="en-US" sz="2133" b="1" dirty="0" err="1">
                <a:latin typeface="Courier New" panose="02070309020205020404" pitchFamily="49" charset="0"/>
                <a:cs typeface="Courier New" panose="02070309020205020404" pitchFamily="49" charset="0"/>
              </a:rPr>
              <a:t>LocalDate</a:t>
            </a:r>
            <a:r>
              <a:rPr lang="en-US" sz="2133" b="1" dirty="0">
                <a:latin typeface="Courier New" panose="02070309020205020404" pitchFamily="49" charset="0"/>
                <a:cs typeface="Courier New" panose="02070309020205020404" pitchFamily="49" charset="0"/>
              </a:rPr>
              <a:t> </a:t>
            </a:r>
            <a:r>
              <a:rPr lang="en-US" sz="2133" b="1" dirty="0" err="1">
                <a:latin typeface="Courier New" panose="02070309020205020404" pitchFamily="49" charset="0"/>
                <a:cs typeface="Courier New" panose="02070309020205020404" pitchFamily="49" charset="0"/>
              </a:rPr>
              <a:t>ld</a:t>
            </a:r>
            <a:r>
              <a:rPr lang="en-US" sz="2133" b="1" dirty="0">
                <a:latin typeface="Courier New" panose="02070309020205020404" pitchFamily="49" charset="0"/>
                <a:cs typeface="Courier New" panose="02070309020205020404" pitchFamily="49" charset="0"/>
              </a:rPr>
              <a:t>;</a:t>
            </a:r>
          </a:p>
          <a:p>
            <a:r>
              <a:rPr lang="en-US" sz="2133" b="1" dirty="0">
                <a:latin typeface="Courier New" panose="02070309020205020404" pitchFamily="49" charset="0"/>
                <a:cs typeface="Courier New" panose="02070309020205020404" pitchFamily="49" charset="0"/>
              </a:rPr>
              <a:t>    </a:t>
            </a:r>
          </a:p>
          <a:p>
            <a:r>
              <a:rPr lang="en-US" sz="2133" b="1" dirty="0">
                <a:latin typeface="Courier New" panose="02070309020205020404" pitchFamily="49" charset="0"/>
                <a:cs typeface="Courier New" panose="02070309020205020404" pitchFamily="49" charset="0"/>
              </a:rPr>
              <a:t>    </a:t>
            </a:r>
            <a:r>
              <a:rPr lang="en-US" sz="2133" b="1" dirty="0" err="1">
                <a:latin typeface="Courier New" panose="02070309020205020404" pitchFamily="49" charset="0"/>
                <a:cs typeface="Courier New" panose="02070309020205020404" pitchFamily="49" charset="0"/>
              </a:rPr>
              <a:t>DatePicker</a:t>
            </a:r>
            <a:r>
              <a:rPr lang="en-US" sz="2133" b="1" dirty="0">
                <a:latin typeface="Courier New" panose="02070309020205020404" pitchFamily="49" charset="0"/>
                <a:cs typeface="Courier New" panose="02070309020205020404" pitchFamily="49" charset="0"/>
              </a:rPr>
              <a:t> </a:t>
            </a:r>
            <a:r>
              <a:rPr lang="en-US" sz="2133" b="1" dirty="0" err="1">
                <a:latin typeface="Courier New" panose="02070309020205020404" pitchFamily="49" charset="0"/>
                <a:cs typeface="Courier New" panose="02070309020205020404" pitchFamily="49" charset="0"/>
              </a:rPr>
              <a:t>dp</a:t>
            </a:r>
            <a:r>
              <a:rPr lang="en-US" sz="2133" b="1" dirty="0">
                <a:latin typeface="Courier New" panose="02070309020205020404" pitchFamily="49" charset="0"/>
                <a:cs typeface="Courier New" panose="02070309020205020404" pitchFamily="49" charset="0"/>
              </a:rPr>
              <a:t> = new </a:t>
            </a:r>
            <a:r>
              <a:rPr lang="en-US" sz="2133" b="1" dirty="0" err="1">
                <a:latin typeface="Courier New" panose="02070309020205020404" pitchFamily="49" charset="0"/>
                <a:cs typeface="Courier New" panose="02070309020205020404" pitchFamily="49" charset="0"/>
              </a:rPr>
              <a:t>DatePicker</a:t>
            </a:r>
            <a:r>
              <a:rPr lang="en-US" sz="2133" b="1" dirty="0">
                <a:latin typeface="Courier New" panose="02070309020205020404" pitchFamily="49" charset="0"/>
                <a:cs typeface="Courier New" panose="02070309020205020404" pitchFamily="49" charset="0"/>
              </a:rPr>
              <a:t>();</a:t>
            </a:r>
          </a:p>
          <a:p>
            <a:r>
              <a:rPr lang="en-US" sz="2133" b="1" dirty="0">
                <a:latin typeface="Courier New" panose="02070309020205020404" pitchFamily="49" charset="0"/>
                <a:cs typeface="Courier New" panose="02070309020205020404" pitchFamily="49" charset="0"/>
              </a:rPr>
              <a:t>      </a:t>
            </a:r>
            <a:r>
              <a:rPr lang="en-US" sz="2133" b="1" dirty="0" err="1">
                <a:latin typeface="Courier New" panose="02070309020205020404" pitchFamily="49" charset="0"/>
                <a:cs typeface="Courier New" panose="02070309020205020404" pitchFamily="49" charset="0"/>
              </a:rPr>
              <a:t>dp.setOnAction</a:t>
            </a:r>
            <a:r>
              <a:rPr lang="en-US" sz="2133" b="1" dirty="0">
                <a:latin typeface="Courier New" panose="02070309020205020404" pitchFamily="49" charset="0"/>
                <a:cs typeface="Courier New" panose="02070309020205020404" pitchFamily="49" charset="0"/>
              </a:rPr>
              <a:t>(e -&gt; {</a:t>
            </a:r>
          </a:p>
          <a:p>
            <a:r>
              <a:rPr lang="en-US" sz="2133" b="1" dirty="0">
                <a:latin typeface="Courier New" panose="02070309020205020404" pitchFamily="49" charset="0"/>
                <a:cs typeface="Courier New" panose="02070309020205020404" pitchFamily="49" charset="0"/>
              </a:rPr>
              <a:t>        </a:t>
            </a:r>
            <a:r>
              <a:rPr lang="en-US" sz="2133" b="1" dirty="0" err="1">
                <a:latin typeface="Courier New" panose="02070309020205020404" pitchFamily="49" charset="0"/>
                <a:cs typeface="Courier New" panose="02070309020205020404" pitchFamily="49" charset="0"/>
              </a:rPr>
              <a:t>ld</a:t>
            </a:r>
            <a:r>
              <a:rPr lang="en-US" sz="2133" b="1" dirty="0">
                <a:latin typeface="Courier New" panose="02070309020205020404" pitchFamily="49" charset="0"/>
                <a:cs typeface="Courier New" panose="02070309020205020404" pitchFamily="49" charset="0"/>
              </a:rPr>
              <a:t> = </a:t>
            </a:r>
            <a:r>
              <a:rPr lang="en-US" sz="2133" b="1" dirty="0" err="1">
                <a:latin typeface="Courier New" panose="02070309020205020404" pitchFamily="49" charset="0"/>
                <a:cs typeface="Courier New" panose="02070309020205020404" pitchFamily="49" charset="0"/>
              </a:rPr>
              <a:t>dp.getValue</a:t>
            </a:r>
            <a:r>
              <a:rPr lang="en-US" sz="2133" b="1" dirty="0">
                <a:latin typeface="Courier New" panose="02070309020205020404" pitchFamily="49" charset="0"/>
                <a:cs typeface="Courier New" panose="02070309020205020404" pitchFamily="49" charset="0"/>
              </a:rPr>
              <a:t>();</a:t>
            </a:r>
          </a:p>
          <a:p>
            <a:r>
              <a:rPr lang="en-US" sz="2133" b="1" dirty="0">
                <a:latin typeface="Courier New" panose="02070309020205020404" pitchFamily="49" charset="0"/>
                <a:cs typeface="Courier New" panose="02070309020205020404" pitchFamily="49" charset="0"/>
              </a:rPr>
              <a:t>        </a:t>
            </a:r>
            <a:r>
              <a:rPr lang="en-US" sz="2133" b="1" dirty="0" err="1">
                <a:latin typeface="Courier New" panose="02070309020205020404" pitchFamily="49" charset="0"/>
                <a:cs typeface="Courier New" panose="02070309020205020404" pitchFamily="49" charset="0"/>
              </a:rPr>
              <a:t>System.out.println</a:t>
            </a:r>
            <a:r>
              <a:rPr lang="en-US" sz="2133" b="1" dirty="0">
                <a:latin typeface="Courier New" panose="02070309020205020404" pitchFamily="49" charset="0"/>
                <a:cs typeface="Courier New" panose="02070309020205020404" pitchFamily="49" charset="0"/>
              </a:rPr>
              <a:t>("Date selected " + </a:t>
            </a:r>
            <a:r>
              <a:rPr lang="en-US" sz="2133" b="1" dirty="0" err="1">
                <a:latin typeface="Courier New" panose="02070309020205020404" pitchFamily="49" charset="0"/>
                <a:cs typeface="Courier New" panose="02070309020205020404" pitchFamily="49" charset="0"/>
              </a:rPr>
              <a:t>ld</a:t>
            </a:r>
            <a:r>
              <a:rPr lang="en-US" sz="2133" b="1" dirty="0">
                <a:latin typeface="Courier New" panose="02070309020205020404" pitchFamily="49" charset="0"/>
                <a:cs typeface="Courier New" panose="02070309020205020404" pitchFamily="49" charset="0"/>
              </a:rPr>
              <a:t>);</a:t>
            </a:r>
          </a:p>
          <a:p>
            <a:r>
              <a:rPr lang="en-US" sz="2133"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575819548"/>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3"/>
          <p:cNvSpPr>
            <a:spLocks noGrp="1"/>
          </p:cNvSpPr>
          <p:nvPr>
            <p:ph type="sldNum" sz="quarter" idx="4294967295"/>
          </p:nvPr>
        </p:nvSpPr>
        <p:spPr>
          <a:xfrm>
            <a:off x="622697" y="6590109"/>
            <a:ext cx="172640" cy="1524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551">
                <a:solidFill>
                  <a:srgbClr val="000000"/>
                </a:solidFill>
                <a:latin typeface="Gill Sans" pitchFamily="-107" charset="0"/>
                <a:ea typeface="ヒラギノ角ゴ ProN W3" pitchFamily="-107" charset="-128"/>
                <a:sym typeface="Gill Sans" pitchFamily="-107" charset="0"/>
              </a:defRPr>
            </a:lvl1pPr>
            <a:lvl2pPr marL="28448082" indent="-28105191">
              <a:defRPr sz="5551">
                <a:solidFill>
                  <a:srgbClr val="000000"/>
                </a:solidFill>
                <a:latin typeface="Gill Sans" pitchFamily="-107" charset="0"/>
                <a:ea typeface="ヒラギノ角ゴ ProN W3" pitchFamily="-107" charset="-128"/>
                <a:sym typeface="Gill Sans" pitchFamily="-107" charset="0"/>
              </a:defRPr>
            </a:lvl2pPr>
            <a:lvl3pPr marL="857229" indent="-171446">
              <a:defRPr sz="5551">
                <a:solidFill>
                  <a:srgbClr val="000000"/>
                </a:solidFill>
                <a:latin typeface="Gill Sans" pitchFamily="-107" charset="0"/>
                <a:ea typeface="ヒラギノ角ゴ ProN W3" pitchFamily="-107" charset="-128"/>
                <a:sym typeface="Gill Sans" pitchFamily="-107" charset="0"/>
              </a:defRPr>
            </a:lvl3pPr>
            <a:lvl4pPr marL="1200121" indent="-171446">
              <a:defRPr sz="5551">
                <a:solidFill>
                  <a:srgbClr val="000000"/>
                </a:solidFill>
                <a:latin typeface="Gill Sans" pitchFamily="-107" charset="0"/>
                <a:ea typeface="ヒラギノ角ゴ ProN W3" pitchFamily="-107" charset="-128"/>
                <a:sym typeface="Gill Sans" pitchFamily="-107" charset="0"/>
              </a:defRPr>
            </a:lvl4pPr>
            <a:lvl5pPr marL="1543012" indent="-171446">
              <a:defRPr sz="5551">
                <a:solidFill>
                  <a:srgbClr val="000000"/>
                </a:solidFill>
                <a:latin typeface="Gill Sans" pitchFamily="-107" charset="0"/>
                <a:ea typeface="ヒラギノ角ゴ ProN W3" pitchFamily="-107" charset="-128"/>
                <a:sym typeface="Gill Sans" pitchFamily="-107" charset="0"/>
              </a:defRPr>
            </a:lvl5pPr>
            <a:lvl6pPr marL="1885904"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6pPr>
            <a:lvl7pPr marL="2228795"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7pPr>
            <a:lvl8pPr marL="2571686"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8pPr>
            <a:lvl9pPr marL="2914578"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9pPr>
          </a:lstStyle>
          <a:p>
            <a:fld id="{90056DCD-7E51-4482-B152-6CF0489433D0}" type="slidenum">
              <a:rPr lang="en-US" sz="751">
                <a:solidFill>
                  <a:srgbClr val="1A1A1A"/>
                </a:solidFill>
                <a:latin typeface="Univers LT Std 45 Light" pitchFamily="-107" charset="0"/>
                <a:sym typeface="Univers LT Std 45 Light" pitchFamily="-107" charset="0"/>
              </a:rPr>
              <a:pPr/>
              <a:t>145</a:t>
            </a:fld>
            <a:endParaRPr lang="en-US" sz="751">
              <a:solidFill>
                <a:srgbClr val="1A1A1A"/>
              </a:solidFill>
              <a:latin typeface="Univers LT Std 45 Light" pitchFamily="-107" charset="0"/>
              <a:sym typeface="Univers LT Std 45 Light" pitchFamily="-107" charset="0"/>
            </a:endParaRPr>
          </a:p>
        </p:txBody>
      </p:sp>
      <p:pic>
        <p:nvPicPr>
          <p:cNvPr id="9113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75" y="1800226"/>
            <a:ext cx="3295651" cy="32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91140" name="Group 4"/>
          <p:cNvGrpSpPr>
            <a:grpSpLocks/>
          </p:cNvGrpSpPr>
          <p:nvPr/>
        </p:nvGrpSpPr>
        <p:grpSpPr bwMode="auto">
          <a:xfrm>
            <a:off x="796528" y="6597256"/>
            <a:ext cx="2988469" cy="129777"/>
            <a:chOff x="0" y="0"/>
            <a:chExt cx="2510" cy="108"/>
          </a:xfrm>
        </p:grpSpPr>
        <p:sp>
          <p:nvSpPr>
            <p:cNvPr id="91142" name="Rectangle 2"/>
            <p:cNvSpPr>
              <a:spLocks/>
            </p:cNvSpPr>
            <p:nvPr/>
          </p:nvSpPr>
          <p:spPr bwMode="auto">
            <a:xfrm>
              <a:off x="38" y="11"/>
              <a:ext cx="247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25" tIns="9525" rIns="9525" bIns="9525"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eaLnBrk="1" hangingPunct="1"/>
              <a:r>
                <a:rPr lang="en-US" sz="751">
                  <a:solidFill>
                    <a:srgbClr val="1A1A1A"/>
                  </a:solidFill>
                  <a:latin typeface="Univers LT Std 45 Light" pitchFamily="-107" charset="0"/>
                  <a:sym typeface="Univers LT Std 45 Light" pitchFamily="-107" charset="0"/>
                </a:rPr>
                <a:t>Copyright © 2012, Oracle and/or its affiliates. All rights reserved.</a:t>
              </a:r>
            </a:p>
          </p:txBody>
        </p:sp>
        <p:sp>
          <p:nvSpPr>
            <p:cNvPr id="91143" name="Line 3"/>
            <p:cNvSpPr>
              <a:spLocks noChangeShapeType="1"/>
            </p:cNvSpPr>
            <p:nvPr/>
          </p:nvSpPr>
          <p:spPr bwMode="auto">
            <a:xfrm flipH="1">
              <a:off x="0" y="0"/>
              <a:ext cx="1" cy="108"/>
            </a:xfrm>
            <a:prstGeom prst="line">
              <a:avLst/>
            </a:prstGeom>
            <a:noFill/>
            <a:ln w="6350">
              <a:solidFill>
                <a:srgbClr val="343434"/>
              </a:solidFill>
              <a:round/>
              <a:headEnd/>
              <a:tailEnd/>
            </a:ln>
            <a:extLst>
              <a:ext uri="{909E8E84-426E-40DD-AFC4-6F175D3DCCD1}">
                <a14:hiddenFill xmlns:a14="http://schemas.microsoft.com/office/drawing/2010/main">
                  <a:noFill/>
                </a14:hiddenFill>
              </a:ext>
            </a:extLst>
          </p:spPr>
          <p:txBody>
            <a:bodyPr lIns="0" tIns="0" rIns="0" bIns="0"/>
            <a:lstStyle/>
            <a:p>
              <a:endParaRPr lang="en-US" sz="1351"/>
            </a:p>
          </p:txBody>
        </p:sp>
      </p:grpSp>
      <p:sp>
        <p:nvSpPr>
          <p:cNvPr id="91141" name="Rectangle 5"/>
          <p:cNvSpPr>
            <a:spLocks/>
          </p:cNvSpPr>
          <p:nvPr/>
        </p:nvSpPr>
        <p:spPr bwMode="auto">
          <a:xfrm>
            <a:off x="4794294" y="390526"/>
            <a:ext cx="2289088" cy="5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451">
                <a:solidFill>
                  <a:schemeClr val="tx1"/>
                </a:solidFill>
                <a:latin typeface="Univers LT Std 65 Bold" pitchFamily="-107" charset="0"/>
                <a:sym typeface="Univers LT Std 65 Bold" pitchFamily="-107" charset="0"/>
              </a:rPr>
              <a:t>Date Picker</a:t>
            </a:r>
          </a:p>
        </p:txBody>
      </p:sp>
    </p:spTree>
    <p:extLst>
      <p:ext uri="{BB962C8B-B14F-4D97-AF65-F5344CB8AC3E}">
        <p14:creationId xmlns:p14="http://schemas.microsoft.com/office/powerpoint/2010/main" val="366155824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idx="4294967295"/>
          </p:nvPr>
        </p:nvSpPr>
        <p:spPr>
          <a:xfrm>
            <a:off x="947923" y="176749"/>
            <a:ext cx="11743179" cy="1123840"/>
          </a:xfrm>
        </p:spPr>
        <p:txBody>
          <a:bodyPr/>
          <a:lstStyle/>
          <a:p>
            <a:pPr>
              <a:tabLst>
                <a:tab pos="0" algn="l"/>
                <a:tab pos="685662" algn="l"/>
                <a:tab pos="1371322" algn="l"/>
                <a:tab pos="2056983" algn="l"/>
                <a:tab pos="2742643" algn="l"/>
                <a:tab pos="3428305" algn="l"/>
                <a:tab pos="4113965" algn="l"/>
                <a:tab pos="4799627" algn="l"/>
                <a:tab pos="5485287" algn="l"/>
                <a:tab pos="6170948" algn="l"/>
                <a:tab pos="6856610" algn="l"/>
                <a:tab pos="7542270" algn="l"/>
                <a:tab pos="7599409" algn="l"/>
              </a:tabLst>
            </a:pPr>
            <a:r>
              <a:rPr lang="en-US" sz="4949" dirty="0" err="1">
                <a:solidFill>
                  <a:srgbClr val="1A1718"/>
                </a:solidFill>
              </a:rPr>
              <a:t>TreeTableView</a:t>
            </a:r>
            <a:endParaRPr lang="en-US" sz="4949" dirty="0">
              <a:solidFill>
                <a:srgbClr val="1A1718"/>
              </a:solidFill>
            </a:endParaRPr>
          </a:p>
        </p:txBody>
      </p:sp>
      <p:sp>
        <p:nvSpPr>
          <p:cNvPr id="27650" name="Rectangle 2"/>
          <p:cNvSpPr>
            <a:spLocks noGrp="1" noChangeArrowheads="1"/>
          </p:cNvSpPr>
          <p:nvPr>
            <p:ph type="body" idx="4294967295"/>
          </p:nvPr>
        </p:nvSpPr>
        <p:spPr>
          <a:xfrm>
            <a:off x="452216" y="1623566"/>
            <a:ext cx="10945457" cy="972013"/>
          </a:xfrm>
        </p:spPr>
        <p:txBody>
          <a:bodyPr/>
          <a:lstStyle/>
          <a:p>
            <a:pPr marL="122610" indent="0">
              <a:buNone/>
              <a:tabLst>
                <a:tab pos="160703" algn="l"/>
                <a:tab pos="846363" algn="l"/>
                <a:tab pos="1532024" algn="l"/>
                <a:tab pos="2217685" algn="l"/>
                <a:tab pos="2903346" algn="l"/>
                <a:tab pos="3589006" algn="l"/>
                <a:tab pos="4274668" algn="l"/>
                <a:tab pos="4960329" algn="l"/>
                <a:tab pos="5645990" algn="l"/>
                <a:tab pos="6331651" algn="l"/>
                <a:tab pos="7017311" algn="l"/>
              </a:tabLst>
            </a:pPr>
            <a:r>
              <a:rPr lang="en-US" dirty="0" smtClean="0"/>
              <a:t>UI control with combined </a:t>
            </a:r>
            <a:r>
              <a:rPr lang="en-US" dirty="0" err="1" smtClean="0"/>
              <a:t>TreeView</a:t>
            </a:r>
            <a:r>
              <a:rPr lang="en-US" dirty="0" smtClean="0"/>
              <a:t> </a:t>
            </a:r>
            <a:r>
              <a:rPr lang="en-US" dirty="0"/>
              <a:t>and </a:t>
            </a:r>
            <a:r>
              <a:rPr lang="en-US" dirty="0" err="1"/>
              <a:t>TableView</a:t>
            </a:r>
            <a:r>
              <a:rPr lang="en-US" dirty="0"/>
              <a:t> controls </a:t>
            </a:r>
            <a:r>
              <a:rPr lang="en-US" dirty="0" smtClean="0"/>
              <a:t>functionality</a:t>
            </a:r>
          </a:p>
          <a:p>
            <a:pPr marL="522579" indent="-399969">
              <a:buFont typeface="Arial" charset="0"/>
              <a:buChar char="■"/>
              <a:tabLst>
                <a:tab pos="160703" algn="l"/>
                <a:tab pos="846363" algn="l"/>
                <a:tab pos="1532024" algn="l"/>
                <a:tab pos="2217685" algn="l"/>
                <a:tab pos="2903346" algn="l"/>
                <a:tab pos="3589006" algn="l"/>
                <a:tab pos="4274668" algn="l"/>
                <a:tab pos="4960329" algn="l"/>
                <a:tab pos="5645990" algn="l"/>
                <a:tab pos="6331651" algn="l"/>
                <a:tab pos="7017311" algn="l"/>
              </a:tabLst>
            </a:pPr>
            <a:endParaRPr lang="en-US" dirty="0" smtClean="0"/>
          </a:p>
        </p:txBody>
      </p:sp>
      <p:sp>
        <p:nvSpPr>
          <p:cNvPr id="27651" name="Text Box 3"/>
          <p:cNvSpPr txBox="1">
            <a:spLocks noChangeArrowheads="1"/>
          </p:cNvSpPr>
          <p:nvPr/>
        </p:nvSpPr>
        <p:spPr bwMode="auto">
          <a:xfrm>
            <a:off x="11581270" y="6514800"/>
            <a:ext cx="200005" cy="209529"/>
          </a:xfrm>
          <a:prstGeom prst="rect">
            <a:avLst/>
          </a:prstGeom>
          <a:noFill/>
          <a:ln w="9525">
            <a:noFill/>
            <a:round/>
            <a:headEnd/>
            <a:tailEnd/>
          </a:ln>
        </p:spPr>
        <p:txBody>
          <a:bodyPr wrap="none" lIns="67493" tIns="35096" rIns="67493" bIns="35096"/>
          <a:lstStyle/>
          <a:p>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fld id="{8FDA04DD-0688-4FF8-A8AF-7926FFEE5677}" type="slidenum">
              <a:rPr lang="en-US" sz="900">
                <a:solidFill>
                  <a:srgbClr val="000000"/>
                </a:solidFill>
                <a:ea typeface="Gill Sans"/>
                <a:cs typeface="Gill Sans"/>
              </a:rPr>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t>146</a:t>
            </a:fld>
            <a:endParaRPr lang="en-US" sz="900">
              <a:solidFill>
                <a:srgbClr val="000000"/>
              </a:solidFill>
              <a:ea typeface="Gill Sans"/>
              <a:cs typeface="Gill Sans"/>
            </a:endParaRPr>
          </a:p>
        </p:txBody>
      </p:sp>
      <p:pic>
        <p:nvPicPr>
          <p:cNvPr id="4" name="Picture 3"/>
          <p:cNvPicPr>
            <a:picLocks noChangeAspect="1"/>
          </p:cNvPicPr>
          <p:nvPr/>
        </p:nvPicPr>
        <p:blipFill>
          <a:blip r:embed="rId3"/>
          <a:stretch>
            <a:fillRect/>
          </a:stretch>
        </p:blipFill>
        <p:spPr>
          <a:xfrm>
            <a:off x="1250317" y="3037824"/>
            <a:ext cx="9353508" cy="2480904"/>
          </a:xfrm>
          <a:prstGeom prst="rect">
            <a:avLst/>
          </a:prstGeom>
        </p:spPr>
      </p:pic>
    </p:spTree>
    <p:extLst>
      <p:ext uri="{BB962C8B-B14F-4D97-AF65-F5344CB8AC3E}">
        <p14:creationId xmlns:p14="http://schemas.microsoft.com/office/powerpoint/2010/main" val="2150230168"/>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JavaFX 8</a:t>
            </a:r>
          </a:p>
        </p:txBody>
      </p:sp>
      <p:sp>
        <p:nvSpPr>
          <p:cNvPr id="3" name="Content Placeholder 2"/>
          <p:cNvSpPr>
            <a:spLocks noGrp="1"/>
          </p:cNvSpPr>
          <p:nvPr>
            <p:ph sz="quarter" idx="12"/>
          </p:nvPr>
        </p:nvSpPr>
        <p:spPr/>
        <p:txBody>
          <a:bodyPr/>
          <a:lstStyle/>
          <a:p>
            <a:r>
              <a:rPr lang="en-US"/>
              <a:t>Gestures</a:t>
            </a:r>
          </a:p>
          <a:p>
            <a:pPr lvl="1"/>
            <a:r>
              <a:rPr lang="en-US"/>
              <a:t>Swipe </a:t>
            </a:r>
          </a:p>
          <a:p>
            <a:pPr lvl="1"/>
            <a:r>
              <a:rPr lang="en-US"/>
              <a:t>Scroll</a:t>
            </a:r>
          </a:p>
          <a:p>
            <a:pPr lvl="1"/>
            <a:r>
              <a:rPr lang="en-US"/>
              <a:t>Rotate</a:t>
            </a:r>
          </a:p>
          <a:p>
            <a:pPr lvl="1"/>
            <a:r>
              <a:rPr lang="en-US"/>
              <a:t>Zoom</a:t>
            </a:r>
          </a:p>
          <a:p>
            <a:r>
              <a:rPr lang="en-US"/>
              <a:t>Touch events and touch points</a:t>
            </a:r>
          </a:p>
        </p:txBody>
      </p:sp>
      <p:sp>
        <p:nvSpPr>
          <p:cNvPr id="4" name="Text Placeholder 3"/>
          <p:cNvSpPr>
            <a:spLocks noGrp="1"/>
          </p:cNvSpPr>
          <p:nvPr>
            <p:ph type="body" sz="quarter" idx="13"/>
          </p:nvPr>
        </p:nvSpPr>
        <p:spPr/>
        <p:txBody>
          <a:bodyPr/>
          <a:lstStyle/>
          <a:p>
            <a:r>
              <a:rPr lang="en-US"/>
              <a:t>Touch Support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644" y="1628025"/>
            <a:ext cx="3256960" cy="2440393"/>
          </a:xfrm>
          <a:prstGeom prst="rect">
            <a:avLst/>
          </a:prstGeom>
        </p:spPr>
      </p:pic>
    </p:spTree>
    <p:extLst>
      <p:ext uri="{BB962C8B-B14F-4D97-AF65-F5344CB8AC3E}">
        <p14:creationId xmlns:p14="http://schemas.microsoft.com/office/powerpoint/2010/main" val="68646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2688" y="1565193"/>
            <a:ext cx="2782579" cy="2084945"/>
          </a:xfrm>
          <a:prstGeom prst="rect">
            <a:avLst/>
          </a:prstGeom>
        </p:spPr>
      </p:pic>
      <p:sp>
        <p:nvSpPr>
          <p:cNvPr id="2" name="Title 1"/>
          <p:cNvSpPr>
            <a:spLocks noGrp="1"/>
          </p:cNvSpPr>
          <p:nvPr>
            <p:ph type="title"/>
          </p:nvPr>
        </p:nvSpPr>
        <p:spPr>
          <a:xfrm>
            <a:off x="607482" y="681973"/>
            <a:ext cx="6707716" cy="1889208"/>
          </a:xfrm>
        </p:spPr>
        <p:txBody>
          <a:bodyPr>
            <a:normAutofit fontScale="90000"/>
          </a:bodyPr>
          <a:lstStyle/>
          <a:p>
            <a:pPr algn="ctr"/>
            <a:r>
              <a:rPr lang="en-US" dirty="0" smtClean="0"/>
              <a:t>Touch Gestures</a:t>
            </a:r>
            <a:r>
              <a:rPr lang="en-US" dirty="0"/>
              <a:t/>
            </a:r>
            <a:br>
              <a:rPr lang="en-US" dirty="0"/>
            </a:br>
            <a:r>
              <a:rPr lang="en-US" dirty="0"/>
              <a:t/>
            </a:r>
            <a:br>
              <a:rPr lang="en-US" dirty="0"/>
            </a:br>
            <a:r>
              <a:rPr lang="en-US" dirty="0" smtClean="0"/>
              <a:t/>
            </a:r>
            <a:br>
              <a:rPr lang="en-US" dirty="0" smtClean="0"/>
            </a:br>
            <a:r>
              <a:rPr lang="en-US" sz="2133" dirty="0"/>
              <a:t> </a:t>
            </a:r>
            <a:r>
              <a:rPr lang="en-US" dirty="0" smtClean="0"/>
              <a:t/>
            </a:r>
            <a:br>
              <a:rPr lang="en-US" dirty="0" smtClean="0"/>
            </a:b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639" y="1701353"/>
            <a:ext cx="5863399" cy="4301252"/>
          </a:xfrm>
          <a:prstGeom prst="rect">
            <a:avLst/>
          </a:prstGeom>
          <a:ln>
            <a:solidFill>
              <a:schemeClr val="accent1"/>
            </a:solidFill>
          </a:ln>
        </p:spPr>
      </p:pic>
      <p:cxnSp>
        <p:nvCxnSpPr>
          <p:cNvPr id="11" name="Straight Arrow Connector 10"/>
          <p:cNvCxnSpPr/>
          <p:nvPr/>
        </p:nvCxnSpPr>
        <p:spPr>
          <a:xfrm flipH="1">
            <a:off x="5313029" y="3064778"/>
            <a:ext cx="2841071" cy="2416031"/>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2255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239" y="2433752"/>
            <a:ext cx="3962159" cy="2993416"/>
          </a:xfrm>
          <a:prstGeom prst="rect">
            <a:avLst/>
          </a:prstGeom>
        </p:spPr>
      </p:pic>
      <p:sp>
        <p:nvSpPr>
          <p:cNvPr id="2" name="Title 1"/>
          <p:cNvSpPr>
            <a:spLocks noGrp="1"/>
          </p:cNvSpPr>
          <p:nvPr>
            <p:ph type="title"/>
          </p:nvPr>
        </p:nvSpPr>
        <p:spPr/>
        <p:txBody>
          <a:bodyPr>
            <a:normAutofit fontScale="90000"/>
          </a:bodyPr>
          <a:lstStyle/>
          <a:p>
            <a:r>
              <a:rPr lang="en-US" dirty="0" smtClean="0"/>
              <a:t>Handling Touch (</a:t>
            </a:r>
            <a:r>
              <a:rPr lang="en-US" dirty="0" err="1" smtClean="0">
                <a:latin typeface="Courier New" panose="02070309020205020404" pitchFamily="49" charset="0"/>
                <a:cs typeface="Courier New" panose="02070309020205020404" pitchFamily="49" charset="0"/>
              </a:rPr>
              <a:t>TouchEvent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TouchPoint</a:t>
            </a:r>
            <a:r>
              <a:rPr lang="en-US" dirty="0" smtClean="0"/>
              <a:t>)</a:t>
            </a:r>
            <a:endParaRPr lang="en-US" dirty="0"/>
          </a:p>
        </p:txBody>
      </p:sp>
      <p:sp>
        <p:nvSpPr>
          <p:cNvPr id="25" name="Content Placeholder 24"/>
          <p:cNvSpPr>
            <a:spLocks noGrp="1"/>
          </p:cNvSpPr>
          <p:nvPr>
            <p:ph sz="quarter" idx="12"/>
          </p:nvPr>
        </p:nvSpPr>
        <p:spPr>
          <a:xfrm>
            <a:off x="609600" y="1882707"/>
            <a:ext cx="6714067" cy="4083475"/>
          </a:xfrm>
        </p:spPr>
        <p:txBody>
          <a:bodyPr/>
          <a:lstStyle/>
          <a:p>
            <a:r>
              <a:rPr lang="en-US" sz="2667" dirty="0"/>
              <a:t>A </a:t>
            </a:r>
            <a:r>
              <a:rPr lang="en-US" sz="2667" b="1" dirty="0" err="1">
                <a:latin typeface="Courier New" panose="02070309020205020404" pitchFamily="49" charset="0"/>
                <a:cs typeface="Courier New" panose="02070309020205020404" pitchFamily="49" charset="0"/>
              </a:rPr>
              <a:t>TouchEvent</a:t>
            </a:r>
            <a:r>
              <a:rPr lang="en-US" dirty="0"/>
              <a:t> </a:t>
            </a:r>
            <a:r>
              <a:rPr lang="en-US" dirty="0" smtClean="0"/>
              <a:t>contains information about a touch, including:</a:t>
            </a:r>
          </a:p>
          <a:p>
            <a:pPr lvl="1"/>
            <a:r>
              <a:rPr lang="en-US" dirty="0" smtClean="0"/>
              <a:t>Event type: Pressed, released, moved, or stationary</a:t>
            </a:r>
          </a:p>
          <a:p>
            <a:pPr lvl="1"/>
            <a:r>
              <a:rPr lang="en-US" dirty="0" smtClean="0"/>
              <a:t>Touch points: The </a:t>
            </a:r>
            <a:r>
              <a:rPr lang="en-US" b="1" dirty="0" err="1" smtClean="0">
                <a:latin typeface="Courier New" panose="02070309020205020404" pitchFamily="49" charset="0"/>
                <a:cs typeface="Courier New" panose="02070309020205020404" pitchFamily="49" charset="0"/>
              </a:rPr>
              <a:t>TouchPoint</a:t>
            </a:r>
            <a:r>
              <a:rPr lang="en-US" dirty="0" smtClean="0"/>
              <a:t> instances that represent each of the points that were touched</a:t>
            </a:r>
          </a:p>
          <a:p>
            <a:r>
              <a:rPr lang="en-US" sz="2133" dirty="0"/>
              <a:t>Each </a:t>
            </a:r>
            <a:r>
              <a:rPr lang="en-US" sz="2133" b="1" dirty="0" err="1">
                <a:latin typeface="Courier New" panose="02070309020205020404" pitchFamily="49" charset="0"/>
                <a:cs typeface="Courier New" panose="02070309020205020404" pitchFamily="49" charset="0"/>
              </a:rPr>
              <a:t>TouchEvent</a:t>
            </a:r>
            <a:r>
              <a:rPr lang="en-US" sz="2133" dirty="0"/>
              <a:t> has a unique ID to identify the events and touch points in a multi-touch action</a:t>
            </a:r>
          </a:p>
          <a:p>
            <a:endParaRPr lang="en-US" dirty="0" smtClean="0"/>
          </a:p>
          <a:p>
            <a:endParaRPr lang="en-US" dirty="0" smtClean="0"/>
          </a:p>
          <a:p>
            <a:endParaRPr lang="en-US" dirty="0"/>
          </a:p>
        </p:txBody>
      </p:sp>
      <p:sp>
        <p:nvSpPr>
          <p:cNvPr id="5" name="Text Placeholder 4"/>
          <p:cNvSpPr>
            <a:spLocks noGrp="1"/>
          </p:cNvSpPr>
          <p:nvPr>
            <p:ph type="body" sz="quarter" idx="13"/>
          </p:nvPr>
        </p:nvSpPr>
        <p:spPr/>
        <p:txBody>
          <a:bodyPr/>
          <a:lstStyle/>
          <a:p>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7646" y="1"/>
            <a:ext cx="1434353" cy="1195295"/>
          </a:xfrm>
          <a:prstGeom prst="rect">
            <a:avLst/>
          </a:prstGeom>
        </p:spPr>
      </p:pic>
    </p:spTree>
    <p:extLst>
      <p:ext uri="{BB962C8B-B14F-4D97-AF65-F5344CB8AC3E}">
        <p14:creationId xmlns:p14="http://schemas.microsoft.com/office/powerpoint/2010/main" val="141371009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p:txBody>
          <a:bodyPr>
            <a:normAutofit lnSpcReduction="10000"/>
          </a:bodyPr>
          <a:lstStyle/>
          <a:p>
            <a:pPr>
              <a:buFont typeface="Courier New" panose="02070309020205020404" pitchFamily="49" charset="0"/>
              <a:buChar char="o"/>
            </a:pPr>
            <a:r>
              <a:rPr lang="en-IN" sz="3600" dirty="0"/>
              <a:t> </a:t>
            </a:r>
            <a:r>
              <a:rPr lang="en-IN" sz="4000" dirty="0" smtClean="0">
                <a:solidFill>
                  <a:srgbClr val="FF0000"/>
                </a:solidFill>
              </a:rPr>
              <a:t>Security</a:t>
            </a:r>
            <a:endParaRPr lang="en-IN" sz="4000" dirty="0">
              <a:solidFill>
                <a:srgbClr val="FF0000"/>
              </a:solidFill>
            </a:endParaRPr>
          </a:p>
          <a:p>
            <a:pPr>
              <a:buFont typeface="Courier New" panose="02070309020205020404" pitchFamily="49" charset="0"/>
              <a:buChar char="o"/>
            </a:pPr>
            <a:r>
              <a:rPr lang="en-IN" sz="2600" dirty="0"/>
              <a:t>Support for AEAD </a:t>
            </a:r>
            <a:r>
              <a:rPr lang="en-IN" sz="2600" dirty="0" smtClean="0"/>
              <a:t>algorithms </a:t>
            </a:r>
          </a:p>
          <a:p>
            <a:pPr>
              <a:buFont typeface="Courier New" panose="02070309020205020404" pitchFamily="49" charset="0"/>
              <a:buChar char="o"/>
            </a:pPr>
            <a:r>
              <a:rPr lang="en-IN" sz="2600" dirty="0" err="1" smtClean="0"/>
              <a:t>KeyStore</a:t>
            </a:r>
            <a:r>
              <a:rPr lang="en-IN" sz="2600" dirty="0" smtClean="0"/>
              <a:t> </a:t>
            </a:r>
            <a:r>
              <a:rPr lang="en-IN" sz="2600" dirty="0"/>
              <a:t>enhancements, including the new Domain </a:t>
            </a:r>
            <a:r>
              <a:rPr lang="en-IN" sz="2600" dirty="0" err="1"/>
              <a:t>KeyStore</a:t>
            </a:r>
            <a:r>
              <a:rPr lang="en-IN" sz="2600" dirty="0"/>
              <a:t> type </a:t>
            </a:r>
            <a:r>
              <a:rPr lang="en-IN" sz="2600" dirty="0" err="1"/>
              <a:t>java.security.DomainLoadStoreParameter</a:t>
            </a:r>
            <a:r>
              <a:rPr lang="en-IN" sz="2600" dirty="0"/>
              <a:t>, and the new command option -</a:t>
            </a:r>
            <a:r>
              <a:rPr lang="en-IN" sz="2600" dirty="0" err="1"/>
              <a:t>importpassword</a:t>
            </a:r>
            <a:r>
              <a:rPr lang="en-IN" sz="2600" dirty="0"/>
              <a:t> for the </a:t>
            </a:r>
            <a:r>
              <a:rPr lang="en-IN" sz="2600" dirty="0" err="1"/>
              <a:t>keytool</a:t>
            </a:r>
            <a:r>
              <a:rPr lang="en-IN" sz="2600" dirty="0"/>
              <a:t> </a:t>
            </a:r>
            <a:r>
              <a:rPr lang="en-IN" sz="2600" dirty="0" smtClean="0"/>
              <a:t>utility </a:t>
            </a:r>
            <a:endParaRPr lang="en-IN" sz="2600" dirty="0"/>
          </a:p>
          <a:p>
            <a:pPr>
              <a:buFont typeface="Courier New" panose="02070309020205020404" pitchFamily="49" charset="0"/>
              <a:buChar char="o"/>
            </a:pPr>
            <a:r>
              <a:rPr lang="en-IN" sz="2600" dirty="0"/>
              <a:t>SHA-224 Message </a:t>
            </a:r>
            <a:r>
              <a:rPr lang="en-IN" sz="2600" dirty="0" smtClean="0"/>
              <a:t>Digests </a:t>
            </a:r>
            <a:endParaRPr lang="en-IN" sz="2600" dirty="0"/>
          </a:p>
          <a:p>
            <a:pPr>
              <a:buFont typeface="Courier New" panose="02070309020205020404" pitchFamily="49" charset="0"/>
              <a:buChar char="o"/>
            </a:pPr>
            <a:r>
              <a:rPr lang="en-IN" sz="2600" dirty="0"/>
              <a:t>Enhanced Support for NSA Suite B </a:t>
            </a:r>
            <a:r>
              <a:rPr lang="en-IN" sz="2600" dirty="0" smtClean="0"/>
              <a:t>Cryptography </a:t>
            </a:r>
            <a:endParaRPr lang="en-IN" sz="2600" dirty="0"/>
          </a:p>
          <a:p>
            <a:pPr>
              <a:buFont typeface="Courier New" panose="02070309020205020404" pitchFamily="49" charset="0"/>
              <a:buChar char="o"/>
            </a:pPr>
            <a:r>
              <a:rPr lang="en-IN" sz="2600" dirty="0"/>
              <a:t>Better Support for High Entropy Random Number Generation</a:t>
            </a:r>
          </a:p>
        </p:txBody>
      </p:sp>
    </p:spTree>
    <p:extLst>
      <p:ext uri="{BB962C8B-B14F-4D97-AF65-F5344CB8AC3E}">
        <p14:creationId xmlns:p14="http://schemas.microsoft.com/office/powerpoint/2010/main" val="389711800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Responding to Touch Events</a:t>
            </a:r>
            <a:endParaRPr lang="en-US" dirty="0"/>
          </a:p>
        </p:txBody>
      </p:sp>
      <p:sp>
        <p:nvSpPr>
          <p:cNvPr id="5" name="Text Placeholder 4"/>
          <p:cNvSpPr>
            <a:spLocks noGrp="1"/>
          </p:cNvSpPr>
          <p:nvPr>
            <p:ph type="body" sz="quarter" idx="13"/>
          </p:nvPr>
        </p:nvSpPr>
        <p:spPr/>
        <p:txBody>
          <a:bodyPr/>
          <a:lstStyle/>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239" y="2433752"/>
            <a:ext cx="3962159" cy="299341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1970556"/>
            <a:ext cx="6833971" cy="388690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7646" y="1"/>
            <a:ext cx="1434353" cy="1195295"/>
          </a:xfrm>
          <a:prstGeom prst="rect">
            <a:avLst/>
          </a:prstGeom>
        </p:spPr>
      </p:pic>
    </p:spTree>
    <p:extLst>
      <p:ext uri="{BB962C8B-B14F-4D97-AF65-F5344CB8AC3E}">
        <p14:creationId xmlns:p14="http://schemas.microsoft.com/office/powerpoint/2010/main" val="3762874239"/>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JavaFX 8</a:t>
            </a:r>
          </a:p>
        </p:txBody>
      </p:sp>
      <p:sp>
        <p:nvSpPr>
          <p:cNvPr id="3" name="Content Placeholder 2"/>
          <p:cNvSpPr>
            <a:spLocks noGrp="1"/>
          </p:cNvSpPr>
          <p:nvPr>
            <p:ph sz="quarter" idx="12"/>
          </p:nvPr>
        </p:nvSpPr>
        <p:spPr/>
        <p:txBody>
          <a:bodyPr/>
          <a:lstStyle/>
          <a:p>
            <a:r>
              <a:rPr lang="en-US"/>
              <a:t>Predefined shapes</a:t>
            </a:r>
          </a:p>
          <a:p>
            <a:pPr lvl="1"/>
            <a:r>
              <a:rPr lang="en-US"/>
              <a:t>Box</a:t>
            </a:r>
          </a:p>
          <a:p>
            <a:pPr lvl="1"/>
            <a:r>
              <a:rPr lang="en-US"/>
              <a:t>Cylinder</a:t>
            </a:r>
          </a:p>
          <a:p>
            <a:pPr lvl="1"/>
            <a:r>
              <a:rPr lang="en-US"/>
              <a:t>Sphere</a:t>
            </a:r>
          </a:p>
          <a:p>
            <a:r>
              <a:rPr lang="en-US"/>
              <a:t>User-defined shapes</a:t>
            </a:r>
          </a:p>
          <a:p>
            <a:pPr lvl="1"/>
            <a:r>
              <a:rPr lang="en-US" b="1">
                <a:solidFill>
                  <a:srgbClr val="3E6279"/>
                </a:solidFill>
                <a:latin typeface="Courier New"/>
                <a:cs typeface="Courier New"/>
              </a:rPr>
              <a:t>TriangleMesh</a:t>
            </a:r>
            <a:r>
              <a:rPr lang="en-US">
                <a:solidFill>
                  <a:srgbClr val="3E6279"/>
                </a:solidFill>
              </a:rPr>
              <a:t>, </a:t>
            </a:r>
            <a:r>
              <a:rPr lang="en-US" b="1">
                <a:solidFill>
                  <a:srgbClr val="3E6279"/>
                </a:solidFill>
                <a:latin typeface="Courier New"/>
                <a:cs typeface="Courier New"/>
              </a:rPr>
              <a:t>MeshView</a:t>
            </a:r>
          </a:p>
          <a:p>
            <a:r>
              <a:rPr lang="en-US" b="1">
                <a:solidFill>
                  <a:srgbClr val="3E6279"/>
                </a:solidFill>
                <a:latin typeface="Courier New"/>
                <a:cs typeface="Courier New"/>
              </a:rPr>
              <a:t>PhongMaterial</a:t>
            </a:r>
          </a:p>
          <a:p>
            <a:r>
              <a:rPr lang="en-US"/>
              <a:t>Lighting</a:t>
            </a:r>
          </a:p>
          <a:p>
            <a:r>
              <a:rPr lang="en-US"/>
              <a:t>Cameras</a:t>
            </a:r>
          </a:p>
        </p:txBody>
      </p:sp>
      <p:sp>
        <p:nvSpPr>
          <p:cNvPr id="4" name="Text Placeholder 3"/>
          <p:cNvSpPr>
            <a:spLocks noGrp="1"/>
          </p:cNvSpPr>
          <p:nvPr>
            <p:ph type="body" sz="quarter" idx="13"/>
          </p:nvPr>
        </p:nvSpPr>
        <p:spPr/>
        <p:txBody>
          <a:bodyPr/>
          <a:lstStyle/>
          <a:p>
            <a:r>
              <a:rPr lang="en-US"/>
              <a:t>3D Support</a:t>
            </a:r>
          </a:p>
        </p:txBody>
      </p:sp>
      <p:pic>
        <p:nvPicPr>
          <p:cNvPr id="5" name="Picture 4"/>
          <p:cNvPicPr>
            <a:picLocks noChangeAspect="1"/>
          </p:cNvPicPr>
          <p:nvPr/>
        </p:nvPicPr>
        <p:blipFill>
          <a:blip r:embed="rId3"/>
          <a:stretch>
            <a:fillRect/>
          </a:stretch>
        </p:blipFill>
        <p:spPr>
          <a:xfrm>
            <a:off x="9333637" y="319679"/>
            <a:ext cx="2519971" cy="25445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77618" y="3059853"/>
            <a:ext cx="3279060" cy="305068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7983" y="304156"/>
            <a:ext cx="2922003" cy="2577120"/>
          </a:xfrm>
          <a:prstGeom prst="rect">
            <a:avLst/>
          </a:prstGeom>
        </p:spPr>
      </p:pic>
    </p:spTree>
    <p:extLst>
      <p:ext uri="{BB962C8B-B14F-4D97-AF65-F5344CB8AC3E}">
        <p14:creationId xmlns:p14="http://schemas.microsoft.com/office/powerpoint/2010/main" val="234809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11709844" y="6524324"/>
            <a:ext cx="200005" cy="209529"/>
          </a:xfrm>
          <a:prstGeom prst="rect">
            <a:avLst/>
          </a:prstGeom>
          <a:noFill/>
          <a:ln w="9525">
            <a:noFill/>
            <a:round/>
            <a:headEnd/>
            <a:tailEnd/>
          </a:ln>
        </p:spPr>
        <p:txBody>
          <a:bodyPr wrap="none" lIns="67493" tIns="35096" rIns="67493" bIns="35096"/>
          <a:lstStyle/>
          <a:p>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fld id="{AD16835C-F9FE-4B4A-A31F-0836FA49DFC1}" type="slidenum">
              <a:rPr lang="en-US" sz="900">
                <a:solidFill>
                  <a:srgbClr val="000000"/>
                </a:solidFill>
                <a:ea typeface="Gill Sans"/>
                <a:cs typeface="Gill Sans"/>
              </a:rPr>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t>152</a:t>
            </a:fld>
            <a:endParaRPr lang="en-US" sz="900">
              <a:solidFill>
                <a:srgbClr val="000000"/>
              </a:solidFill>
              <a:ea typeface="Gill Sans"/>
              <a:cs typeface="Gill Sans"/>
            </a:endParaRPr>
          </a:p>
        </p:txBody>
      </p:sp>
      <p:sp>
        <p:nvSpPr>
          <p:cNvPr id="29698" name="Rectangle 2"/>
          <p:cNvSpPr>
            <a:spLocks noGrp="1" noChangeArrowheads="1"/>
          </p:cNvSpPr>
          <p:nvPr>
            <p:ph type="title"/>
          </p:nvPr>
        </p:nvSpPr>
        <p:spPr>
          <a:xfrm>
            <a:off x="901774" y="214272"/>
            <a:ext cx="11008076" cy="1123840"/>
          </a:xfrm>
        </p:spPr>
        <p:txBody>
          <a:bodyPr/>
          <a:lstStyle/>
          <a:p>
            <a:pPr>
              <a:tabLst>
                <a:tab pos="0" algn="l"/>
                <a:tab pos="685662" algn="l"/>
                <a:tab pos="1371322" algn="l"/>
                <a:tab pos="2056983" algn="l"/>
                <a:tab pos="2742643" algn="l"/>
                <a:tab pos="3428305" algn="l"/>
                <a:tab pos="4113965" algn="l"/>
                <a:tab pos="4799627" algn="l"/>
                <a:tab pos="5485287" algn="l"/>
                <a:tab pos="6170948" algn="l"/>
                <a:tab pos="6856610" algn="l"/>
                <a:tab pos="7542270" algn="l"/>
                <a:tab pos="7599409" algn="l"/>
                <a:tab pos="8142223" algn="l"/>
                <a:tab pos="8685039" algn="l"/>
                <a:tab pos="9227853" algn="l"/>
                <a:tab pos="9770668" algn="l"/>
                <a:tab pos="10313483" algn="l"/>
                <a:tab pos="10856298" algn="l"/>
                <a:tab pos="11399114" algn="l"/>
              </a:tabLst>
            </a:pPr>
            <a:r>
              <a:rPr lang="en-US" dirty="0" smtClean="0"/>
              <a:t>Creating Primitive Shapes and Materials</a:t>
            </a:r>
          </a:p>
        </p:txBody>
      </p:sp>
      <p:pic>
        <p:nvPicPr>
          <p:cNvPr id="4" name="Picture 3"/>
          <p:cNvPicPr>
            <a:picLocks noChangeAspect="1"/>
          </p:cNvPicPr>
          <p:nvPr/>
        </p:nvPicPr>
        <p:blipFill>
          <a:blip r:embed="rId3"/>
          <a:stretch>
            <a:fillRect/>
          </a:stretch>
        </p:blipFill>
        <p:spPr>
          <a:xfrm>
            <a:off x="7500019" y="2186984"/>
            <a:ext cx="3657560" cy="36941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4" y="2186985"/>
            <a:ext cx="7043137" cy="282219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06011" y="1"/>
            <a:ext cx="885989" cy="1181320"/>
          </a:xfrm>
          <a:prstGeom prst="rect">
            <a:avLst/>
          </a:prstGeom>
        </p:spPr>
      </p:pic>
    </p:spTree>
    <p:extLst>
      <p:ext uri="{BB962C8B-B14F-4D97-AF65-F5344CB8AC3E}">
        <p14:creationId xmlns:p14="http://schemas.microsoft.com/office/powerpoint/2010/main" val="1018079227"/>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4059" y="2186983"/>
            <a:ext cx="3688920" cy="3692960"/>
          </a:xfrm>
          <a:prstGeom prst="rect">
            <a:avLst/>
          </a:prstGeom>
        </p:spPr>
      </p:pic>
      <p:sp>
        <p:nvSpPr>
          <p:cNvPr id="27649" name="Rectangle 1"/>
          <p:cNvSpPr>
            <a:spLocks noGrp="1" noChangeArrowheads="1"/>
          </p:cNvSpPr>
          <p:nvPr>
            <p:ph type="title"/>
          </p:nvPr>
        </p:nvSpPr>
        <p:spPr>
          <a:xfrm>
            <a:off x="1020417" y="203253"/>
            <a:ext cx="10968319" cy="1123840"/>
          </a:xfrm>
        </p:spPr>
        <p:txBody>
          <a:bodyPr/>
          <a:lstStyle/>
          <a:p>
            <a:pPr>
              <a:tabLst>
                <a:tab pos="0" algn="l"/>
                <a:tab pos="685662" algn="l"/>
                <a:tab pos="1371322" algn="l"/>
                <a:tab pos="2056983" algn="l"/>
                <a:tab pos="2742643" algn="l"/>
                <a:tab pos="3428305" algn="l"/>
                <a:tab pos="4113965" algn="l"/>
                <a:tab pos="4799627" algn="l"/>
                <a:tab pos="5485287" algn="l"/>
                <a:tab pos="6170948" algn="l"/>
                <a:tab pos="6856610" algn="l"/>
                <a:tab pos="7542270" algn="l"/>
                <a:tab pos="7599409" algn="l"/>
              </a:tabLst>
            </a:pPr>
            <a:r>
              <a:rPr lang="en-US" dirty="0" smtClean="0">
                <a:solidFill>
                  <a:srgbClr val="1A1718"/>
                </a:solidFill>
              </a:rPr>
              <a:t>Placing a Texture on a Sphere</a:t>
            </a:r>
            <a:endParaRPr lang="en-US" dirty="0">
              <a:solidFill>
                <a:srgbClr val="1A1718"/>
              </a:solidFill>
            </a:endParaRPr>
          </a:p>
        </p:txBody>
      </p:sp>
      <p:sp>
        <p:nvSpPr>
          <p:cNvPr id="27651" name="Text Box 3"/>
          <p:cNvSpPr txBox="1">
            <a:spLocks noChangeArrowheads="1"/>
          </p:cNvSpPr>
          <p:nvPr/>
        </p:nvSpPr>
        <p:spPr bwMode="auto">
          <a:xfrm>
            <a:off x="11581270" y="6514800"/>
            <a:ext cx="200005" cy="209529"/>
          </a:xfrm>
          <a:prstGeom prst="rect">
            <a:avLst/>
          </a:prstGeom>
          <a:noFill/>
          <a:ln w="9525">
            <a:noFill/>
            <a:round/>
            <a:headEnd/>
            <a:tailEnd/>
          </a:ln>
        </p:spPr>
        <p:txBody>
          <a:bodyPr wrap="none" lIns="67493" tIns="35096" rIns="67493" bIns="35096"/>
          <a:lstStyle/>
          <a:p>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fld id="{8FDA04DD-0688-4FF8-A8AF-7926FFEE5677}" type="slidenum">
              <a:rPr lang="en-US" sz="900">
                <a:solidFill>
                  <a:srgbClr val="000000"/>
                </a:solidFill>
                <a:ea typeface="Gill Sans"/>
                <a:cs typeface="Gill Sans"/>
              </a:rPr>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t>153</a:t>
            </a:fld>
            <a:endParaRPr lang="en-US" sz="900">
              <a:solidFill>
                <a:srgbClr val="000000"/>
              </a:solidFill>
              <a:ea typeface="Gill Sans"/>
              <a:cs typeface="Gill Sans"/>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305" y="2621236"/>
            <a:ext cx="6373971" cy="2815781"/>
          </a:xfrm>
          <a:prstGeom prst="rect">
            <a:avLst/>
          </a:prstGeom>
          <a:ln w="19050">
            <a:solidFill>
              <a:srgbClr val="6BADF6"/>
            </a:solidFill>
          </a:ln>
          <a:effectLst>
            <a:softEdge rad="12700"/>
          </a:effectLst>
        </p:spPr>
      </p:pic>
      <p:cxnSp>
        <p:nvCxnSpPr>
          <p:cNvPr id="10" name="Straight Arrow Connector 9"/>
          <p:cNvCxnSpPr/>
          <p:nvPr/>
        </p:nvCxnSpPr>
        <p:spPr bwMode="auto">
          <a:xfrm>
            <a:off x="7102324" y="4162263"/>
            <a:ext cx="335251" cy="0"/>
          </a:xfrm>
          <a:prstGeom prst="straightConnector1">
            <a:avLst/>
          </a:prstGeom>
          <a:solidFill>
            <a:srgbClr val="00B8FF"/>
          </a:solidFill>
          <a:ln w="38100" cap="flat" cmpd="sng" algn="ctr">
            <a:solidFill>
              <a:srgbClr val="FF0000"/>
            </a:solidFill>
            <a:prstDash val="solid"/>
            <a:round/>
            <a:headEnd type="none" w="med" len="med"/>
            <a:tailEnd type="triangle" w="lg" len="lg"/>
          </a:ln>
          <a:effectLst/>
        </p:spPr>
      </p:cxn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06011" y="1"/>
            <a:ext cx="885989" cy="1181320"/>
          </a:xfrm>
          <a:prstGeom prst="rect">
            <a:avLst/>
          </a:prstGeom>
        </p:spPr>
      </p:pic>
    </p:spTree>
    <p:extLst>
      <p:ext uri="{BB962C8B-B14F-4D97-AF65-F5344CB8AC3E}">
        <p14:creationId xmlns:p14="http://schemas.microsoft.com/office/powerpoint/2010/main" val="178147393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4059" y="2186983"/>
            <a:ext cx="3688920" cy="3692960"/>
          </a:xfrm>
          <a:prstGeom prst="rect">
            <a:avLst/>
          </a:prstGeom>
        </p:spPr>
      </p:pic>
      <p:sp>
        <p:nvSpPr>
          <p:cNvPr id="27649" name="Rectangle 1"/>
          <p:cNvSpPr>
            <a:spLocks noGrp="1" noChangeArrowheads="1"/>
          </p:cNvSpPr>
          <p:nvPr>
            <p:ph type="title"/>
          </p:nvPr>
        </p:nvSpPr>
        <p:spPr>
          <a:xfrm>
            <a:off x="1014184" y="203253"/>
            <a:ext cx="11743179" cy="1123840"/>
          </a:xfrm>
        </p:spPr>
        <p:txBody>
          <a:bodyPr/>
          <a:lstStyle/>
          <a:p>
            <a:pPr>
              <a:tabLst>
                <a:tab pos="0" algn="l"/>
                <a:tab pos="685662" algn="l"/>
                <a:tab pos="1371322" algn="l"/>
                <a:tab pos="2056983" algn="l"/>
                <a:tab pos="2742643" algn="l"/>
                <a:tab pos="3428305" algn="l"/>
                <a:tab pos="4113965" algn="l"/>
                <a:tab pos="4799627" algn="l"/>
                <a:tab pos="5485287" algn="l"/>
                <a:tab pos="6170948" algn="l"/>
                <a:tab pos="6856610" algn="l"/>
                <a:tab pos="7542270" algn="l"/>
                <a:tab pos="7599409" algn="l"/>
              </a:tabLst>
            </a:pPr>
            <a:r>
              <a:rPr lang="en-US" dirty="0" smtClean="0">
                <a:solidFill>
                  <a:srgbClr val="1A1718"/>
                </a:solidFill>
              </a:rPr>
              <a:t>Placing a Texture on a Sphere</a:t>
            </a:r>
            <a:endParaRPr lang="en-US" dirty="0">
              <a:solidFill>
                <a:srgbClr val="1A1718"/>
              </a:solidFill>
            </a:endParaRPr>
          </a:p>
        </p:txBody>
      </p:sp>
      <p:sp>
        <p:nvSpPr>
          <p:cNvPr id="27651" name="Text Box 3"/>
          <p:cNvSpPr txBox="1">
            <a:spLocks noChangeArrowheads="1"/>
          </p:cNvSpPr>
          <p:nvPr/>
        </p:nvSpPr>
        <p:spPr bwMode="auto">
          <a:xfrm>
            <a:off x="11581270" y="6514800"/>
            <a:ext cx="200005" cy="209529"/>
          </a:xfrm>
          <a:prstGeom prst="rect">
            <a:avLst/>
          </a:prstGeom>
          <a:noFill/>
          <a:ln w="9525">
            <a:noFill/>
            <a:round/>
            <a:headEnd/>
            <a:tailEnd/>
          </a:ln>
        </p:spPr>
        <p:txBody>
          <a:bodyPr wrap="none" lIns="67493" tIns="35096" rIns="67493" bIns="35096"/>
          <a:lstStyle/>
          <a:p>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fld id="{8FDA04DD-0688-4FF8-A8AF-7926FFEE5677}" type="slidenum">
              <a:rPr lang="en-US" sz="900">
                <a:solidFill>
                  <a:srgbClr val="000000"/>
                </a:solidFill>
                <a:ea typeface="Gill Sans"/>
                <a:cs typeface="Gill Sans"/>
              </a:rPr>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t>154</a:t>
            </a:fld>
            <a:endParaRPr lang="en-US" sz="900">
              <a:solidFill>
                <a:srgbClr val="000000"/>
              </a:solidFill>
              <a:ea typeface="Gill Sans"/>
              <a:cs typeface="Gill San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4" y="2186983"/>
            <a:ext cx="6976116" cy="276933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06011" y="1"/>
            <a:ext cx="885989" cy="1181320"/>
          </a:xfrm>
          <a:prstGeom prst="rect">
            <a:avLst/>
          </a:prstGeom>
        </p:spPr>
      </p:pic>
    </p:spTree>
    <p:extLst>
      <p:ext uri="{BB962C8B-B14F-4D97-AF65-F5344CB8AC3E}">
        <p14:creationId xmlns:p14="http://schemas.microsoft.com/office/powerpoint/2010/main" val="2750711022"/>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1017859" y="190001"/>
            <a:ext cx="11743179" cy="1123840"/>
          </a:xfrm>
        </p:spPr>
        <p:txBody>
          <a:bodyPr/>
          <a:lstStyle/>
          <a:p>
            <a:pPr>
              <a:tabLst>
                <a:tab pos="0" algn="l"/>
                <a:tab pos="685662" algn="l"/>
                <a:tab pos="1371322" algn="l"/>
                <a:tab pos="2056983" algn="l"/>
                <a:tab pos="2742643" algn="l"/>
                <a:tab pos="3428305" algn="l"/>
                <a:tab pos="4113965" algn="l"/>
                <a:tab pos="4799627" algn="l"/>
                <a:tab pos="5485287" algn="l"/>
                <a:tab pos="6170948" algn="l"/>
                <a:tab pos="6856610" algn="l"/>
                <a:tab pos="7542270" algn="l"/>
                <a:tab pos="7599409" algn="l"/>
              </a:tabLst>
            </a:pPr>
            <a:r>
              <a:rPr lang="en-US" dirty="0">
                <a:solidFill>
                  <a:srgbClr val="1A1718"/>
                </a:solidFill>
              </a:rPr>
              <a:t>3D </a:t>
            </a:r>
            <a:r>
              <a:rPr lang="en-US" dirty="0" smtClean="0">
                <a:solidFill>
                  <a:srgbClr val="1A1718"/>
                </a:solidFill>
              </a:rPr>
              <a:t>Lights</a:t>
            </a:r>
            <a:endParaRPr lang="en-US" dirty="0">
              <a:solidFill>
                <a:srgbClr val="1A1718"/>
              </a:solidFill>
            </a:endParaRPr>
          </a:p>
        </p:txBody>
      </p:sp>
      <p:sp>
        <p:nvSpPr>
          <p:cNvPr id="27650" name="Rectangle 2"/>
          <p:cNvSpPr>
            <a:spLocks noGrp="1" noChangeArrowheads="1"/>
          </p:cNvSpPr>
          <p:nvPr>
            <p:ph sz="half" idx="1"/>
          </p:nvPr>
        </p:nvSpPr>
        <p:spPr>
          <a:xfrm>
            <a:off x="479925" y="2186983"/>
            <a:ext cx="6409524" cy="4327816"/>
          </a:xfrm>
        </p:spPr>
        <p:txBody>
          <a:bodyPr/>
          <a:lstStyle/>
          <a:p>
            <a:pPr marL="522579" indent="-399969">
              <a:buFont typeface="Arial" charset="0"/>
              <a:buChar char="■"/>
              <a:tabLst>
                <a:tab pos="160703" algn="l"/>
                <a:tab pos="846363" algn="l"/>
                <a:tab pos="1532024" algn="l"/>
                <a:tab pos="2217685" algn="l"/>
                <a:tab pos="2903346" algn="l"/>
                <a:tab pos="3589006" algn="l"/>
                <a:tab pos="4274668" algn="l"/>
                <a:tab pos="4960329" algn="l"/>
                <a:tab pos="5645990" algn="l"/>
                <a:tab pos="6331651" algn="l"/>
                <a:tab pos="7017311" algn="l"/>
              </a:tabLst>
            </a:pPr>
            <a:r>
              <a:rPr lang="en-US" sz="2400" dirty="0"/>
              <a:t>Lights are nodes in the scene graph</a:t>
            </a:r>
          </a:p>
          <a:p>
            <a:pPr marL="822555" lvl="1" indent="-399969">
              <a:buFont typeface="Arial" charset="0"/>
              <a:buChar char="■"/>
              <a:tabLst>
                <a:tab pos="160703" algn="l"/>
                <a:tab pos="846363" algn="l"/>
                <a:tab pos="1532024" algn="l"/>
                <a:tab pos="2217685" algn="l"/>
                <a:tab pos="2903346" algn="l"/>
                <a:tab pos="3589006" algn="l"/>
                <a:tab pos="4274668" algn="l"/>
                <a:tab pos="4960329" algn="l"/>
                <a:tab pos="5645990" algn="l"/>
                <a:tab pos="6331651" algn="l"/>
                <a:tab pos="7017311" algn="l"/>
              </a:tabLst>
            </a:pPr>
            <a:r>
              <a:rPr lang="en-US" sz="2400" b="1" dirty="0" err="1">
                <a:latin typeface="Courier New" panose="02070309020205020404" pitchFamily="49" charset="0"/>
                <a:cs typeface="Courier New" panose="02070309020205020404" pitchFamily="49" charset="0"/>
              </a:rPr>
              <a:t>PointLight</a:t>
            </a:r>
            <a:endParaRPr lang="en-US" sz="2400" b="1" dirty="0">
              <a:latin typeface="Courier New" panose="02070309020205020404" pitchFamily="49" charset="0"/>
              <a:cs typeface="Courier New" panose="02070309020205020404" pitchFamily="49" charset="0"/>
            </a:endParaRPr>
          </a:p>
          <a:p>
            <a:pPr marL="822555" lvl="1" indent="-399969">
              <a:buFont typeface="Arial" charset="0"/>
              <a:buChar char="■"/>
              <a:tabLst>
                <a:tab pos="160703" algn="l"/>
                <a:tab pos="846363" algn="l"/>
                <a:tab pos="1532024" algn="l"/>
                <a:tab pos="2217685" algn="l"/>
                <a:tab pos="2903346" algn="l"/>
                <a:tab pos="3589006" algn="l"/>
                <a:tab pos="4274668" algn="l"/>
                <a:tab pos="4960329" algn="l"/>
                <a:tab pos="5645990" algn="l"/>
                <a:tab pos="6331651" algn="l"/>
                <a:tab pos="7017311" algn="l"/>
              </a:tabLst>
            </a:pPr>
            <a:r>
              <a:rPr lang="en-US" sz="2400" b="1" dirty="0" err="1">
                <a:latin typeface="Courier New" panose="02070309020205020404" pitchFamily="49" charset="0"/>
                <a:cs typeface="Courier New" panose="02070309020205020404" pitchFamily="49" charset="0"/>
              </a:rPr>
              <a:t>AmbientLight</a:t>
            </a:r>
            <a:endParaRPr lang="en-US" sz="2400" b="1" dirty="0">
              <a:latin typeface="Courier New" panose="02070309020205020404" pitchFamily="49" charset="0"/>
              <a:cs typeface="Courier New" panose="02070309020205020404" pitchFamily="49" charset="0"/>
            </a:endParaRPr>
          </a:p>
          <a:p>
            <a:pPr marL="522579" indent="-399969">
              <a:buFont typeface="Arial" charset="0"/>
              <a:buChar char="■"/>
              <a:tabLst>
                <a:tab pos="160703" algn="l"/>
                <a:tab pos="846363" algn="l"/>
                <a:tab pos="1532024" algn="l"/>
                <a:tab pos="2217685" algn="l"/>
                <a:tab pos="2903346" algn="l"/>
                <a:tab pos="3589006" algn="l"/>
                <a:tab pos="4274668" algn="l"/>
                <a:tab pos="4960329" algn="l"/>
                <a:tab pos="5645990" algn="l"/>
                <a:tab pos="6331651" algn="l"/>
                <a:tab pos="7017311" algn="l"/>
              </a:tabLst>
            </a:pPr>
            <a:r>
              <a:rPr lang="en-US" sz="2400" dirty="0"/>
              <a:t>Default light provided if no active lights </a:t>
            </a:r>
          </a:p>
          <a:p>
            <a:pPr marL="122610" indent="0">
              <a:buNone/>
              <a:tabLst>
                <a:tab pos="160703" algn="l"/>
                <a:tab pos="846363" algn="l"/>
                <a:tab pos="1532024" algn="l"/>
                <a:tab pos="2217685" algn="l"/>
                <a:tab pos="2903346" algn="l"/>
                <a:tab pos="3589006" algn="l"/>
                <a:tab pos="4274668" algn="l"/>
                <a:tab pos="4960329" algn="l"/>
                <a:tab pos="5645990" algn="l"/>
                <a:tab pos="6331651" algn="l"/>
                <a:tab pos="7017311" algn="l"/>
              </a:tabLst>
            </a:pPr>
            <a:endParaRPr lang="en-US" dirty="0" smtClean="0"/>
          </a:p>
        </p:txBody>
      </p:sp>
      <p:sp>
        <p:nvSpPr>
          <p:cNvPr id="27651" name="Text Box 3"/>
          <p:cNvSpPr txBox="1">
            <a:spLocks noChangeArrowheads="1"/>
          </p:cNvSpPr>
          <p:nvPr/>
        </p:nvSpPr>
        <p:spPr bwMode="auto">
          <a:xfrm>
            <a:off x="11581270" y="6514800"/>
            <a:ext cx="200005" cy="209529"/>
          </a:xfrm>
          <a:prstGeom prst="rect">
            <a:avLst/>
          </a:prstGeom>
          <a:noFill/>
          <a:ln w="9525">
            <a:noFill/>
            <a:round/>
            <a:headEnd/>
            <a:tailEnd/>
          </a:ln>
        </p:spPr>
        <p:txBody>
          <a:bodyPr wrap="none" lIns="67493" tIns="35096" rIns="67493" bIns="35096"/>
          <a:lstStyle/>
          <a:p>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fld id="{8FDA04DD-0688-4FF8-A8AF-7926FFEE5677}" type="slidenum">
              <a:rPr lang="en-US" sz="900">
                <a:solidFill>
                  <a:srgbClr val="000000"/>
                </a:solidFill>
                <a:ea typeface="Gill Sans"/>
                <a:cs typeface="Gill Sans"/>
              </a:rPr>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t>155</a:t>
            </a:fld>
            <a:endParaRPr lang="en-US" sz="900">
              <a:solidFill>
                <a:srgbClr val="000000"/>
              </a:solidFill>
              <a:ea typeface="Gill Sans"/>
              <a:cs typeface="Gill Sans"/>
            </a:endParaRPr>
          </a:p>
        </p:txBody>
      </p:sp>
      <p:pic>
        <p:nvPicPr>
          <p:cNvPr id="3" name="Picture 2"/>
          <p:cNvPicPr>
            <a:picLocks noChangeAspect="1"/>
          </p:cNvPicPr>
          <p:nvPr/>
        </p:nvPicPr>
        <p:blipFill>
          <a:blip r:embed="rId3"/>
          <a:stretch>
            <a:fillRect/>
          </a:stretch>
        </p:blipFill>
        <p:spPr>
          <a:xfrm>
            <a:off x="7498080" y="2182369"/>
            <a:ext cx="3698867" cy="368975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06011" y="1"/>
            <a:ext cx="885989" cy="1181320"/>
          </a:xfrm>
          <a:prstGeom prst="rect">
            <a:avLst/>
          </a:prstGeom>
        </p:spPr>
      </p:pic>
    </p:spTree>
    <p:extLst>
      <p:ext uri="{BB962C8B-B14F-4D97-AF65-F5344CB8AC3E}">
        <p14:creationId xmlns:p14="http://schemas.microsoft.com/office/powerpoint/2010/main" val="150898958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11709844" y="6524324"/>
            <a:ext cx="200005" cy="209529"/>
          </a:xfrm>
          <a:prstGeom prst="rect">
            <a:avLst/>
          </a:prstGeom>
          <a:noFill/>
          <a:ln w="9525">
            <a:noFill/>
            <a:round/>
            <a:headEnd/>
            <a:tailEnd/>
          </a:ln>
        </p:spPr>
        <p:txBody>
          <a:bodyPr wrap="none" lIns="67493" tIns="35096" rIns="67493" bIns="35096"/>
          <a:lstStyle/>
          <a:p>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fld id="{AD16835C-F9FE-4B4A-A31F-0836FA49DFC1}" type="slidenum">
              <a:rPr lang="en-US" sz="900">
                <a:solidFill>
                  <a:srgbClr val="000000"/>
                </a:solidFill>
                <a:ea typeface="Gill Sans"/>
                <a:cs typeface="Gill Sans"/>
              </a:rPr>
              <a:pPr algn="ctr">
                <a:buSzPct val="100000"/>
                <a:tabLst>
                  <a:tab pos="0" algn="l"/>
                  <a:tab pos="685662" algn="l"/>
                  <a:tab pos="1371322" algn="l"/>
                  <a:tab pos="2056983" algn="l"/>
                  <a:tab pos="2742643" algn="l"/>
                  <a:tab pos="3428305" algn="l"/>
                  <a:tab pos="4113965" algn="l"/>
                  <a:tab pos="4799627" algn="l"/>
                  <a:tab pos="5485287" algn="l"/>
                  <a:tab pos="6170948" algn="l"/>
                  <a:tab pos="6856610" algn="l"/>
                  <a:tab pos="7542270" algn="l"/>
                </a:tabLst>
              </a:pPr>
              <a:t>156</a:t>
            </a:fld>
            <a:endParaRPr lang="en-US" sz="900">
              <a:solidFill>
                <a:srgbClr val="000000"/>
              </a:solidFill>
              <a:ea typeface="Gill Sans"/>
              <a:cs typeface="Gill Sans"/>
            </a:endParaRPr>
          </a:p>
        </p:txBody>
      </p:sp>
      <p:sp>
        <p:nvSpPr>
          <p:cNvPr id="29698" name="Rectangle 2"/>
          <p:cNvSpPr>
            <a:spLocks noGrp="1" noChangeArrowheads="1"/>
          </p:cNvSpPr>
          <p:nvPr>
            <p:ph type="title"/>
          </p:nvPr>
        </p:nvSpPr>
        <p:spPr>
          <a:xfrm>
            <a:off x="1027436" y="229759"/>
            <a:ext cx="11743179" cy="1123840"/>
          </a:xfrm>
        </p:spPr>
        <p:txBody>
          <a:bodyPr/>
          <a:lstStyle/>
          <a:p>
            <a:pPr>
              <a:tabLst>
                <a:tab pos="0" algn="l"/>
                <a:tab pos="685662" algn="l"/>
                <a:tab pos="1371322" algn="l"/>
                <a:tab pos="2056983" algn="l"/>
                <a:tab pos="2742643" algn="l"/>
                <a:tab pos="3428305" algn="l"/>
                <a:tab pos="4113965" algn="l"/>
                <a:tab pos="4799627" algn="l"/>
                <a:tab pos="5485287" algn="l"/>
                <a:tab pos="6170948" algn="l"/>
                <a:tab pos="6856610" algn="l"/>
                <a:tab pos="7542270" algn="l"/>
                <a:tab pos="7599409" algn="l"/>
                <a:tab pos="8142223" algn="l"/>
                <a:tab pos="8685039" algn="l"/>
                <a:tab pos="9227853" algn="l"/>
                <a:tab pos="9770668" algn="l"/>
                <a:tab pos="10313483" algn="l"/>
                <a:tab pos="10856298" algn="l"/>
                <a:tab pos="11399114" algn="l"/>
              </a:tabLst>
            </a:pPr>
            <a:r>
              <a:rPr lang="en-US" dirty="0" smtClean="0"/>
              <a:t>Lights, Camera, Action!</a:t>
            </a:r>
          </a:p>
        </p:txBody>
      </p:sp>
      <p:pic>
        <p:nvPicPr>
          <p:cNvPr id="5" name="Picture 4"/>
          <p:cNvPicPr>
            <a:picLocks noChangeAspect="1"/>
          </p:cNvPicPr>
          <p:nvPr/>
        </p:nvPicPr>
        <p:blipFill>
          <a:blip r:embed="rId3"/>
          <a:stretch>
            <a:fillRect/>
          </a:stretch>
        </p:blipFill>
        <p:spPr>
          <a:xfrm>
            <a:off x="7498080" y="2186984"/>
            <a:ext cx="3702349" cy="369417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4" y="1981418"/>
            <a:ext cx="6318685" cy="410530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06011" y="1"/>
            <a:ext cx="885989" cy="1181320"/>
          </a:xfrm>
          <a:prstGeom prst="rect">
            <a:avLst/>
          </a:prstGeom>
        </p:spPr>
      </p:pic>
    </p:spTree>
    <p:extLst>
      <p:ext uri="{BB962C8B-B14F-4D97-AF65-F5344CB8AC3E}">
        <p14:creationId xmlns:p14="http://schemas.microsoft.com/office/powerpoint/2010/main" val="170266015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5" y="1565192"/>
            <a:ext cx="6707716" cy="1889208"/>
          </a:xfrm>
        </p:spPr>
        <p:txBody>
          <a:bodyPr>
            <a:normAutofit fontScale="90000"/>
          </a:bodyPr>
          <a:lstStyle/>
          <a:p>
            <a:pPr algn="ctr"/>
            <a:r>
              <a:rPr lang="en-US" dirty="0" smtClean="0"/>
              <a:t>Example 3D multi-touch app: </a:t>
            </a:r>
            <a:r>
              <a:rPr lang="en-US" dirty="0"/>
              <a:t>ZenGuitar3D</a:t>
            </a:r>
            <a:br>
              <a:rPr lang="en-US" dirty="0"/>
            </a:br>
            <a:r>
              <a:rPr lang="en-US" dirty="0" smtClean="0"/>
              <a:t/>
            </a:r>
            <a:br>
              <a:rPr lang="en-US" dirty="0" smtClean="0"/>
            </a:br>
            <a:r>
              <a:rPr lang="en-US" dirty="0" smtClean="0"/>
              <a:t/>
            </a:r>
            <a:br>
              <a:rPr lang="en-US" dirty="0" smtClean="0"/>
            </a:br>
            <a:r>
              <a:rPr lang="en-US" sz="2133" dirty="0"/>
              <a:t> </a:t>
            </a:r>
            <a:r>
              <a:rPr lang="en-US" dirty="0" smtClean="0"/>
              <a:t/>
            </a:r>
            <a:br>
              <a:rPr lang="en-US" dirty="0" smtClean="0"/>
            </a:b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2306" y="1565193"/>
            <a:ext cx="2961404" cy="3190041"/>
          </a:xfrm>
          <a:prstGeom prst="rect">
            <a:avLst/>
          </a:prstGeom>
        </p:spPr>
      </p:pic>
    </p:spTree>
    <p:extLst>
      <p:ext uri="{BB962C8B-B14F-4D97-AF65-F5344CB8AC3E}">
        <p14:creationId xmlns:p14="http://schemas.microsoft.com/office/powerpoint/2010/main" val="247236243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Compact Profiles</a:t>
            </a:r>
          </a:p>
        </p:txBody>
      </p:sp>
      <p:sp>
        <p:nvSpPr>
          <p:cNvPr id="7" name="Text Placeholder 6"/>
          <p:cNvSpPr>
            <a:spLocks noGrp="1"/>
          </p:cNvSpPr>
          <p:nvPr>
            <p:ph type="body" sz="quarter" idx="13"/>
          </p:nvPr>
        </p:nvSpPr>
        <p:spPr/>
        <p:txBody>
          <a:bodyPr/>
          <a:lstStyle/>
          <a:p>
            <a:r>
              <a:rPr lang="en-US"/>
              <a:t>Approximate static footprint goals</a:t>
            </a:r>
          </a:p>
        </p:txBody>
      </p:sp>
      <p:sp>
        <p:nvSpPr>
          <p:cNvPr id="8" name="Isosceles Triangle 7"/>
          <p:cNvSpPr/>
          <p:nvPr/>
        </p:nvSpPr>
        <p:spPr>
          <a:xfrm>
            <a:off x="3826772" y="1786580"/>
            <a:ext cx="5093472" cy="4053136"/>
          </a:xfrm>
          <a:prstGeom prst="triangl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Rectangle 8"/>
          <p:cNvSpPr/>
          <p:nvPr/>
        </p:nvSpPr>
        <p:spPr>
          <a:xfrm>
            <a:off x="3213421" y="4820059"/>
            <a:ext cx="6520179" cy="141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Isosceles Triangle 9"/>
          <p:cNvSpPr/>
          <p:nvPr/>
        </p:nvSpPr>
        <p:spPr>
          <a:xfrm>
            <a:off x="4420580" y="1734129"/>
            <a:ext cx="3855368" cy="3085932"/>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p:cNvSpPr/>
          <p:nvPr/>
        </p:nvSpPr>
        <p:spPr>
          <a:xfrm>
            <a:off x="3525875" y="3917240"/>
            <a:ext cx="6520179" cy="141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Isosceles Triangle 11"/>
          <p:cNvSpPr/>
          <p:nvPr/>
        </p:nvSpPr>
        <p:spPr>
          <a:xfrm>
            <a:off x="5006166" y="1761438"/>
            <a:ext cx="2668887" cy="2143765"/>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nvSpPr>
        <p:spPr>
          <a:xfrm>
            <a:off x="3471248" y="2961421"/>
            <a:ext cx="6520179" cy="141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Isosceles Triangle 13"/>
          <p:cNvSpPr/>
          <p:nvPr/>
        </p:nvSpPr>
        <p:spPr>
          <a:xfrm>
            <a:off x="5585582" y="1761439"/>
            <a:ext cx="1543205" cy="1187947"/>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p:cNvSpPr txBox="1"/>
          <p:nvPr/>
        </p:nvSpPr>
        <p:spPr>
          <a:xfrm>
            <a:off x="3004469" y="2102802"/>
            <a:ext cx="3018127" cy="502766"/>
          </a:xfrm>
          <a:prstGeom prst="rect">
            <a:avLst/>
          </a:prstGeom>
          <a:noFill/>
        </p:spPr>
        <p:txBody>
          <a:bodyPr wrap="square" rtlCol="0">
            <a:spAutoFit/>
          </a:bodyPr>
          <a:lstStyle/>
          <a:p>
            <a:r>
              <a:rPr lang="en-US" sz="2667" dirty="0" err="1">
                <a:solidFill>
                  <a:schemeClr val="tx2"/>
                </a:solidFill>
              </a:rPr>
              <a:t>Compact1 Profile</a:t>
            </a:r>
          </a:p>
        </p:txBody>
      </p:sp>
      <p:sp>
        <p:nvSpPr>
          <p:cNvPr id="17" name="Rectangle 16"/>
          <p:cNvSpPr/>
          <p:nvPr/>
        </p:nvSpPr>
        <p:spPr>
          <a:xfrm>
            <a:off x="2566539" y="3196434"/>
            <a:ext cx="2321726" cy="461665"/>
          </a:xfrm>
          <a:prstGeom prst="rect">
            <a:avLst/>
          </a:prstGeom>
        </p:spPr>
        <p:txBody>
          <a:bodyPr wrap="none">
            <a:spAutoFit/>
          </a:bodyPr>
          <a:lstStyle/>
          <a:p>
            <a:r>
              <a:rPr lang="en-US" sz="2400" dirty="0" err="1">
                <a:solidFill>
                  <a:schemeClr val="tx2"/>
                </a:solidFill>
              </a:rPr>
              <a:t>Compact2 Profile</a:t>
            </a:r>
          </a:p>
        </p:txBody>
      </p:sp>
      <p:sp>
        <p:nvSpPr>
          <p:cNvPr id="18" name="Rectangle 17"/>
          <p:cNvSpPr/>
          <p:nvPr/>
        </p:nvSpPr>
        <p:spPr>
          <a:xfrm>
            <a:off x="1951988" y="4138600"/>
            <a:ext cx="2321726" cy="461665"/>
          </a:xfrm>
          <a:prstGeom prst="rect">
            <a:avLst/>
          </a:prstGeom>
        </p:spPr>
        <p:txBody>
          <a:bodyPr wrap="none">
            <a:spAutoFit/>
          </a:bodyPr>
          <a:lstStyle/>
          <a:p>
            <a:r>
              <a:rPr lang="en-US" sz="2400" dirty="0" err="1">
                <a:solidFill>
                  <a:schemeClr val="tx2"/>
                </a:solidFill>
              </a:rPr>
              <a:t>Compact3 Profile</a:t>
            </a:r>
          </a:p>
        </p:txBody>
      </p:sp>
      <p:sp>
        <p:nvSpPr>
          <p:cNvPr id="19" name="Rectangle 18"/>
          <p:cNvSpPr/>
          <p:nvPr/>
        </p:nvSpPr>
        <p:spPr>
          <a:xfrm>
            <a:off x="2580196" y="5108073"/>
            <a:ext cx="1080745" cy="461665"/>
          </a:xfrm>
          <a:prstGeom prst="rect">
            <a:avLst/>
          </a:prstGeom>
        </p:spPr>
        <p:txBody>
          <a:bodyPr wrap="none">
            <a:spAutoFit/>
          </a:bodyPr>
          <a:lstStyle/>
          <a:p>
            <a:r>
              <a:rPr lang="en-US" sz="2400" dirty="0" err="1">
                <a:solidFill>
                  <a:schemeClr val="tx2"/>
                </a:solidFill>
              </a:rPr>
              <a:t>Full JRE</a:t>
            </a:r>
          </a:p>
        </p:txBody>
      </p:sp>
      <p:sp>
        <p:nvSpPr>
          <p:cNvPr id="20" name="Rectangle 19"/>
          <p:cNvSpPr/>
          <p:nvPr/>
        </p:nvSpPr>
        <p:spPr>
          <a:xfrm>
            <a:off x="5762202" y="5149036"/>
            <a:ext cx="931665" cy="461665"/>
          </a:xfrm>
          <a:prstGeom prst="rect">
            <a:avLst/>
          </a:prstGeom>
        </p:spPr>
        <p:txBody>
          <a:bodyPr wrap="none">
            <a:spAutoFit/>
          </a:bodyPr>
          <a:lstStyle/>
          <a:p>
            <a:r>
              <a:rPr lang="en-US" sz="2400" dirty="0" err="1">
                <a:solidFill>
                  <a:schemeClr val="tx2"/>
                </a:solidFill>
              </a:rPr>
              <a:t>54Mb</a:t>
            </a:r>
          </a:p>
        </p:txBody>
      </p:sp>
      <p:sp>
        <p:nvSpPr>
          <p:cNvPr id="21" name="Rectangle 20"/>
          <p:cNvSpPr/>
          <p:nvPr/>
        </p:nvSpPr>
        <p:spPr>
          <a:xfrm>
            <a:off x="5830118" y="4206872"/>
            <a:ext cx="931665" cy="461665"/>
          </a:xfrm>
          <a:prstGeom prst="rect">
            <a:avLst/>
          </a:prstGeom>
        </p:spPr>
        <p:txBody>
          <a:bodyPr wrap="none">
            <a:spAutoFit/>
          </a:bodyPr>
          <a:lstStyle/>
          <a:p>
            <a:r>
              <a:rPr lang="en-US" sz="2400" dirty="0" err="1">
                <a:solidFill>
                  <a:schemeClr val="tx2"/>
                </a:solidFill>
              </a:rPr>
              <a:t>30Mb</a:t>
            </a:r>
          </a:p>
        </p:txBody>
      </p:sp>
      <p:sp>
        <p:nvSpPr>
          <p:cNvPr id="22" name="Rectangle 21"/>
          <p:cNvSpPr/>
          <p:nvPr/>
        </p:nvSpPr>
        <p:spPr>
          <a:xfrm>
            <a:off x="5847421" y="3278362"/>
            <a:ext cx="931665" cy="461665"/>
          </a:xfrm>
          <a:prstGeom prst="rect">
            <a:avLst/>
          </a:prstGeom>
          <a:ln>
            <a:noFill/>
          </a:ln>
        </p:spPr>
        <p:txBody>
          <a:bodyPr wrap="none">
            <a:spAutoFit/>
          </a:bodyPr>
          <a:lstStyle/>
          <a:p>
            <a:r>
              <a:rPr lang="en-US" sz="2400" dirty="0" err="1">
                <a:solidFill>
                  <a:schemeClr val="bg1"/>
                </a:solidFill>
              </a:rPr>
              <a:t>16Mb</a:t>
            </a:r>
          </a:p>
        </p:txBody>
      </p:sp>
      <p:sp>
        <p:nvSpPr>
          <p:cNvPr id="23" name="Rectangle 22"/>
          <p:cNvSpPr/>
          <p:nvPr/>
        </p:nvSpPr>
        <p:spPr>
          <a:xfrm>
            <a:off x="5806450" y="2418125"/>
            <a:ext cx="931665" cy="461665"/>
          </a:xfrm>
          <a:prstGeom prst="rect">
            <a:avLst/>
          </a:prstGeom>
        </p:spPr>
        <p:txBody>
          <a:bodyPr wrap="none">
            <a:spAutoFit/>
          </a:bodyPr>
          <a:lstStyle/>
          <a:p>
            <a:r>
              <a:rPr lang="en-US" sz="2400" dirty="0" err="1">
                <a:solidFill>
                  <a:schemeClr val="bg1"/>
                </a:solidFill>
              </a:rPr>
              <a:t>11Mb</a:t>
            </a:r>
          </a:p>
        </p:txBody>
      </p:sp>
    </p:spTree>
    <p:extLst>
      <p:ext uri="{BB962C8B-B14F-4D97-AF65-F5344CB8AC3E}">
        <p14:creationId xmlns:p14="http://schemas.microsoft.com/office/powerpoint/2010/main" val="60738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Java SE Embedded</a:t>
            </a:r>
          </a:p>
        </p:txBody>
      </p:sp>
      <p:sp>
        <p:nvSpPr>
          <p:cNvPr id="3" name="Content Placeholder 2"/>
          <p:cNvSpPr>
            <a:spLocks noGrp="1"/>
          </p:cNvSpPr>
          <p:nvPr>
            <p:ph sz="quarter" idx="12"/>
          </p:nvPr>
        </p:nvSpPr>
        <p:spPr>
          <a:xfrm>
            <a:off x="1072463" y="2029468"/>
            <a:ext cx="10972800" cy="4419309"/>
          </a:xfrm>
        </p:spPr>
        <p:txBody>
          <a:bodyPr/>
          <a:lstStyle/>
          <a:p>
            <a:r>
              <a:rPr lang="en-US"/>
              <a:t>Optimised binary for embedded use from devices to gateways</a:t>
            </a:r>
          </a:p>
          <a:p>
            <a:r>
              <a:rPr lang="en-US"/>
              <a:t>Latest Java innovations in the smallest footprint</a:t>
            </a:r>
          </a:p>
          <a:p>
            <a:r>
              <a:rPr lang="en-US"/>
              <a:t>Use of compact profiles</a:t>
            </a:r>
          </a:p>
          <a:p>
            <a:pPr lvl="1"/>
            <a:r>
              <a:rPr lang="en-US"/>
              <a:t>Approximate JRE size 20.4Mb (ARM v7 VFS, Hard Float)</a:t>
            </a:r>
          </a:p>
          <a:p>
            <a:pPr lvl="2"/>
            <a:r>
              <a:rPr lang="en-US"/>
              <a:t>Compact profile 1: 10.4Mb</a:t>
            </a:r>
          </a:p>
          <a:p>
            <a:pPr lvl="2"/>
            <a:r>
              <a:rPr lang="en-US"/>
              <a:t>JavaFX: 10Mb</a:t>
            </a:r>
          </a:p>
          <a:p>
            <a:r>
              <a:rPr lang="en-US"/>
              <a:t>Production ready binary for popular platforms that run Linux</a:t>
            </a:r>
          </a:p>
          <a:p>
            <a:pPr lvl="1"/>
            <a:r>
              <a:rPr lang="en-US"/>
              <a:t>ARM v6/7 with Hard floating point</a:t>
            </a:r>
          </a:p>
          <a:p>
            <a:pPr lvl="1"/>
            <a:r>
              <a:rPr lang="en-US"/>
              <a:t>Raspberry Pi is one of the reference platforms </a:t>
            </a:r>
          </a:p>
        </p:txBody>
      </p:sp>
    </p:spTree>
    <p:extLst>
      <p:ext uri="{BB962C8B-B14F-4D97-AF65-F5344CB8AC3E}">
        <p14:creationId xmlns:p14="http://schemas.microsoft.com/office/powerpoint/2010/main" val="48559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2"/>
            <a:ext cx="9720073" cy="4023360"/>
          </a:xfrm>
        </p:spPr>
        <p:txBody>
          <a:bodyPr vert="horz" lIns="45720" tIns="45720" rIns="45720" bIns="45720" rtlCol="0">
            <a:normAutofit/>
          </a:bodyPr>
          <a:lstStyle/>
          <a:p>
            <a:pPr>
              <a:buFont typeface="Courier New" panose="02070309020205020404" pitchFamily="49" charset="0"/>
              <a:buChar char="o"/>
            </a:pPr>
            <a:r>
              <a:rPr lang="en-IN" sz="3600" dirty="0"/>
              <a:t> </a:t>
            </a:r>
            <a:r>
              <a:rPr lang="en-IN" sz="2800" dirty="0">
                <a:solidFill>
                  <a:srgbClr val="FF0000"/>
                </a:solidFill>
              </a:rPr>
              <a:t>Security</a:t>
            </a:r>
          </a:p>
          <a:p>
            <a:pPr>
              <a:buFont typeface="Courier New" panose="02070309020205020404" pitchFamily="49" charset="0"/>
              <a:buChar char="o"/>
            </a:pPr>
            <a:r>
              <a:rPr lang="en-IN" sz="2400" dirty="0"/>
              <a:t>New </a:t>
            </a:r>
            <a:r>
              <a:rPr lang="en-IN" sz="2400" dirty="0" err="1"/>
              <a:t>java.security.cert.PKIXRevocationChecker</a:t>
            </a:r>
            <a:r>
              <a:rPr lang="en-IN" sz="2400" dirty="0"/>
              <a:t> class for configuring revocation checking of X.509 </a:t>
            </a:r>
            <a:r>
              <a:rPr lang="en-IN" sz="2400" dirty="0" smtClean="0"/>
              <a:t>certificates </a:t>
            </a:r>
            <a:endParaRPr lang="en-IN" sz="2400" dirty="0"/>
          </a:p>
          <a:p>
            <a:pPr>
              <a:buFont typeface="Courier New" panose="02070309020205020404" pitchFamily="49" charset="0"/>
              <a:buChar char="o"/>
            </a:pPr>
            <a:r>
              <a:rPr lang="en-IN" sz="2400" dirty="0"/>
              <a:t>64-bit PKCS11 for </a:t>
            </a:r>
            <a:r>
              <a:rPr lang="en-IN" sz="2400" dirty="0" smtClean="0"/>
              <a:t>Windows</a:t>
            </a:r>
            <a:endParaRPr lang="en-IN" sz="2400" dirty="0"/>
          </a:p>
          <a:p>
            <a:pPr>
              <a:buFont typeface="Courier New" panose="02070309020205020404" pitchFamily="49" charset="0"/>
              <a:buChar char="o"/>
            </a:pPr>
            <a:r>
              <a:rPr lang="en-IN" sz="2400" dirty="0"/>
              <a:t>New </a:t>
            </a:r>
            <a:r>
              <a:rPr lang="en-IN" sz="2400" dirty="0" err="1"/>
              <a:t>rcache</a:t>
            </a:r>
            <a:r>
              <a:rPr lang="en-IN" sz="2400" dirty="0"/>
              <a:t> Types in Kerberos 5 Replay Caching</a:t>
            </a:r>
          </a:p>
          <a:p>
            <a:pPr>
              <a:buFont typeface="Courier New" panose="02070309020205020404" pitchFamily="49" charset="0"/>
              <a:buChar char="o"/>
            </a:pPr>
            <a:endParaRPr lang="en-IN" sz="3600" dirty="0"/>
          </a:p>
        </p:txBody>
      </p:sp>
    </p:spTree>
    <p:extLst>
      <p:ext uri="{BB962C8B-B14F-4D97-AF65-F5344CB8AC3E}">
        <p14:creationId xmlns:p14="http://schemas.microsoft.com/office/powerpoint/2010/main" val="186062070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Java ME 8:</a:t>
            </a:r>
            <a:br>
              <a:rPr lang="en-US" dirty="0" smtClean="0"/>
            </a:br>
            <a:r>
              <a:rPr lang="en-US" dirty="0"/>
              <a:t>Building The Internet of Things</a:t>
            </a:r>
          </a:p>
        </p:txBody>
      </p:sp>
      <p:pic>
        <p:nvPicPr>
          <p:cNvPr id="7" name="Picture Placeholder 6"/>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110" t="10053" r="53326" b="2957"/>
          <a:stretch/>
        </p:blipFill>
        <p:spPr>
          <a:xfrm>
            <a:off x="7620000" y="-1"/>
            <a:ext cx="4572000" cy="6171031"/>
          </a:xfrm>
        </p:spPr>
      </p:pic>
    </p:spTree>
    <p:extLst>
      <p:ext uri="{BB962C8B-B14F-4D97-AF65-F5344CB8AC3E}">
        <p14:creationId xmlns:p14="http://schemas.microsoft.com/office/powerpoint/2010/main" val="338496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Java ME 8 Focus </a:t>
            </a:r>
          </a:p>
        </p:txBody>
      </p:sp>
      <p:sp>
        <p:nvSpPr>
          <p:cNvPr id="6" name="Freeform 5"/>
          <p:cNvSpPr>
            <a:spLocks/>
          </p:cNvSpPr>
          <p:nvPr/>
        </p:nvSpPr>
        <p:spPr bwMode="auto">
          <a:xfrm>
            <a:off x="1881717" y="945445"/>
            <a:ext cx="9596967" cy="5329767"/>
          </a:xfrm>
          <a:custGeom>
            <a:avLst/>
            <a:gdLst>
              <a:gd name="T0" fmla="*/ 7198242 w 7198242"/>
              <a:gd name="T1" fmla="*/ 0 h 3997842"/>
              <a:gd name="T2" fmla="*/ 7198242 w 7198242"/>
              <a:gd name="T3" fmla="*/ 3997842 h 3997842"/>
              <a:gd name="T4" fmla="*/ 0 w 7198242"/>
              <a:gd name="T5" fmla="*/ 3997842 h 3997842"/>
              <a:gd name="T6" fmla="*/ 0 w 7198242"/>
              <a:gd name="T7" fmla="*/ 3264196 h 3997842"/>
              <a:gd name="T8" fmla="*/ 3891517 w 7198242"/>
              <a:gd name="T9" fmla="*/ 2519916 h 3997842"/>
              <a:gd name="T10" fmla="*/ 6156250 w 7198242"/>
              <a:gd name="T11" fmla="*/ 1222745 h 3997842"/>
              <a:gd name="T12" fmla="*/ 7198242 w 7198242"/>
              <a:gd name="T13" fmla="*/ 0 h 39978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98242" h="3997842">
                <a:moveTo>
                  <a:pt x="7198242" y="0"/>
                </a:moveTo>
                <a:lnTo>
                  <a:pt x="7198242" y="3997842"/>
                </a:lnTo>
                <a:lnTo>
                  <a:pt x="0" y="3997842"/>
                </a:lnTo>
                <a:lnTo>
                  <a:pt x="0" y="3264196"/>
                </a:lnTo>
                <a:cubicBezTo>
                  <a:pt x="1212112" y="3273057"/>
                  <a:pt x="2812311" y="2945220"/>
                  <a:pt x="3891516" y="2519917"/>
                </a:cubicBezTo>
                <a:cubicBezTo>
                  <a:pt x="4970721" y="2094614"/>
                  <a:pt x="5656521" y="1658679"/>
                  <a:pt x="6156251" y="1222745"/>
                </a:cubicBezTo>
                <a:cubicBezTo>
                  <a:pt x="6655981" y="786811"/>
                  <a:pt x="6858000" y="425302"/>
                  <a:pt x="7198242" y="0"/>
                </a:cubicBezTo>
                <a:close/>
              </a:path>
            </a:pathLst>
          </a:custGeom>
          <a:solidFill>
            <a:schemeClr val="bg1"/>
          </a:solidFill>
          <a:ln>
            <a:noFill/>
          </a:ln>
          <a:effectLst>
            <a:outerShdw blurRad="63500" dist="101600" dir="16200000" rotWithShape="0">
              <a:srgbClr val="000000">
                <a:alpha val="26999"/>
              </a:srgbClr>
            </a:outerShdw>
          </a:effectLst>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rIns="0" anchor="b"/>
          <a:lstStyle/>
          <a:p>
            <a:endParaRPr lang="en-US" sz="2400"/>
          </a:p>
        </p:txBody>
      </p:sp>
      <p:sp>
        <p:nvSpPr>
          <p:cNvPr id="7" name="Freeform 6"/>
          <p:cNvSpPr>
            <a:spLocks/>
          </p:cNvSpPr>
          <p:nvPr/>
        </p:nvSpPr>
        <p:spPr bwMode="auto">
          <a:xfrm>
            <a:off x="1881717" y="1025877"/>
            <a:ext cx="9613900" cy="4953000"/>
          </a:xfrm>
          <a:custGeom>
            <a:avLst/>
            <a:gdLst>
              <a:gd name="T0" fmla="*/ 7210942 w 7198242"/>
              <a:gd name="T1" fmla="*/ 0 h 3997842"/>
              <a:gd name="T2" fmla="*/ 7210942 w 7198242"/>
              <a:gd name="T3" fmla="*/ 3715045 h 3997842"/>
              <a:gd name="T4" fmla="*/ 0 w 7198242"/>
              <a:gd name="T5" fmla="*/ 3715045 h 3997842"/>
              <a:gd name="T6" fmla="*/ 0 w 7198242"/>
              <a:gd name="T7" fmla="*/ 3033295 h 3997842"/>
              <a:gd name="T8" fmla="*/ 3898383 w 7198242"/>
              <a:gd name="T9" fmla="*/ 2341664 h 3997842"/>
              <a:gd name="T10" fmla="*/ 6167112 w 7198242"/>
              <a:gd name="T11" fmla="*/ 1136251 h 3997842"/>
              <a:gd name="T12" fmla="*/ 7210942 w 7198242"/>
              <a:gd name="T13" fmla="*/ 0 h 39978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98242" h="3997842">
                <a:moveTo>
                  <a:pt x="7198242" y="0"/>
                </a:moveTo>
                <a:lnTo>
                  <a:pt x="7198242" y="3997842"/>
                </a:lnTo>
                <a:lnTo>
                  <a:pt x="0" y="3997842"/>
                </a:lnTo>
                <a:lnTo>
                  <a:pt x="0" y="3264196"/>
                </a:lnTo>
                <a:cubicBezTo>
                  <a:pt x="1212112" y="3273057"/>
                  <a:pt x="2812311" y="2945220"/>
                  <a:pt x="3891516" y="2519917"/>
                </a:cubicBezTo>
                <a:cubicBezTo>
                  <a:pt x="4970721" y="2094614"/>
                  <a:pt x="5656521" y="1658679"/>
                  <a:pt x="6156251" y="1222745"/>
                </a:cubicBezTo>
                <a:cubicBezTo>
                  <a:pt x="6655981" y="786811"/>
                  <a:pt x="6858000" y="425302"/>
                  <a:pt x="7198242" y="0"/>
                </a:cubicBezTo>
                <a:close/>
              </a:path>
            </a:pathLst>
          </a:custGeom>
          <a:gradFill rotWithShape="1">
            <a:gsLst>
              <a:gs pos="0">
                <a:srgbClr val="C4C4C4"/>
              </a:gs>
              <a:gs pos="28999">
                <a:srgbClr val="F2F2F2"/>
              </a:gs>
              <a:gs pos="100000">
                <a:srgbClr val="F2F2F2"/>
              </a:gs>
            </a:gsLst>
            <a:lin ang="16200000" scaled="1"/>
          </a:gradFill>
          <a:ln>
            <a:noFill/>
          </a:ln>
          <a:effectLst>
            <a:outerShdw blurRad="63500" dist="50800" dir="16200000" rotWithShape="0">
              <a:schemeClr val="accent1"/>
            </a:outerShdw>
          </a:effectLst>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rIns="0" anchor="b"/>
          <a:lstStyle/>
          <a:p>
            <a:endParaRPr lang="en-US" sz="2400"/>
          </a:p>
        </p:txBody>
      </p:sp>
      <p:sp>
        <p:nvSpPr>
          <p:cNvPr id="8" name="Rectangle 7"/>
          <p:cNvSpPr/>
          <p:nvPr/>
        </p:nvSpPr>
        <p:spPr>
          <a:xfrm>
            <a:off x="3162300" y="5407378"/>
            <a:ext cx="2766483" cy="429684"/>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lIns="0" tIns="0" rIns="0" bIns="0" anchor="ctr"/>
          <a:lstStyle/>
          <a:p>
            <a:pPr algn="ctr">
              <a:defRPr/>
            </a:pPr>
            <a:r>
              <a:rPr lang="en-US" sz="1867" b="1" dirty="0">
                <a:solidFill>
                  <a:schemeClr val="tx2">
                    <a:lumMod val="75000"/>
                  </a:schemeClr>
                </a:solidFill>
                <a:cs typeface="Arial" pitchFamily="34" charset="0"/>
              </a:rPr>
              <a:t> Java ME Embedded</a:t>
            </a:r>
          </a:p>
        </p:txBody>
      </p:sp>
      <p:pic>
        <p:nvPicPr>
          <p:cNvPr id="9" name="Picture 4" descr="http://www.reed.edu/cis/mlab/assets/images/smartpen.jpg"/>
          <p:cNvPicPr>
            <a:picLocks noChangeAspect="1" noChangeArrowheads="1"/>
          </p:cNvPicPr>
          <p:nvPr/>
        </p:nvPicPr>
        <p:blipFill rotWithShape="1">
          <a:blip r:embed="rId3" cstate="screen">
            <a:clrChange>
              <a:clrFrom>
                <a:srgbClr val="FFFFFF"/>
              </a:clrFrom>
              <a:clrTo>
                <a:srgbClr val="FFFFFF">
                  <a:alpha val="0"/>
                </a:srgbClr>
              </a:clrTo>
            </a:clrChange>
            <a:extLst/>
          </a:blip>
          <a:srcRect/>
          <a:stretch/>
        </p:blipFill>
        <p:spPr bwMode="auto">
          <a:xfrm>
            <a:off x="3387980" y="4519817"/>
            <a:ext cx="386096" cy="795604"/>
          </a:xfrm>
          <a:prstGeom prst="rect">
            <a:avLst/>
          </a:prstGeom>
          <a:noFill/>
          <a:effectLst>
            <a:reflection blurRad="6350" stA="13000" endPos="35000" dir="5400000" sy="-100000" algn="bl" rotWithShape="0"/>
          </a:effectLst>
          <a:extLst/>
        </p:spPr>
      </p:pic>
      <p:pic>
        <p:nvPicPr>
          <p:cNvPr id="10" name="Picture 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63433" y="4550128"/>
            <a:ext cx="776816" cy="66886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grpSp>
        <p:nvGrpSpPr>
          <p:cNvPr id="11" name="Group 42"/>
          <p:cNvGrpSpPr/>
          <p:nvPr/>
        </p:nvGrpSpPr>
        <p:grpSpPr>
          <a:xfrm>
            <a:off x="4607417" y="4360375"/>
            <a:ext cx="359055" cy="775919"/>
            <a:chOff x="2875825" y="2007630"/>
            <a:chExt cx="376926" cy="695472"/>
          </a:xfrm>
          <a:effectLst>
            <a:reflection blurRad="6350" stA="52000" endA="300" endPos="35000" dir="5400000" sy="-100000" algn="bl" rotWithShape="0"/>
          </a:effectLst>
        </p:grpSpPr>
        <p:pic>
          <p:nvPicPr>
            <p:cNvPr id="12" name="Picture 2" descr="Samsung i5500 Galaxy S Android Unlocked Smartphone for GSM Network - Black "/>
            <p:cNvPicPr>
              <a:picLocks noChangeAspect="1" noChangeArrowheads="1"/>
            </p:cNvPicPr>
            <p:nvPr/>
          </p:nvPicPr>
          <p:blipFill rotWithShape="1">
            <a:blip r:embed="rId5" cstate="screen">
              <a:clrChange>
                <a:clrFrom>
                  <a:srgbClr val="FFFFFF"/>
                </a:clrFrom>
                <a:clrTo>
                  <a:srgbClr val="FFFFFF">
                    <a:alpha val="0"/>
                  </a:srgbClr>
                </a:clrTo>
              </a:clrChange>
              <a:extLst/>
            </a:blip>
            <a:srcRect/>
            <a:stretch/>
          </p:blipFill>
          <p:spPr bwMode="auto">
            <a:xfrm>
              <a:off x="2875825" y="2007630"/>
              <a:ext cx="376926" cy="695472"/>
            </a:xfrm>
            <a:prstGeom prst="rect">
              <a:avLst/>
            </a:prstGeom>
            <a:noFill/>
            <a:effectLst>
              <a:outerShdw blurRad="50800" dist="38100" dir="5400000" algn="t" rotWithShape="0">
                <a:prstClr val="black">
                  <a:alpha val="40000"/>
                </a:prstClr>
              </a:outerShdw>
            </a:effectLst>
            <a:extLst/>
          </p:spPr>
        </p:pic>
        <p:sp>
          <p:nvSpPr>
            <p:cNvPr id="13" name="Rectangle 12"/>
            <p:cNvSpPr/>
            <p:nvPr/>
          </p:nvSpPr>
          <p:spPr>
            <a:xfrm>
              <a:off x="2985608" y="2488826"/>
              <a:ext cx="181039"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grpSp>
      <p:grpSp>
        <p:nvGrpSpPr>
          <p:cNvPr id="14" name="Group 11"/>
          <p:cNvGrpSpPr>
            <a:grpSpLocks/>
          </p:cNvGrpSpPr>
          <p:nvPr/>
        </p:nvGrpSpPr>
        <p:grpSpPr bwMode="auto">
          <a:xfrm>
            <a:off x="6904567" y="2937228"/>
            <a:ext cx="1748367" cy="1301749"/>
            <a:chOff x="5812528" y="854500"/>
            <a:chExt cx="1855578" cy="1343889"/>
          </a:xfrm>
        </p:grpSpPr>
        <p:pic>
          <p:nvPicPr>
            <p:cNvPr id="15" name="Picture 12" descr="http://www.icc-usa.com/redesign/images/lp-product-2u.jpg"/>
            <p:cNvPicPr>
              <a:picLocks noChangeAspect="1" noChangeArrowheads="1"/>
            </p:cNvPicPr>
            <p:nvPr/>
          </p:nvPicPr>
          <p:blipFill rotWithShape="1">
            <a:blip r:embed="rId6" cstate="screen">
              <a:clrChange>
                <a:clrFrom>
                  <a:srgbClr val="FFFFFF"/>
                </a:clrFrom>
                <a:clrTo>
                  <a:srgbClr val="FFFFFF">
                    <a:alpha val="0"/>
                  </a:srgbClr>
                </a:clrTo>
              </a:clrChange>
              <a:extLst/>
            </a:blip>
            <a:srcRect/>
            <a:stretch/>
          </p:blipFill>
          <p:spPr bwMode="auto">
            <a:xfrm>
              <a:off x="6510649" y="1893772"/>
              <a:ext cx="1057916" cy="304617"/>
            </a:xfrm>
            <a:prstGeom prst="rect">
              <a:avLst/>
            </a:prstGeom>
            <a:noFill/>
            <a:effectLst>
              <a:outerShdw blurRad="25400" dist="25400" dir="5400000" algn="t" rotWithShape="0">
                <a:prstClr val="black">
                  <a:alpha val="40000"/>
                </a:prstClr>
              </a:outerShdw>
              <a:reflection blurRad="6350" stA="52000" endA="300" endPos="46000" dir="5400000" sy="-100000" algn="bl" rotWithShape="0"/>
            </a:effectLst>
            <a:extLst/>
          </p:spPr>
        </p:pic>
        <p:pic>
          <p:nvPicPr>
            <p:cNvPr id="16" name="Picture 4" descr="http://atmequipment.com/core/media/media.nl?id=49765&amp;c=719970&amp;h=9f6f01ebf7ee3bb1fec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17690" y="854500"/>
              <a:ext cx="550416" cy="1179145"/>
            </a:xfrm>
            <a:prstGeom prst="rect">
              <a:avLst/>
            </a:prstGeom>
            <a:noFill/>
            <a:ln>
              <a:noFill/>
            </a:ln>
            <a:effectLst>
              <a:outerShdw blurRad="63500" dist="26940" dir="5400000" algn="t" rotWithShape="0">
                <a:srgbClr val="000000">
                  <a:alpha val="39999"/>
                </a:srgbClr>
              </a:outerShdw>
            </a:effectLst>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7" name="Picture 6" descr="http://www.techshout.com/images/mri-machine-cancer-ribbon.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2528" y="1123149"/>
              <a:ext cx="1144162" cy="92394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grpSp>
      <p:sp>
        <p:nvSpPr>
          <p:cNvPr id="18" name="Rectangle 17"/>
          <p:cNvSpPr/>
          <p:nvPr/>
        </p:nvSpPr>
        <p:spPr>
          <a:xfrm>
            <a:off x="2163234" y="6127045"/>
            <a:ext cx="8985249" cy="328084"/>
          </a:xfrm>
          <a:prstGeom prst="rect">
            <a:avLst/>
          </a:prstGeom>
        </p:spPr>
        <p:txBody>
          <a:bodyPr lIns="0" tIns="0" rIns="0" bIns="0"/>
          <a:lstStyle/>
          <a:p>
            <a:pPr>
              <a:defRPr/>
            </a:pPr>
            <a:r>
              <a:rPr lang="en-US" sz="1867" b="1" dirty="0">
                <a:solidFill>
                  <a:schemeClr val="tx1">
                    <a:lumMod val="85000"/>
                    <a:lumOff val="15000"/>
                  </a:schemeClr>
                </a:solidFill>
              </a:rPr>
              <a:t>	</a:t>
            </a:r>
          </a:p>
        </p:txBody>
      </p:sp>
      <p:pic>
        <p:nvPicPr>
          <p:cNvPr id="19" name="Picture 1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338917" y="4880328"/>
            <a:ext cx="588433" cy="558800"/>
          </a:xfrm>
          <a:prstGeom prst="rect">
            <a:avLst/>
          </a:prstGeom>
          <a:noFill/>
          <a:ln>
            <a:noFill/>
          </a:ln>
          <a:effectLst>
            <a:outerShdw blurRad="63500" dist="12700" dir="5400000" algn="t" rotWithShape="0">
              <a:srgbClr val="000000">
                <a:alpha val="39999"/>
              </a:srgbClr>
            </a:outerShdw>
          </a:effectLst>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20" name="Rectangle 19"/>
          <p:cNvSpPr/>
          <p:nvPr/>
        </p:nvSpPr>
        <p:spPr>
          <a:xfrm>
            <a:off x="1894417" y="5314245"/>
            <a:ext cx="1488017" cy="615951"/>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lIns="0" tIns="0" rIns="0" bIns="0" anchor="ctr"/>
          <a:lstStyle/>
          <a:p>
            <a:pPr algn="ctr">
              <a:lnSpc>
                <a:spcPts val="2267"/>
              </a:lnSpc>
              <a:defRPr/>
            </a:pPr>
            <a:r>
              <a:rPr lang="en-US" sz="1867" b="1" dirty="0">
                <a:solidFill>
                  <a:schemeClr val="tx2">
                    <a:lumMod val="75000"/>
                  </a:schemeClr>
                </a:solidFill>
                <a:cs typeface="Arial" pitchFamily="34" charset="0"/>
              </a:rPr>
              <a:t>Java Card</a:t>
            </a:r>
          </a:p>
        </p:txBody>
      </p:sp>
      <p:pic>
        <p:nvPicPr>
          <p:cNvPr id="21" name="Picture 20"/>
          <p:cNvPicPr>
            <a:picLocks noChangeAspect="1"/>
          </p:cNvPicPr>
          <p:nvPr/>
        </p:nvPicPr>
        <p:blipFill>
          <a:blip r:embed="rId10" cstate="screen">
            <a:extLst/>
          </a:blip>
          <a:stretch>
            <a:fillRect/>
          </a:stretch>
        </p:blipFill>
        <p:spPr>
          <a:xfrm>
            <a:off x="5875528" y="3741155"/>
            <a:ext cx="624025" cy="852283"/>
          </a:xfrm>
          <a:prstGeom prst="rect">
            <a:avLst/>
          </a:prstGeom>
          <a:effectLst>
            <a:outerShdw blurRad="38100" dist="25400" dir="5400000" algn="t" rotWithShape="0">
              <a:prstClr val="black">
                <a:alpha val="40000"/>
              </a:prstClr>
            </a:outerShdw>
            <a:reflection blurRad="6350" stA="24000" endPos="34000" dir="5400000" sy="-100000" algn="bl" rotWithShape="0"/>
          </a:effectLst>
        </p:spPr>
      </p:pic>
      <p:pic>
        <p:nvPicPr>
          <p:cNvPr id="22" name="Picture 22" descr="http://www.bombayharbor.com/productImage/0883679001273112828/Ddsy23_Single_Phase_Prepayment_Energy_Meter.jpg"/>
          <p:cNvPicPr>
            <a:picLocks noChangeAspect="1" noChangeArrowheads="1"/>
          </p:cNvPicPr>
          <p:nvPr/>
        </p:nvPicPr>
        <p:blipFill rotWithShape="1">
          <a:blip r:embed="rId11" cstate="screen">
            <a:clrChange>
              <a:clrFrom>
                <a:srgbClr val="FFFFFF"/>
              </a:clrFrom>
              <a:clrTo>
                <a:srgbClr val="FFFFFF">
                  <a:alpha val="0"/>
                </a:srgbClr>
              </a:clrTo>
            </a:clrChange>
            <a:extLst/>
          </a:blip>
          <a:srcRect/>
          <a:stretch/>
        </p:blipFill>
        <p:spPr bwMode="auto">
          <a:xfrm>
            <a:off x="5547240" y="4241547"/>
            <a:ext cx="531467" cy="670139"/>
          </a:xfrm>
          <a:prstGeom prst="rect">
            <a:avLst/>
          </a:prstGeom>
          <a:noFill/>
          <a:effectLst>
            <a:reflection blurRad="6350" stA="46000" endPos="35000" dir="5400000" sy="-100000" algn="bl" rotWithShape="0"/>
          </a:effectLst>
          <a:extLst/>
        </p:spPr>
      </p:pic>
      <p:pic>
        <p:nvPicPr>
          <p:cNvPr id="23" name="Picture 4" descr="http://www.slashgear.com/gallery/data_files/7/4/Sony_BDP-S1E_Blu-Ray_player_1.jpg"/>
          <p:cNvPicPr>
            <a:picLocks noChangeAspect="1" noChangeArrowheads="1"/>
          </p:cNvPicPr>
          <p:nvPr/>
        </p:nvPicPr>
        <p:blipFill rotWithShape="1">
          <a:blip r:embed="rId12" cstate="screen">
            <a:clrChange>
              <a:clrFrom>
                <a:srgbClr val="FFFFFF"/>
              </a:clrFrom>
              <a:clrTo>
                <a:srgbClr val="FFFFFF">
                  <a:alpha val="0"/>
                </a:srgbClr>
              </a:clrTo>
            </a:clrChange>
            <a:extLst/>
          </a:blip>
          <a:srcRect/>
          <a:stretch/>
        </p:blipFill>
        <p:spPr bwMode="auto">
          <a:xfrm>
            <a:off x="6010443" y="4430506"/>
            <a:ext cx="970076" cy="257900"/>
          </a:xfrm>
          <a:prstGeom prst="rect">
            <a:avLst/>
          </a:prstGeom>
          <a:noFill/>
          <a:effectLst>
            <a:outerShdw blurRad="38100" dist="12700" dir="5400000" algn="t" rotWithShape="0">
              <a:prstClr val="black">
                <a:alpha val="70000"/>
              </a:prstClr>
            </a:outerShdw>
            <a:reflection blurRad="6350" stA="52000" endA="300" endPos="42000" dir="5400000" sy="-100000" algn="bl" rotWithShape="0"/>
          </a:effectLst>
          <a:extLst/>
        </p:spPr>
      </p:pic>
      <p:sp>
        <p:nvSpPr>
          <p:cNvPr id="24" name="TextBox 54"/>
          <p:cNvSpPr txBox="1">
            <a:spLocks noChangeArrowheads="1"/>
          </p:cNvSpPr>
          <p:nvPr/>
        </p:nvSpPr>
        <p:spPr bwMode="auto">
          <a:xfrm>
            <a:off x="2156883" y="6002162"/>
            <a:ext cx="9603317" cy="27699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a:t>SECURITY            SMALL EMBEDDED             MEDIUM EMBEDDED           LARGE EMBEDDED         DESKTOP            SERVER</a:t>
            </a:r>
          </a:p>
        </p:txBody>
      </p:sp>
      <p:cxnSp>
        <p:nvCxnSpPr>
          <p:cNvPr id="25" name="Straight Connector 24"/>
          <p:cNvCxnSpPr/>
          <p:nvPr/>
        </p:nvCxnSpPr>
        <p:spPr>
          <a:xfrm>
            <a:off x="1890183" y="5970411"/>
            <a:ext cx="9588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10067" y="5263445"/>
            <a:ext cx="1405467" cy="309033"/>
          </a:xfrm>
          <a:prstGeom prst="rect">
            <a:avLst/>
          </a:prstGeom>
        </p:spPr>
        <p:txBody>
          <a:bodyPr lIns="0" tIns="0" rIns="0" bIns="0" anchor="ctr"/>
          <a:lstStyle/>
          <a:p>
            <a:pPr algn="r">
              <a:defRPr/>
            </a:pPr>
            <a:r>
              <a:rPr lang="en-US" sz="1600" dirty="0">
                <a:solidFill>
                  <a:schemeClr val="tx1">
                    <a:lumMod val="85000"/>
                    <a:lumOff val="15000"/>
                  </a:schemeClr>
                </a:solidFill>
                <a:ea typeface="ＭＳ Ｐゴシック" pitchFamily="34" charset="-128"/>
              </a:rPr>
              <a:t>50KB-1MB</a:t>
            </a:r>
          </a:p>
        </p:txBody>
      </p:sp>
      <p:sp>
        <p:nvSpPr>
          <p:cNvPr id="27" name="Rectangle 26"/>
          <p:cNvSpPr/>
          <p:nvPr/>
        </p:nvSpPr>
        <p:spPr>
          <a:xfrm>
            <a:off x="261056" y="4140907"/>
            <a:ext cx="1389944" cy="431095"/>
          </a:xfrm>
          <a:prstGeom prst="rect">
            <a:avLst/>
          </a:prstGeom>
        </p:spPr>
        <p:txBody>
          <a:bodyPr lIns="0" tIns="0" rIns="0" bIns="0" anchor="ctr"/>
          <a:lstStyle/>
          <a:p>
            <a:pPr algn="r">
              <a:defRPr/>
            </a:pPr>
            <a:r>
              <a:rPr lang="en-US" sz="2133" dirty="0">
                <a:solidFill>
                  <a:srgbClr val="FF0000"/>
                </a:solidFill>
                <a:ea typeface="ＭＳ Ｐゴシック" pitchFamily="34" charset="-128"/>
              </a:rPr>
              <a:t>1MB-10MB</a:t>
            </a:r>
          </a:p>
        </p:txBody>
      </p:sp>
      <p:sp>
        <p:nvSpPr>
          <p:cNvPr id="28" name="Rectangle 27"/>
          <p:cNvSpPr/>
          <p:nvPr/>
        </p:nvSpPr>
        <p:spPr>
          <a:xfrm>
            <a:off x="0" y="2905478"/>
            <a:ext cx="1490133" cy="328084"/>
          </a:xfrm>
          <a:prstGeom prst="rect">
            <a:avLst/>
          </a:prstGeom>
        </p:spPr>
        <p:txBody>
          <a:bodyPr lIns="0" tIns="0" rIns="0" bIns="0" anchor="ctr"/>
          <a:lstStyle/>
          <a:p>
            <a:pPr algn="r">
              <a:defRPr/>
            </a:pPr>
            <a:r>
              <a:rPr lang="en-US" sz="1600" dirty="0">
                <a:solidFill>
                  <a:schemeClr val="tx1">
                    <a:lumMod val="85000"/>
                    <a:lumOff val="15000"/>
                  </a:schemeClr>
                </a:solidFill>
                <a:ea typeface="ＭＳ Ｐゴシック" pitchFamily="34" charset="-128"/>
              </a:rPr>
              <a:t>10MB-100MB</a:t>
            </a:r>
          </a:p>
        </p:txBody>
      </p:sp>
      <p:cxnSp>
        <p:nvCxnSpPr>
          <p:cNvPr id="29" name="Straight Connector 28"/>
          <p:cNvCxnSpPr/>
          <p:nvPr/>
        </p:nvCxnSpPr>
        <p:spPr>
          <a:xfrm flipV="1">
            <a:off x="1879600" y="1646061"/>
            <a:ext cx="0" cy="4326467"/>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26484" y="1373011"/>
            <a:ext cx="1691217" cy="605367"/>
          </a:xfrm>
          <a:prstGeom prst="rect">
            <a:avLst/>
          </a:prstGeom>
        </p:spPr>
        <p:txBody>
          <a:bodyPr lIns="0" tIns="0" rIns="0" bIns="0"/>
          <a:lstStyle/>
          <a:p>
            <a:pPr algn="ctr">
              <a:defRPr/>
            </a:pPr>
            <a:r>
              <a:rPr lang="en-US" sz="2400" b="1" dirty="0">
                <a:solidFill>
                  <a:schemeClr val="tx2">
                    <a:lumMod val="50000"/>
                  </a:schemeClr>
                </a:solidFill>
                <a:ea typeface="ＭＳ Ｐゴシック" pitchFamily="34" charset="-128"/>
              </a:rPr>
              <a:t>Footprint</a:t>
            </a:r>
            <a:endParaRPr lang="en-US" sz="2400" dirty="0">
              <a:solidFill>
                <a:schemeClr val="tx2">
                  <a:lumMod val="50000"/>
                </a:schemeClr>
              </a:solidFill>
              <a:ea typeface="ＭＳ Ｐゴシック" pitchFamily="34" charset="-128"/>
            </a:endParaRPr>
          </a:p>
        </p:txBody>
      </p:sp>
      <p:sp>
        <p:nvSpPr>
          <p:cNvPr id="31" name="Rectangle 30"/>
          <p:cNvSpPr/>
          <p:nvPr/>
        </p:nvSpPr>
        <p:spPr>
          <a:xfrm>
            <a:off x="6076949" y="5149144"/>
            <a:ext cx="3261784" cy="797984"/>
          </a:xfrm>
          <a:prstGeom prst="rect">
            <a:avLst/>
          </a:prstGeom>
          <a:noFill/>
          <a:ln>
            <a:noFill/>
          </a:ln>
          <a:effectLst/>
        </p:spPr>
        <p:style>
          <a:lnRef idx="1">
            <a:schemeClr val="accent3"/>
          </a:lnRef>
          <a:fillRef idx="3">
            <a:schemeClr val="accent3"/>
          </a:fillRef>
          <a:effectRef idx="2">
            <a:schemeClr val="accent3"/>
          </a:effectRef>
          <a:fontRef idx="minor">
            <a:schemeClr val="lt1"/>
          </a:fontRef>
        </p:style>
        <p:txBody>
          <a:bodyPr lIns="0" tIns="0" rIns="0" bIns="0" anchor="ctr"/>
          <a:lstStyle/>
          <a:p>
            <a:pPr>
              <a:defRPr/>
            </a:pPr>
            <a:r>
              <a:rPr lang="en-US" sz="1867" b="1" dirty="0">
                <a:solidFill>
                  <a:schemeClr val="tx2">
                    <a:lumMod val="75000"/>
                  </a:schemeClr>
                </a:solidFill>
                <a:cs typeface="Arial" pitchFamily="34" charset="0"/>
              </a:rPr>
              <a:t>Java SE Embedded</a:t>
            </a:r>
          </a:p>
          <a:p>
            <a:pPr>
              <a:defRPr/>
            </a:pPr>
            <a:r>
              <a:rPr lang="en-US" sz="1467" dirty="0">
                <a:solidFill>
                  <a:schemeClr val="tx2">
                    <a:lumMod val="75000"/>
                  </a:schemeClr>
                </a:solidFill>
                <a:cs typeface="Arial" pitchFamily="34" charset="0"/>
              </a:rPr>
              <a:t>Java Embedded Suite</a:t>
            </a:r>
          </a:p>
          <a:p>
            <a:pPr>
              <a:defRPr/>
            </a:pPr>
            <a:r>
              <a:rPr lang="en-US" sz="1467" dirty="0">
                <a:solidFill>
                  <a:schemeClr val="tx2">
                    <a:lumMod val="75000"/>
                  </a:schemeClr>
                </a:solidFill>
                <a:cs typeface="Arial" pitchFamily="34" charset="0"/>
              </a:rPr>
              <a:t>Oracle Event Processing Embedded</a:t>
            </a:r>
          </a:p>
        </p:txBody>
      </p:sp>
      <p:sp>
        <p:nvSpPr>
          <p:cNvPr id="32" name="Rectangle 31"/>
          <p:cNvSpPr/>
          <p:nvPr/>
        </p:nvSpPr>
        <p:spPr>
          <a:xfrm>
            <a:off x="12700" y="1957211"/>
            <a:ext cx="1490133" cy="328084"/>
          </a:xfrm>
          <a:prstGeom prst="rect">
            <a:avLst/>
          </a:prstGeom>
        </p:spPr>
        <p:txBody>
          <a:bodyPr lIns="0" tIns="0" rIns="0" bIns="0" anchor="ctr"/>
          <a:lstStyle/>
          <a:p>
            <a:pPr algn="r">
              <a:defRPr/>
            </a:pPr>
            <a:r>
              <a:rPr lang="en-US" sz="1600" dirty="0">
                <a:solidFill>
                  <a:schemeClr val="tx1">
                    <a:lumMod val="85000"/>
                    <a:lumOff val="15000"/>
                  </a:schemeClr>
                </a:solidFill>
                <a:ea typeface="ＭＳ Ｐゴシック" pitchFamily="34" charset="-128"/>
              </a:rPr>
              <a:t>100MB+</a:t>
            </a:r>
          </a:p>
        </p:txBody>
      </p:sp>
      <p:pic>
        <p:nvPicPr>
          <p:cNvPr id="33" name="Picture 3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23867" y="2247195"/>
            <a:ext cx="1447800" cy="89746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34" name="Picture 30"/>
          <p:cNvPicPr>
            <a:picLocks noChangeAspect="1" noChangeArrowheads="1"/>
          </p:cNvPicPr>
          <p:nvPr/>
        </p:nvPicPr>
        <p:blipFill>
          <a:blip r:embed="rId14"/>
          <a:srcRect/>
          <a:stretch>
            <a:fillRect/>
          </a:stretch>
        </p:blipFill>
        <p:spPr bwMode="auto">
          <a:xfrm>
            <a:off x="10411883" y="924278"/>
            <a:ext cx="914400" cy="1716617"/>
          </a:xfrm>
          <a:prstGeom prst="rect">
            <a:avLst/>
          </a:prstGeom>
          <a:noFill/>
          <a:ln w="9525" cap="flat">
            <a:noFill/>
            <a:miter lim="800000"/>
            <a:headEnd/>
            <a:tailEnd/>
          </a:ln>
          <a:effectLst>
            <a:outerShdw blurRad="63500" algn="ctr" rotWithShape="0">
              <a:schemeClr val="bg2">
                <a:alpha val="39999"/>
              </a:schemeClr>
            </a:outerShdw>
          </a:effectLst>
        </p:spPr>
      </p:pic>
      <p:sp>
        <p:nvSpPr>
          <p:cNvPr id="35" name="Rectangle 34"/>
          <p:cNvSpPr/>
          <p:nvPr/>
        </p:nvSpPr>
        <p:spPr>
          <a:xfrm>
            <a:off x="9414934" y="5456062"/>
            <a:ext cx="1733549" cy="351367"/>
          </a:xfrm>
          <a:prstGeom prst="rect">
            <a:avLst/>
          </a:prstGeom>
          <a:noFill/>
          <a:ln>
            <a:noFill/>
          </a:ln>
          <a:effectLst/>
        </p:spPr>
        <p:style>
          <a:lnRef idx="1">
            <a:schemeClr val="accent3"/>
          </a:lnRef>
          <a:fillRef idx="3">
            <a:schemeClr val="accent3"/>
          </a:fillRef>
          <a:effectRef idx="2">
            <a:schemeClr val="accent3"/>
          </a:effectRef>
          <a:fontRef idx="minor">
            <a:schemeClr val="lt1"/>
          </a:fontRef>
        </p:style>
        <p:txBody>
          <a:bodyPr lIns="0" tIns="0" rIns="0" bIns="0" anchor="ctr"/>
          <a:lstStyle/>
          <a:p>
            <a:pPr algn="ctr">
              <a:defRPr/>
            </a:pPr>
            <a:r>
              <a:rPr lang="en-US" sz="1867" b="1" dirty="0">
                <a:solidFill>
                  <a:schemeClr val="tx2">
                    <a:lumMod val="75000"/>
                  </a:schemeClr>
                </a:solidFill>
                <a:cs typeface="Arial" pitchFamily="34" charset="0"/>
              </a:rPr>
              <a:t>Java SE</a:t>
            </a:r>
          </a:p>
        </p:txBody>
      </p:sp>
      <p:sp>
        <p:nvSpPr>
          <p:cNvPr id="36" name="Oval 35"/>
          <p:cNvSpPr/>
          <p:nvPr/>
        </p:nvSpPr>
        <p:spPr>
          <a:xfrm rot="20811518">
            <a:off x="3041171" y="4178520"/>
            <a:ext cx="2548181" cy="12491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TextBox 36"/>
          <p:cNvSpPr txBox="1"/>
          <p:nvPr/>
        </p:nvSpPr>
        <p:spPr>
          <a:xfrm>
            <a:off x="2568223" y="2328333"/>
            <a:ext cx="3711221" cy="913199"/>
          </a:xfrm>
          <a:prstGeom prst="rect">
            <a:avLst/>
          </a:prstGeom>
          <a:noFill/>
        </p:spPr>
        <p:txBody>
          <a:bodyPr wrap="square" rtlCol="0">
            <a:spAutoFit/>
          </a:bodyPr>
          <a:lstStyle/>
          <a:p>
            <a:pPr algn="ctr"/>
            <a:r>
              <a:rPr lang="en-US" sz="2667" dirty="0" err="1">
                <a:solidFill>
                  <a:schemeClr val="tx2"/>
                </a:solidFill>
              </a:rPr>
              <a:t>ARM Cortex M3/M4</a:t>
            </a:r>
          </a:p>
          <a:p>
            <a:pPr algn="ctr"/>
            <a:r>
              <a:rPr lang="en-US" sz="2667" dirty="0" err="1">
                <a:solidFill>
                  <a:schemeClr val="tx2"/>
                </a:solidFill>
              </a:rPr>
              <a:t>ARM Cortex-A</a:t>
            </a:r>
          </a:p>
        </p:txBody>
      </p:sp>
      <p:cxnSp>
        <p:nvCxnSpPr>
          <p:cNvPr id="39" name="Straight Arrow Connector 38"/>
          <p:cNvCxnSpPr>
            <a:stCxn id="37" idx="2"/>
            <a:endCxn id="36" idx="0"/>
          </p:cNvCxnSpPr>
          <p:nvPr/>
        </p:nvCxnSpPr>
        <p:spPr>
          <a:xfrm flipH="1">
            <a:off x="4173262" y="3241532"/>
            <a:ext cx="250572" cy="95334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869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a:spLocks noGrp="1" noChangeArrowheads="1"/>
          </p:cNvSpPr>
          <p:nvPr>
            <p:ph type="title"/>
          </p:nvPr>
        </p:nvSpPr>
        <p:spPr/>
        <p:txBody>
          <a:bodyPr/>
          <a:lstStyle/>
          <a:p>
            <a:pP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dirty="0" smtClean="0">
                <a:solidFill>
                  <a:srgbClr val="000000"/>
                </a:solidFill>
                <a:latin typeface="Arial" charset="0"/>
                <a:cs typeface="Arial Unicode MS" pitchFamily="-1" charset="0"/>
              </a:rPr>
              <a:t>Java ME 8 Platform Overview</a:t>
            </a:r>
            <a:endParaRPr lang="en-US" b="0" dirty="0" smtClean="0">
              <a:solidFill>
                <a:srgbClr val="FF0000"/>
              </a:solidFill>
              <a:latin typeface="Arial" charset="0"/>
              <a:cs typeface="Arial Unicode MS" pitchFamily="-1" charset="0"/>
            </a:endParaRPr>
          </a:p>
        </p:txBody>
      </p:sp>
      <p:pic>
        <p:nvPicPr>
          <p:cNvPr id="29"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13157" y="1722859"/>
            <a:ext cx="1670049" cy="1270000"/>
          </a:xfrm>
          <a:prstGeom prst="rect">
            <a:avLst/>
          </a:prstGeom>
          <a:noFill/>
          <a:ln w="9525">
            <a:noFill/>
            <a:round/>
            <a:headEnd/>
            <a:tailEnd/>
          </a:ln>
        </p:spPr>
      </p:pic>
      <p:sp>
        <p:nvSpPr>
          <p:cNvPr id="30" name="Rounded Rectangle 29"/>
          <p:cNvSpPr>
            <a:spLocks noChangeArrowheads="1"/>
          </p:cNvSpPr>
          <p:nvPr/>
        </p:nvSpPr>
        <p:spPr bwMode="auto">
          <a:xfrm>
            <a:off x="725714" y="5428299"/>
            <a:ext cx="10864233" cy="836311"/>
          </a:xfrm>
          <a:prstGeom prst="roundRect">
            <a:avLst>
              <a:gd name="adj" fmla="val 17968"/>
            </a:avLst>
          </a:prstGeom>
          <a:solidFill>
            <a:schemeClr val="accent1"/>
          </a:solidFill>
          <a:ln w="25400">
            <a:noFill/>
            <a:round/>
            <a:headEnd/>
            <a:tailEnd/>
          </a:ln>
          <a:effectLst>
            <a:outerShdw blurRad="63500" dist="12700" dir="2700000" algn="tl" rotWithShape="0">
              <a:srgbClr val="000000">
                <a:alpha val="39999"/>
              </a:srgbClr>
            </a:outerShdw>
          </a:effectLst>
        </p:spPr>
        <p:txBody>
          <a:bodyPr lIns="0" tIns="0" rIns="0" bIns="0">
            <a:prstTxWarp prst="textNoShape">
              <a:avLst/>
            </a:prstTxWarp>
          </a:bodyPr>
          <a:lstStyle/>
          <a:p>
            <a:pPr>
              <a:defRPr/>
            </a:pPr>
            <a:endParaRPr lang="en-US" sz="2133" dirty="0" err="1">
              <a:latin typeface="Arial" pitchFamily="34" charset="0"/>
              <a:cs typeface="Arial" pitchFamily="34" charset="0"/>
            </a:endParaRPr>
          </a:p>
        </p:txBody>
      </p:sp>
      <p:sp>
        <p:nvSpPr>
          <p:cNvPr id="32" name="Rounded Rectangle 31"/>
          <p:cNvSpPr>
            <a:spLocks noChangeArrowheads="1"/>
          </p:cNvSpPr>
          <p:nvPr/>
        </p:nvSpPr>
        <p:spPr bwMode="auto">
          <a:xfrm>
            <a:off x="724471" y="2828616"/>
            <a:ext cx="10833100" cy="1380067"/>
          </a:xfrm>
          <a:prstGeom prst="roundRect">
            <a:avLst>
              <a:gd name="adj" fmla="val 7574"/>
            </a:avLst>
          </a:prstGeom>
          <a:solidFill>
            <a:schemeClr val="accent1"/>
          </a:solidFill>
          <a:ln w="25400">
            <a:noFill/>
            <a:round/>
            <a:headEnd/>
            <a:tailEnd/>
          </a:ln>
          <a:effectLst>
            <a:outerShdw blurRad="63500" dist="12700" dir="2700000" algn="tl" rotWithShape="0">
              <a:srgbClr val="000000">
                <a:alpha val="39999"/>
              </a:srgbClr>
            </a:outerShdw>
          </a:effectLst>
        </p:spPr>
        <p:txBody>
          <a:bodyPr lIns="0" tIns="0" rIns="0" bIns="0">
            <a:prstTxWarp prst="textNoShape">
              <a:avLst/>
            </a:prstTxWarp>
          </a:bodyPr>
          <a:lstStyle/>
          <a:p>
            <a:pPr>
              <a:defRPr/>
            </a:pPr>
            <a:endParaRPr lang="en-US" sz="2133" dirty="0" err="1">
              <a:latin typeface="Arial" pitchFamily="34" charset="0"/>
              <a:cs typeface="Arial" pitchFamily="34" charset="0"/>
            </a:endParaRPr>
          </a:p>
        </p:txBody>
      </p:sp>
      <p:sp>
        <p:nvSpPr>
          <p:cNvPr id="36" name="Rectangle 8"/>
          <p:cNvSpPr>
            <a:spLocks noChangeArrowheads="1"/>
          </p:cNvSpPr>
          <p:nvPr/>
        </p:nvSpPr>
        <p:spPr bwMode="auto">
          <a:xfrm>
            <a:off x="837637" y="5575681"/>
            <a:ext cx="1252077" cy="484688"/>
          </a:xfrm>
          <a:prstGeom prst="rect">
            <a:avLst/>
          </a:prstGeom>
          <a:solidFill>
            <a:schemeClr val="accent1"/>
          </a:solidFill>
          <a:ln w="9525">
            <a:noFill/>
            <a:round/>
            <a:headEnd/>
            <a:tailEnd/>
          </a:ln>
        </p:spPr>
        <p:txBody>
          <a:bodyPr wrap="none" lIns="57120" tIns="57120" rIns="57120" bIns="57120" anchor="ctr">
            <a:prstTxWarp prst="textNoShape">
              <a:avLst/>
            </a:prstTxWarp>
            <a:spAutoFit/>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2400" b="1" dirty="0">
                <a:solidFill>
                  <a:schemeClr val="bg1"/>
                </a:solidFill>
                <a:ea typeface="Arial" pitchFamily="-84" charset="0"/>
                <a:cs typeface="Arial" pitchFamily="-84" charset="0"/>
              </a:rPr>
              <a:t>Java VM</a:t>
            </a:r>
          </a:p>
        </p:txBody>
      </p:sp>
      <p:sp>
        <p:nvSpPr>
          <p:cNvPr id="37" name="Rectangle 9"/>
          <p:cNvSpPr>
            <a:spLocks noChangeArrowheads="1"/>
          </p:cNvSpPr>
          <p:nvPr/>
        </p:nvSpPr>
        <p:spPr bwMode="auto">
          <a:xfrm>
            <a:off x="789518" y="2954848"/>
            <a:ext cx="1231046" cy="977323"/>
          </a:xfrm>
          <a:prstGeom prst="rect">
            <a:avLst/>
          </a:prstGeom>
          <a:noFill/>
          <a:ln w="9525">
            <a:noFill/>
            <a:round/>
            <a:headEnd/>
            <a:tailEnd/>
          </a:ln>
        </p:spPr>
        <p:txBody>
          <a:bodyPr wrap="none" lIns="57120" tIns="57120" rIns="57120" bIns="57120" anchor="ctr">
            <a:prstTxWarp prst="textNoShape">
              <a:avLst/>
            </a:prstTxWarp>
            <a:spAutoFit/>
          </a:bodyPr>
          <a:lstStyle/>
          <a:p>
            <a:pP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867" b="1" dirty="0">
                <a:solidFill>
                  <a:schemeClr val="bg1"/>
                </a:solidFill>
                <a:ea typeface="Arial" pitchFamily="-84" charset="0"/>
                <a:cs typeface="Arial" pitchFamily="-84" charset="0"/>
              </a:rPr>
              <a:t>Additional</a:t>
            </a:r>
            <a:br>
              <a:rPr lang="en-US" sz="1867" b="1" dirty="0">
                <a:solidFill>
                  <a:schemeClr val="bg1"/>
                </a:solidFill>
                <a:ea typeface="Arial" pitchFamily="-84" charset="0"/>
                <a:cs typeface="Arial" pitchFamily="-84" charset="0"/>
              </a:rPr>
            </a:br>
            <a:r>
              <a:rPr lang="en-US" sz="1867" b="1" dirty="0">
                <a:solidFill>
                  <a:schemeClr val="bg1"/>
                </a:solidFill>
                <a:ea typeface="Arial" pitchFamily="-84" charset="0"/>
                <a:cs typeface="Arial" pitchFamily="-84" charset="0"/>
              </a:rPr>
              <a:t>APIs</a:t>
            </a:r>
          </a:p>
          <a:p>
            <a:pP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867" b="1" dirty="0">
                <a:solidFill>
                  <a:schemeClr val="bg1"/>
                </a:solidFill>
                <a:ea typeface="Arial" pitchFamily="-84" charset="0"/>
                <a:cs typeface="Arial" pitchFamily="-84" charset="0"/>
              </a:rPr>
              <a:t>(Examples)</a:t>
            </a:r>
          </a:p>
        </p:txBody>
      </p:sp>
      <p:sp>
        <p:nvSpPr>
          <p:cNvPr id="39" name="Rounded Rectangle 38"/>
          <p:cNvSpPr>
            <a:spLocks noChangeArrowheads="1"/>
          </p:cNvSpPr>
          <p:nvPr/>
        </p:nvSpPr>
        <p:spPr bwMode="auto">
          <a:xfrm>
            <a:off x="2413413" y="5671300"/>
            <a:ext cx="9037732" cy="406400"/>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867" b="1" dirty="0">
                <a:solidFill>
                  <a:schemeClr val="tx1">
                    <a:lumMod val="85000"/>
                    <a:lumOff val="15000"/>
                  </a:schemeClr>
                </a:solidFill>
              </a:rPr>
              <a:t>Java ME Connected Limited Device Configuration (CLDC) 8 </a:t>
            </a:r>
            <a:r>
              <a:rPr lang="en-US" sz="1867" dirty="0">
                <a:solidFill>
                  <a:schemeClr val="tx1">
                    <a:lumMod val="85000"/>
                    <a:lumOff val="15000"/>
                  </a:schemeClr>
                </a:solidFill>
              </a:rPr>
              <a:t>(JSR 360) </a:t>
            </a:r>
          </a:p>
        </p:txBody>
      </p:sp>
      <p:sp>
        <p:nvSpPr>
          <p:cNvPr id="44" name="Rounded Rectangle 43"/>
          <p:cNvSpPr>
            <a:spLocks noChangeArrowheads="1"/>
          </p:cNvSpPr>
          <p:nvPr/>
        </p:nvSpPr>
        <p:spPr bwMode="auto">
          <a:xfrm>
            <a:off x="9637025" y="2883737"/>
            <a:ext cx="1737783" cy="609600"/>
          </a:xfrm>
          <a:prstGeom prst="roundRect">
            <a:avLst>
              <a:gd name="adj" fmla="val 10699"/>
            </a:avLst>
          </a:prstGeom>
          <a:gradFill rotWithShape="1">
            <a:gsLst>
              <a:gs pos="0">
                <a:srgbClr val="BFBFBF"/>
              </a:gs>
              <a:gs pos="100000">
                <a:srgbClr val="F2F2F2"/>
              </a:gs>
            </a:gsLst>
            <a:lin ang="16200000" scaled="1"/>
          </a:gra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Additional</a:t>
            </a:r>
            <a:br>
              <a:rPr lang="en-US" sz="1600" b="1" dirty="0">
                <a:solidFill>
                  <a:schemeClr val="tx1">
                    <a:lumMod val="85000"/>
                    <a:lumOff val="15000"/>
                  </a:schemeClr>
                </a:solidFill>
                <a:latin typeface="Arial" pitchFamily="34" charset="0"/>
                <a:cs typeface="Arial" pitchFamily="34" charset="0"/>
              </a:rPr>
            </a:br>
            <a:r>
              <a:rPr lang="en-US" sz="1600" b="1" dirty="0">
                <a:solidFill>
                  <a:schemeClr val="tx1">
                    <a:lumMod val="85000"/>
                    <a:lumOff val="15000"/>
                  </a:schemeClr>
                </a:solidFill>
                <a:latin typeface="Arial" pitchFamily="34" charset="0"/>
                <a:cs typeface="Arial" pitchFamily="34" charset="0"/>
              </a:rPr>
              <a:t>Optional APIs</a:t>
            </a:r>
          </a:p>
        </p:txBody>
      </p:sp>
      <p:pic>
        <p:nvPicPr>
          <p:cNvPr id="45" name="Picture 24"/>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94833" y="1912951"/>
            <a:ext cx="852152" cy="84894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21" name="Rectangle 20"/>
          <p:cNvSpPr>
            <a:spLocks noChangeArrowheads="1"/>
          </p:cNvSpPr>
          <p:nvPr/>
        </p:nvSpPr>
        <p:spPr bwMode="auto">
          <a:xfrm>
            <a:off x="774701" y="4452908"/>
            <a:ext cx="1535895" cy="566889"/>
          </a:xfrm>
          <a:prstGeom prst="rect">
            <a:avLst/>
          </a:prstGeom>
          <a:noFill/>
          <a:ln w="9525">
            <a:noFill/>
            <a:round/>
            <a:headEnd/>
            <a:tailEnd/>
          </a:ln>
        </p:spPr>
        <p:txBody>
          <a:bodyPr wrap="square" lIns="57120" tIns="57120" rIns="57120" bIns="57120" anchor="ctr">
            <a:prstTxWarp prst="textNoShape">
              <a:avLst/>
            </a:prstTxWarp>
            <a:spAutoFit/>
          </a:bodyPr>
          <a:lstStyle/>
          <a:p>
            <a:pP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467" b="1" dirty="0">
                <a:solidFill>
                  <a:schemeClr val="bg1"/>
                </a:solidFill>
                <a:ea typeface="Arial" pitchFamily="-84" charset="0"/>
                <a:cs typeface="Arial" pitchFamily="-84" charset="0"/>
              </a:rPr>
              <a:t>On-Device I/O Access</a:t>
            </a:r>
          </a:p>
        </p:txBody>
      </p:sp>
      <p:pic>
        <p:nvPicPr>
          <p:cNvPr id="26" name="Picture 25"/>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186433" y="1945214"/>
            <a:ext cx="454871" cy="692687"/>
          </a:xfrm>
          <a:prstGeom prst="rect">
            <a:avLst/>
          </a:prstGeom>
          <a:effectLst>
            <a:reflection blurRad="6350" stA="64000" endPos="23000" dir="5400000" sy="-100000" algn="bl" rotWithShape="0"/>
          </a:effectLst>
        </p:spPr>
      </p:pic>
      <p:sp>
        <p:nvSpPr>
          <p:cNvPr id="27" name="Rounded Rectangle 26"/>
          <p:cNvSpPr>
            <a:spLocks noChangeArrowheads="1"/>
          </p:cNvSpPr>
          <p:nvPr/>
        </p:nvSpPr>
        <p:spPr bwMode="auto">
          <a:xfrm>
            <a:off x="9648825" y="3562864"/>
            <a:ext cx="1737783" cy="609600"/>
          </a:xfrm>
          <a:prstGeom prst="roundRect">
            <a:avLst>
              <a:gd name="adj" fmla="val 10699"/>
            </a:avLst>
          </a:prstGeom>
          <a:gradFill rotWithShape="1">
            <a:gsLst>
              <a:gs pos="0">
                <a:srgbClr val="BFBFBF"/>
              </a:gs>
              <a:gs pos="100000">
                <a:srgbClr val="F2F2F2"/>
              </a:gs>
            </a:gsLst>
            <a:lin ang="16200000" scaled="1"/>
          </a:gradFill>
          <a:ln w="12700" cmpd="sng">
            <a:solidFill>
              <a:srgbClr val="002060"/>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Vertical Specific </a:t>
            </a:r>
          </a:p>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APIs</a:t>
            </a:r>
          </a:p>
        </p:txBody>
      </p:sp>
      <p:sp>
        <p:nvSpPr>
          <p:cNvPr id="28" name="Rounded Rectangle 27"/>
          <p:cNvSpPr>
            <a:spLocks noChangeArrowheads="1"/>
          </p:cNvSpPr>
          <p:nvPr/>
        </p:nvSpPr>
        <p:spPr bwMode="auto">
          <a:xfrm>
            <a:off x="2338730" y="3566024"/>
            <a:ext cx="1737783" cy="609600"/>
          </a:xfrm>
          <a:prstGeom prst="roundRect">
            <a:avLst>
              <a:gd name="adj" fmla="val 10699"/>
            </a:avLst>
          </a:prstGeom>
          <a:gradFill rotWithShape="1">
            <a:gsLst>
              <a:gs pos="0">
                <a:srgbClr val="BFBFBF"/>
              </a:gs>
              <a:gs pos="100000">
                <a:srgbClr val="F2F2F2"/>
              </a:gs>
            </a:gsLst>
            <a:lin ang="16200000" scaled="1"/>
          </a:gra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Location</a:t>
            </a:r>
          </a:p>
        </p:txBody>
      </p:sp>
      <p:sp>
        <p:nvSpPr>
          <p:cNvPr id="46" name="Rounded Rectangle 45"/>
          <p:cNvSpPr>
            <a:spLocks noChangeArrowheads="1"/>
          </p:cNvSpPr>
          <p:nvPr/>
        </p:nvSpPr>
        <p:spPr bwMode="auto">
          <a:xfrm>
            <a:off x="2338809" y="2895209"/>
            <a:ext cx="1737783" cy="609600"/>
          </a:xfrm>
          <a:prstGeom prst="roundRect">
            <a:avLst>
              <a:gd name="adj" fmla="val 10699"/>
            </a:avLst>
          </a:prstGeom>
          <a:gradFill rotWithShape="1">
            <a:gsLst>
              <a:gs pos="0">
                <a:srgbClr val="BFBFBF"/>
              </a:gs>
              <a:gs pos="100000">
                <a:srgbClr val="F2F2F2"/>
              </a:gs>
            </a:gsLst>
            <a:lin ang="16200000" scaled="1"/>
          </a:gra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Messaging</a:t>
            </a:r>
          </a:p>
        </p:txBody>
      </p:sp>
      <p:sp>
        <p:nvSpPr>
          <p:cNvPr id="48" name="Rounded Rectangle 47"/>
          <p:cNvSpPr>
            <a:spLocks noChangeArrowheads="1"/>
          </p:cNvSpPr>
          <p:nvPr/>
        </p:nvSpPr>
        <p:spPr bwMode="auto">
          <a:xfrm>
            <a:off x="4176774" y="2891597"/>
            <a:ext cx="1737783" cy="609600"/>
          </a:xfrm>
          <a:prstGeom prst="roundRect">
            <a:avLst>
              <a:gd name="adj" fmla="val 10699"/>
            </a:avLst>
          </a:prstGeom>
          <a:gradFill rotWithShape="1">
            <a:gsLst>
              <a:gs pos="0">
                <a:srgbClr val="BFBFBF"/>
              </a:gs>
              <a:gs pos="100000">
                <a:srgbClr val="F2F2F2"/>
              </a:gs>
            </a:gsLst>
            <a:lin ang="16200000" scaled="1"/>
          </a:gra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Wireless</a:t>
            </a:r>
          </a:p>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Communication</a:t>
            </a:r>
          </a:p>
        </p:txBody>
      </p:sp>
      <p:sp>
        <p:nvSpPr>
          <p:cNvPr id="49" name="Rounded Rectangle 48"/>
          <p:cNvSpPr>
            <a:spLocks noChangeArrowheads="1"/>
          </p:cNvSpPr>
          <p:nvPr/>
        </p:nvSpPr>
        <p:spPr bwMode="auto">
          <a:xfrm>
            <a:off x="4176774" y="3559251"/>
            <a:ext cx="1737783" cy="609600"/>
          </a:xfrm>
          <a:prstGeom prst="roundRect">
            <a:avLst>
              <a:gd name="adj" fmla="val 10699"/>
            </a:avLst>
          </a:prstGeom>
          <a:gradFill rotWithShape="1">
            <a:gsLst>
              <a:gs pos="0">
                <a:srgbClr val="BFBFBF"/>
              </a:gs>
              <a:gs pos="100000">
                <a:srgbClr val="F2F2F2"/>
              </a:gs>
            </a:gsLst>
            <a:lin ang="16200000" scaled="1"/>
          </a:gra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Web Services</a:t>
            </a:r>
          </a:p>
        </p:txBody>
      </p:sp>
      <p:sp>
        <p:nvSpPr>
          <p:cNvPr id="50" name="Rounded Rectangle 49"/>
          <p:cNvSpPr>
            <a:spLocks noChangeArrowheads="1"/>
          </p:cNvSpPr>
          <p:nvPr/>
        </p:nvSpPr>
        <p:spPr bwMode="auto">
          <a:xfrm>
            <a:off x="6014815" y="2877500"/>
            <a:ext cx="1737783" cy="609600"/>
          </a:xfrm>
          <a:prstGeom prst="roundRect">
            <a:avLst>
              <a:gd name="adj" fmla="val 10699"/>
            </a:avLst>
          </a:prstGeom>
          <a:gradFill rotWithShape="1">
            <a:gsLst>
              <a:gs pos="0">
                <a:srgbClr val="BFBFBF"/>
              </a:gs>
              <a:gs pos="100000">
                <a:srgbClr val="F2F2F2"/>
              </a:gs>
            </a:gsLst>
            <a:lin ang="16200000" scaled="1"/>
          </a:gra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Protocols and </a:t>
            </a:r>
          </a:p>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Data Conversion</a:t>
            </a:r>
          </a:p>
        </p:txBody>
      </p:sp>
      <p:sp>
        <p:nvSpPr>
          <p:cNvPr id="52" name="Rounded Rectangle 51"/>
          <p:cNvSpPr>
            <a:spLocks noChangeArrowheads="1"/>
          </p:cNvSpPr>
          <p:nvPr/>
        </p:nvSpPr>
        <p:spPr bwMode="auto">
          <a:xfrm>
            <a:off x="6013969" y="3551145"/>
            <a:ext cx="1737783" cy="609600"/>
          </a:xfrm>
          <a:prstGeom prst="roundRect">
            <a:avLst>
              <a:gd name="adj" fmla="val 10699"/>
            </a:avLst>
          </a:prstGeom>
          <a:gradFill rotWithShape="1">
            <a:gsLst>
              <a:gs pos="0">
                <a:srgbClr val="BFBFBF"/>
              </a:gs>
              <a:gs pos="100000">
                <a:srgbClr val="F2F2F2"/>
              </a:gs>
            </a:gsLst>
            <a:lin ang="16200000" scaled="1"/>
          </a:gra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Sensors</a:t>
            </a:r>
          </a:p>
        </p:txBody>
      </p:sp>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01934" y="1735729"/>
            <a:ext cx="846381" cy="1030091"/>
          </a:xfrm>
          <a:prstGeom prst="rect">
            <a:avLst/>
          </a:prstGeom>
        </p:spPr>
      </p:pic>
      <p:sp>
        <p:nvSpPr>
          <p:cNvPr id="40" name="Rounded Rectangle 39"/>
          <p:cNvSpPr>
            <a:spLocks noChangeArrowheads="1"/>
          </p:cNvSpPr>
          <p:nvPr/>
        </p:nvSpPr>
        <p:spPr bwMode="auto">
          <a:xfrm>
            <a:off x="7827625" y="3544933"/>
            <a:ext cx="1737783" cy="609600"/>
          </a:xfrm>
          <a:prstGeom prst="roundRect">
            <a:avLst>
              <a:gd name="adj" fmla="val 10699"/>
            </a:avLst>
          </a:prstGeom>
          <a:gradFill rotWithShape="1">
            <a:gsLst>
              <a:gs pos="0">
                <a:srgbClr val="BFBFBF"/>
              </a:gs>
              <a:gs pos="100000">
                <a:srgbClr val="F2F2F2"/>
              </a:gs>
            </a:gsLst>
            <a:lin ang="16200000" scaled="1"/>
          </a:gra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Additional</a:t>
            </a:r>
            <a:br>
              <a:rPr lang="en-US" sz="1600" b="1" dirty="0">
                <a:solidFill>
                  <a:schemeClr val="tx1">
                    <a:lumMod val="85000"/>
                    <a:lumOff val="15000"/>
                  </a:schemeClr>
                </a:solidFill>
                <a:latin typeface="Arial" pitchFamily="34" charset="0"/>
                <a:cs typeface="Arial" pitchFamily="34" charset="0"/>
              </a:rPr>
            </a:br>
            <a:r>
              <a:rPr lang="en-US" sz="1600" b="1" dirty="0">
                <a:solidFill>
                  <a:schemeClr val="tx1">
                    <a:lumMod val="85000"/>
                    <a:lumOff val="15000"/>
                  </a:schemeClr>
                </a:solidFill>
                <a:latin typeface="Arial" pitchFamily="34" charset="0"/>
                <a:cs typeface="Arial" pitchFamily="34" charset="0"/>
              </a:rPr>
              <a:t>Optional JSRs</a:t>
            </a:r>
          </a:p>
        </p:txBody>
      </p:sp>
      <p:sp>
        <p:nvSpPr>
          <p:cNvPr id="43" name="Rounded Rectangle 42"/>
          <p:cNvSpPr>
            <a:spLocks noChangeArrowheads="1"/>
          </p:cNvSpPr>
          <p:nvPr/>
        </p:nvSpPr>
        <p:spPr bwMode="auto">
          <a:xfrm>
            <a:off x="7828095" y="2886399"/>
            <a:ext cx="1737783" cy="609600"/>
          </a:xfrm>
          <a:prstGeom prst="roundRect">
            <a:avLst>
              <a:gd name="adj" fmla="val 10699"/>
            </a:avLst>
          </a:prstGeom>
          <a:gradFill rotWithShape="1">
            <a:gsLst>
              <a:gs pos="0">
                <a:srgbClr val="BFBFBF"/>
              </a:gs>
              <a:gs pos="100000">
                <a:srgbClr val="F2F2F2"/>
              </a:gs>
            </a:gsLst>
            <a:lin ang="16200000" scaled="1"/>
          </a:gra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Security and</a:t>
            </a:r>
          </a:p>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Management</a:t>
            </a:r>
          </a:p>
        </p:txBody>
      </p:sp>
      <p:sp>
        <p:nvSpPr>
          <p:cNvPr id="41" name="Rounded Rectangle 40"/>
          <p:cNvSpPr>
            <a:spLocks noChangeArrowheads="1"/>
          </p:cNvSpPr>
          <p:nvPr/>
        </p:nvSpPr>
        <p:spPr bwMode="auto">
          <a:xfrm>
            <a:off x="2309583" y="1245021"/>
            <a:ext cx="2006904" cy="468219"/>
          </a:xfrm>
          <a:prstGeom prst="roundRect">
            <a:avLst>
              <a:gd name="adj" fmla="val 10699"/>
            </a:avLst>
          </a:prstGeom>
          <a:solidFill>
            <a:schemeClr val="bg1"/>
          </a:soli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Use Case Software</a:t>
            </a:r>
          </a:p>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dirty="0">
                <a:solidFill>
                  <a:schemeClr val="tx1">
                    <a:lumMod val="85000"/>
                    <a:lumOff val="15000"/>
                  </a:schemeClr>
                </a:solidFill>
                <a:latin typeface="Arial" pitchFamily="34" charset="0"/>
                <a:cs typeface="Arial" pitchFamily="34" charset="0"/>
              </a:rPr>
              <a:t>(e.g. smart pen)</a:t>
            </a:r>
          </a:p>
        </p:txBody>
      </p:sp>
      <p:sp>
        <p:nvSpPr>
          <p:cNvPr id="55" name="Rounded Rectangle 54"/>
          <p:cNvSpPr>
            <a:spLocks noChangeArrowheads="1"/>
          </p:cNvSpPr>
          <p:nvPr/>
        </p:nvSpPr>
        <p:spPr bwMode="auto">
          <a:xfrm>
            <a:off x="4720831" y="1249018"/>
            <a:ext cx="2006904" cy="470956"/>
          </a:xfrm>
          <a:prstGeom prst="roundRect">
            <a:avLst>
              <a:gd name="adj" fmla="val 10699"/>
            </a:avLst>
          </a:prstGeom>
          <a:solidFill>
            <a:schemeClr val="bg1"/>
          </a:soli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Use Case Software</a:t>
            </a:r>
          </a:p>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dirty="0">
                <a:solidFill>
                  <a:schemeClr val="tx1">
                    <a:lumMod val="85000"/>
                    <a:lumOff val="15000"/>
                  </a:schemeClr>
                </a:solidFill>
                <a:latin typeface="Arial" pitchFamily="34" charset="0"/>
                <a:cs typeface="Arial" pitchFamily="34" charset="0"/>
              </a:rPr>
              <a:t>(e.g. wireless module)</a:t>
            </a:r>
          </a:p>
        </p:txBody>
      </p:sp>
      <p:sp>
        <p:nvSpPr>
          <p:cNvPr id="56" name="Rounded Rectangle 55"/>
          <p:cNvSpPr>
            <a:spLocks noChangeArrowheads="1"/>
          </p:cNvSpPr>
          <p:nvPr/>
        </p:nvSpPr>
        <p:spPr bwMode="auto">
          <a:xfrm>
            <a:off x="7144707" y="1249018"/>
            <a:ext cx="2006904" cy="470956"/>
          </a:xfrm>
          <a:prstGeom prst="roundRect">
            <a:avLst>
              <a:gd name="adj" fmla="val 10699"/>
            </a:avLst>
          </a:prstGeom>
          <a:solidFill>
            <a:schemeClr val="bg1"/>
          </a:soli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Use Case Software</a:t>
            </a:r>
          </a:p>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dirty="0">
                <a:solidFill>
                  <a:schemeClr val="tx1">
                    <a:lumMod val="85000"/>
                    <a:lumOff val="15000"/>
                  </a:schemeClr>
                </a:solidFill>
                <a:latin typeface="Arial" pitchFamily="34" charset="0"/>
                <a:cs typeface="Arial" pitchFamily="34" charset="0"/>
              </a:rPr>
              <a:t>(e.g. control unit)</a:t>
            </a:r>
          </a:p>
        </p:txBody>
      </p:sp>
      <p:sp>
        <p:nvSpPr>
          <p:cNvPr id="57" name="Rounded Rectangle 56"/>
          <p:cNvSpPr>
            <a:spLocks noChangeArrowheads="1"/>
          </p:cNvSpPr>
          <p:nvPr/>
        </p:nvSpPr>
        <p:spPr bwMode="auto">
          <a:xfrm>
            <a:off x="9551977" y="1232418"/>
            <a:ext cx="2006904" cy="470956"/>
          </a:xfrm>
          <a:prstGeom prst="roundRect">
            <a:avLst>
              <a:gd name="adj" fmla="val 10699"/>
            </a:avLst>
          </a:prstGeom>
          <a:solidFill>
            <a:schemeClr val="bg1"/>
          </a:solidFill>
          <a:ln w="9525">
            <a:solidFill>
              <a:schemeClr val="tx1"/>
            </a:solid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Use Case Software</a:t>
            </a:r>
          </a:p>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dirty="0">
                <a:solidFill>
                  <a:schemeClr val="tx1">
                    <a:lumMod val="85000"/>
                    <a:lumOff val="15000"/>
                  </a:schemeClr>
                </a:solidFill>
                <a:latin typeface="Arial" pitchFamily="34" charset="0"/>
                <a:cs typeface="Arial" pitchFamily="34" charset="0"/>
              </a:rPr>
              <a:t>(e.g. smart meter)</a:t>
            </a:r>
          </a:p>
        </p:txBody>
      </p:sp>
      <p:sp>
        <p:nvSpPr>
          <p:cNvPr id="47" name="Rounded Rectangle 46"/>
          <p:cNvSpPr>
            <a:spLocks noChangeArrowheads="1"/>
          </p:cNvSpPr>
          <p:nvPr/>
        </p:nvSpPr>
        <p:spPr bwMode="auto">
          <a:xfrm>
            <a:off x="9337964" y="4273651"/>
            <a:ext cx="2238104" cy="1092899"/>
          </a:xfrm>
          <a:prstGeom prst="roundRect">
            <a:avLst>
              <a:gd name="adj" fmla="val 7574"/>
            </a:avLst>
          </a:prstGeom>
          <a:solidFill>
            <a:schemeClr val="accent1"/>
          </a:solidFill>
          <a:ln w="25400">
            <a:noFill/>
            <a:round/>
            <a:headEnd/>
            <a:tailEnd/>
          </a:ln>
          <a:effectLst>
            <a:outerShdw blurRad="63500" dist="12700" dir="2700000" algn="tl" rotWithShape="0">
              <a:srgbClr val="000000">
                <a:alpha val="39999"/>
              </a:srgbClr>
            </a:outerShdw>
          </a:effectLst>
        </p:spPr>
        <p:txBody>
          <a:bodyPr lIns="0" tIns="0" rIns="0" bIns="0">
            <a:prstTxWarp prst="textNoShape">
              <a:avLst/>
            </a:prstTxWarp>
          </a:bodyPr>
          <a:lstStyle/>
          <a:p>
            <a:pPr>
              <a:defRPr/>
            </a:pPr>
            <a:endParaRPr lang="en-US" sz="2133" dirty="0" err="1">
              <a:latin typeface="Arial" pitchFamily="34" charset="0"/>
              <a:cs typeface="Arial" pitchFamily="34" charset="0"/>
            </a:endParaRPr>
          </a:p>
        </p:txBody>
      </p:sp>
      <p:sp>
        <p:nvSpPr>
          <p:cNvPr id="53" name="Rounded Rectangle 52"/>
          <p:cNvSpPr>
            <a:spLocks noChangeArrowheads="1"/>
          </p:cNvSpPr>
          <p:nvPr/>
        </p:nvSpPr>
        <p:spPr bwMode="auto">
          <a:xfrm>
            <a:off x="5612377" y="4273652"/>
            <a:ext cx="3646449" cy="1097885"/>
          </a:xfrm>
          <a:prstGeom prst="roundRect">
            <a:avLst>
              <a:gd name="adj" fmla="val 7574"/>
            </a:avLst>
          </a:prstGeom>
          <a:solidFill>
            <a:schemeClr val="accent1"/>
          </a:solidFill>
          <a:ln w="25400">
            <a:noFill/>
            <a:round/>
            <a:headEnd/>
            <a:tailEnd/>
          </a:ln>
          <a:effectLst>
            <a:outerShdw blurRad="63500" dist="12700" dir="2700000" algn="tl" rotWithShape="0">
              <a:srgbClr val="000000">
                <a:alpha val="39999"/>
              </a:srgbClr>
            </a:outerShdw>
          </a:effectLst>
        </p:spPr>
        <p:txBody>
          <a:bodyPr lIns="0" tIns="0" rIns="0" bIns="0">
            <a:prstTxWarp prst="textNoShape">
              <a:avLst/>
            </a:prstTxWarp>
          </a:bodyPr>
          <a:lstStyle/>
          <a:p>
            <a:pPr>
              <a:defRPr/>
            </a:pPr>
            <a:endParaRPr lang="en-US" sz="2133" dirty="0" err="1">
              <a:latin typeface="Arial" pitchFamily="34" charset="0"/>
              <a:cs typeface="Arial" pitchFamily="34" charset="0"/>
            </a:endParaRPr>
          </a:p>
        </p:txBody>
      </p:sp>
      <p:sp>
        <p:nvSpPr>
          <p:cNvPr id="54" name="Rectangle 20"/>
          <p:cNvSpPr>
            <a:spLocks noChangeArrowheads="1"/>
          </p:cNvSpPr>
          <p:nvPr/>
        </p:nvSpPr>
        <p:spPr bwMode="auto">
          <a:xfrm>
            <a:off x="5653143" y="4230326"/>
            <a:ext cx="3590111" cy="361577"/>
          </a:xfrm>
          <a:prstGeom prst="rect">
            <a:avLst/>
          </a:prstGeom>
          <a:noFill/>
          <a:ln w="9525">
            <a:noFill/>
            <a:round/>
            <a:headEnd/>
            <a:tailEnd/>
          </a:ln>
        </p:spPr>
        <p:txBody>
          <a:bodyPr wrap="square" lIns="57120" tIns="57120" rIns="57120" bIns="57120" anchor="ctr">
            <a:prstTxWarp prst="textNoShape">
              <a:avLst/>
            </a:prstTxWarp>
            <a:spAutoFit/>
          </a:bodyPr>
          <a:lstStyle/>
          <a:p>
            <a:pP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600" b="1" dirty="0">
                <a:solidFill>
                  <a:schemeClr val="bg1"/>
                </a:solidFill>
                <a:ea typeface="Arial" pitchFamily="-84" charset="0"/>
                <a:cs typeface="Arial" pitchFamily="-84" charset="0"/>
              </a:rPr>
              <a:t>Application Platform</a:t>
            </a:r>
          </a:p>
        </p:txBody>
      </p:sp>
      <p:sp>
        <p:nvSpPr>
          <p:cNvPr id="58" name="Rounded Rectangle 57"/>
          <p:cNvSpPr>
            <a:spLocks noChangeArrowheads="1"/>
          </p:cNvSpPr>
          <p:nvPr/>
        </p:nvSpPr>
        <p:spPr bwMode="auto">
          <a:xfrm>
            <a:off x="5919330" y="4676825"/>
            <a:ext cx="3241023" cy="605812"/>
          </a:xfrm>
          <a:prstGeom prst="roundRect">
            <a:avLst>
              <a:gd name="adj" fmla="val 10699"/>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867" b="1" dirty="0">
                <a:solidFill>
                  <a:srgbClr val="262626"/>
                </a:solidFill>
                <a:latin typeface="Arial" pitchFamily="-1" charset="0"/>
                <a:ea typeface="Arial" pitchFamily="-1" charset="0"/>
                <a:cs typeface="Arial" pitchFamily="-1" charset="0"/>
              </a:rPr>
              <a:t>Java ME Embedded Profile  </a:t>
            </a:r>
          </a:p>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867" b="1" dirty="0">
                <a:solidFill>
                  <a:srgbClr val="262626"/>
                </a:solidFill>
                <a:latin typeface="Arial" pitchFamily="-1" charset="0"/>
                <a:ea typeface="Arial" pitchFamily="-1" charset="0"/>
                <a:cs typeface="Arial" pitchFamily="-1" charset="0"/>
              </a:rPr>
              <a:t>(MEEP) 8 </a:t>
            </a:r>
            <a:r>
              <a:rPr lang="en-US" sz="1867" dirty="0">
                <a:solidFill>
                  <a:srgbClr val="262626"/>
                </a:solidFill>
                <a:latin typeface="Arial" pitchFamily="-1" charset="0"/>
                <a:ea typeface="Arial" pitchFamily="-1" charset="0"/>
                <a:cs typeface="Arial" pitchFamily="-1" charset="0"/>
              </a:rPr>
              <a:t>(JSR 361)</a:t>
            </a:r>
          </a:p>
        </p:txBody>
      </p:sp>
      <p:sp>
        <p:nvSpPr>
          <p:cNvPr id="59" name="Rounded Rectangle 58"/>
          <p:cNvSpPr>
            <a:spLocks noChangeArrowheads="1"/>
          </p:cNvSpPr>
          <p:nvPr/>
        </p:nvSpPr>
        <p:spPr bwMode="auto">
          <a:xfrm>
            <a:off x="725715" y="4282752"/>
            <a:ext cx="2363851" cy="1063385"/>
          </a:xfrm>
          <a:prstGeom prst="roundRect">
            <a:avLst>
              <a:gd name="adj" fmla="val 7574"/>
            </a:avLst>
          </a:prstGeom>
          <a:solidFill>
            <a:schemeClr val="accent1"/>
          </a:solidFill>
          <a:ln w="25400">
            <a:noFill/>
            <a:round/>
            <a:headEnd/>
            <a:tailEnd/>
          </a:ln>
          <a:effectLst>
            <a:outerShdw blurRad="63500" dist="12700" dir="2700000" algn="tl" rotWithShape="0">
              <a:srgbClr val="000000">
                <a:alpha val="39999"/>
              </a:srgbClr>
            </a:outerShdw>
          </a:effectLst>
        </p:spPr>
        <p:txBody>
          <a:bodyPr lIns="0" tIns="0" rIns="0" bIns="0">
            <a:prstTxWarp prst="textNoShape">
              <a:avLst/>
            </a:prstTxWarp>
          </a:bodyPr>
          <a:lstStyle/>
          <a:p>
            <a:pPr>
              <a:defRPr/>
            </a:pPr>
            <a:endParaRPr lang="en-US" sz="2133" dirty="0" err="1">
              <a:latin typeface="Arial" pitchFamily="34" charset="0"/>
              <a:cs typeface="Arial" pitchFamily="34" charset="0"/>
            </a:endParaRPr>
          </a:p>
        </p:txBody>
      </p:sp>
      <p:sp>
        <p:nvSpPr>
          <p:cNvPr id="60" name="Rectangle 59"/>
          <p:cNvSpPr>
            <a:spLocks noChangeArrowheads="1"/>
          </p:cNvSpPr>
          <p:nvPr/>
        </p:nvSpPr>
        <p:spPr bwMode="auto">
          <a:xfrm>
            <a:off x="751537" y="4246453"/>
            <a:ext cx="1552863" cy="607798"/>
          </a:xfrm>
          <a:prstGeom prst="rect">
            <a:avLst/>
          </a:prstGeom>
          <a:noFill/>
          <a:ln w="9525">
            <a:noFill/>
            <a:round/>
            <a:headEnd/>
            <a:tailEnd/>
          </a:ln>
        </p:spPr>
        <p:txBody>
          <a:bodyPr wrap="square" lIns="57120" tIns="57120" rIns="57120" bIns="57120" anchor="ctr">
            <a:prstTxWarp prst="textNoShape">
              <a:avLst/>
            </a:prstTxWarp>
            <a:spAutoFit/>
          </a:bodyPr>
          <a:lstStyle/>
          <a:p>
            <a:pP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600" b="1" dirty="0">
                <a:solidFill>
                  <a:schemeClr val="bg1"/>
                </a:solidFill>
                <a:ea typeface="Arial" pitchFamily="-84" charset="0"/>
                <a:cs typeface="Arial" pitchFamily="-84" charset="0"/>
              </a:rPr>
              <a:t>On-Device I/O Access</a:t>
            </a:r>
          </a:p>
        </p:txBody>
      </p:sp>
      <p:sp>
        <p:nvSpPr>
          <p:cNvPr id="61" name="Rounded Rectangle 60"/>
          <p:cNvSpPr>
            <a:spLocks noChangeArrowheads="1"/>
          </p:cNvSpPr>
          <p:nvPr/>
        </p:nvSpPr>
        <p:spPr bwMode="auto">
          <a:xfrm>
            <a:off x="1738741" y="4670861"/>
            <a:ext cx="1253841" cy="611777"/>
          </a:xfrm>
          <a:prstGeom prst="roundRect">
            <a:avLst>
              <a:gd name="adj" fmla="val 10699"/>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867" b="1" dirty="0">
                <a:solidFill>
                  <a:srgbClr val="262626"/>
                </a:solidFill>
                <a:latin typeface="Arial" pitchFamily="-1" charset="0"/>
                <a:ea typeface="Arial" pitchFamily="-1" charset="0"/>
                <a:cs typeface="Arial" pitchFamily="-1" charset="0"/>
              </a:rPr>
              <a:t>Device I/O </a:t>
            </a:r>
            <a:br>
              <a:rPr lang="en-US" sz="1867" b="1" dirty="0">
                <a:solidFill>
                  <a:srgbClr val="262626"/>
                </a:solidFill>
                <a:latin typeface="Arial" pitchFamily="-1" charset="0"/>
                <a:ea typeface="Arial" pitchFamily="-1" charset="0"/>
                <a:cs typeface="Arial" pitchFamily="-1" charset="0"/>
              </a:rPr>
            </a:br>
            <a:r>
              <a:rPr lang="en-US" sz="1867" b="1" dirty="0">
                <a:solidFill>
                  <a:srgbClr val="262626"/>
                </a:solidFill>
                <a:latin typeface="Arial" pitchFamily="-1" charset="0"/>
                <a:ea typeface="Arial" pitchFamily="-1" charset="0"/>
                <a:cs typeface="Arial" pitchFamily="-1" charset="0"/>
              </a:rPr>
              <a:t>API </a:t>
            </a:r>
          </a:p>
        </p:txBody>
      </p:sp>
      <p:sp>
        <p:nvSpPr>
          <p:cNvPr id="62" name="Rounded Rectangle 61"/>
          <p:cNvSpPr>
            <a:spLocks noChangeArrowheads="1"/>
          </p:cNvSpPr>
          <p:nvPr/>
        </p:nvSpPr>
        <p:spPr bwMode="auto">
          <a:xfrm>
            <a:off x="10404765" y="4673037"/>
            <a:ext cx="1060212" cy="609600"/>
          </a:xfrm>
          <a:prstGeom prst="roundRect">
            <a:avLst>
              <a:gd name="adj" fmla="val 10699"/>
            </a:avLst>
          </a:prstGeom>
          <a:gradFill rotWithShape="1">
            <a:gsLst>
              <a:gs pos="0">
                <a:srgbClr val="BFBFBF"/>
              </a:gs>
              <a:gs pos="100000">
                <a:srgbClr val="F2F2F2"/>
              </a:gs>
            </a:gsLst>
            <a:lin ang="16200000" scaled="1"/>
          </a:gradFill>
          <a:ln w="9525">
            <a:noFill/>
            <a:prstDash val="solid"/>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chemeClr val="tx1">
                    <a:lumMod val="85000"/>
                    <a:lumOff val="15000"/>
                  </a:schemeClr>
                </a:solidFill>
                <a:latin typeface="Arial" pitchFamily="34" charset="0"/>
                <a:cs typeface="Arial" pitchFamily="34" charset="0"/>
              </a:rPr>
              <a:t>SATSA</a:t>
            </a:r>
            <a:br>
              <a:rPr lang="en-US" sz="1600" b="1" dirty="0">
                <a:solidFill>
                  <a:schemeClr val="tx1">
                    <a:lumMod val="85000"/>
                    <a:lumOff val="15000"/>
                  </a:schemeClr>
                </a:solidFill>
                <a:latin typeface="Arial" pitchFamily="34" charset="0"/>
                <a:cs typeface="Arial" pitchFamily="34" charset="0"/>
              </a:rPr>
            </a:br>
            <a:r>
              <a:rPr lang="en-US" sz="1600" dirty="0">
                <a:solidFill>
                  <a:schemeClr val="tx1">
                    <a:lumMod val="85000"/>
                    <a:lumOff val="15000"/>
                  </a:schemeClr>
                </a:solidFill>
                <a:latin typeface="Arial" pitchFamily="34" charset="0"/>
                <a:cs typeface="Arial" pitchFamily="34" charset="0"/>
              </a:rPr>
              <a:t>(JSR 177)</a:t>
            </a:r>
            <a:r>
              <a:rPr lang="en-US" sz="1600" b="1" dirty="0">
                <a:solidFill>
                  <a:schemeClr val="tx1">
                    <a:lumMod val="85000"/>
                    <a:lumOff val="15000"/>
                  </a:schemeClr>
                </a:solidFill>
                <a:latin typeface="Arial" pitchFamily="34" charset="0"/>
                <a:cs typeface="Arial" pitchFamily="34" charset="0"/>
              </a:rPr>
              <a:t> </a:t>
            </a:r>
          </a:p>
        </p:txBody>
      </p:sp>
      <p:sp>
        <p:nvSpPr>
          <p:cNvPr id="63" name="Rectangle 20"/>
          <p:cNvSpPr>
            <a:spLocks noChangeArrowheads="1"/>
          </p:cNvSpPr>
          <p:nvPr/>
        </p:nvSpPr>
        <p:spPr bwMode="auto">
          <a:xfrm>
            <a:off x="9381912" y="4230326"/>
            <a:ext cx="2172779" cy="607798"/>
          </a:xfrm>
          <a:prstGeom prst="rect">
            <a:avLst/>
          </a:prstGeom>
          <a:noFill/>
          <a:ln w="9525">
            <a:noFill/>
            <a:round/>
            <a:headEnd/>
            <a:tailEnd/>
          </a:ln>
        </p:spPr>
        <p:txBody>
          <a:bodyPr wrap="square" lIns="57120" tIns="57120" rIns="57120" bIns="57120" anchor="ctr">
            <a:prstTxWarp prst="textNoShape">
              <a:avLst/>
            </a:prstTxWarp>
            <a:spAutoFit/>
          </a:bodyPr>
          <a:lstStyle/>
          <a:p>
            <a:pP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600" b="1" dirty="0">
                <a:solidFill>
                  <a:schemeClr val="bg1"/>
                </a:solidFill>
                <a:ea typeface="Arial" pitchFamily="-84" charset="0"/>
                <a:cs typeface="Arial" pitchFamily="-84" charset="0"/>
              </a:rPr>
              <a:t>Security and Trust Services</a:t>
            </a:r>
          </a:p>
        </p:txBody>
      </p:sp>
      <p:sp>
        <p:nvSpPr>
          <p:cNvPr id="64" name="Rounded Rectangle 63"/>
          <p:cNvSpPr>
            <a:spLocks noChangeArrowheads="1"/>
          </p:cNvSpPr>
          <p:nvPr/>
        </p:nvSpPr>
        <p:spPr bwMode="auto">
          <a:xfrm>
            <a:off x="3168705" y="4273650"/>
            <a:ext cx="2364531" cy="1067865"/>
          </a:xfrm>
          <a:prstGeom prst="roundRect">
            <a:avLst>
              <a:gd name="adj" fmla="val 7574"/>
            </a:avLst>
          </a:prstGeom>
          <a:solidFill>
            <a:schemeClr val="accent1"/>
          </a:solidFill>
          <a:ln w="25400">
            <a:noFill/>
            <a:round/>
            <a:headEnd/>
            <a:tailEnd/>
          </a:ln>
          <a:effectLst>
            <a:outerShdw blurRad="63500" dist="12700" dir="2700000" algn="tl" rotWithShape="0">
              <a:srgbClr val="000000">
                <a:alpha val="39999"/>
              </a:srgbClr>
            </a:outerShdw>
          </a:effectLst>
        </p:spPr>
        <p:txBody>
          <a:bodyPr lIns="0" tIns="0" rIns="0" bIns="0">
            <a:prstTxWarp prst="textNoShape">
              <a:avLst/>
            </a:prstTxWarp>
          </a:bodyPr>
          <a:lstStyle/>
          <a:p>
            <a:pPr>
              <a:defRPr/>
            </a:pPr>
            <a:endParaRPr lang="en-US" sz="2133" dirty="0" err="1">
              <a:latin typeface="Arial" pitchFamily="34" charset="0"/>
              <a:cs typeface="Arial" pitchFamily="34" charset="0"/>
            </a:endParaRPr>
          </a:p>
        </p:txBody>
      </p:sp>
      <p:sp>
        <p:nvSpPr>
          <p:cNvPr id="65" name="Rectangle 64"/>
          <p:cNvSpPr>
            <a:spLocks noChangeArrowheads="1"/>
          </p:cNvSpPr>
          <p:nvPr/>
        </p:nvSpPr>
        <p:spPr bwMode="auto">
          <a:xfrm>
            <a:off x="3214264" y="4230326"/>
            <a:ext cx="2105891" cy="607798"/>
          </a:xfrm>
          <a:prstGeom prst="rect">
            <a:avLst/>
          </a:prstGeom>
          <a:noFill/>
          <a:ln w="9525">
            <a:noFill/>
            <a:round/>
            <a:headEnd/>
            <a:tailEnd/>
          </a:ln>
        </p:spPr>
        <p:txBody>
          <a:bodyPr wrap="square" lIns="57120" tIns="57120" rIns="57120" bIns="57120" anchor="ctr">
            <a:prstTxWarp prst="textNoShape">
              <a:avLst/>
            </a:prstTxWarp>
            <a:spAutoFit/>
          </a:bodyPr>
          <a:lstStyle/>
          <a:p>
            <a:pP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pPr>
            <a:r>
              <a:rPr lang="en-US" sz="1600" b="1" dirty="0">
                <a:solidFill>
                  <a:schemeClr val="bg1"/>
                </a:solidFill>
                <a:ea typeface="Arial" pitchFamily="-84" charset="0"/>
                <a:cs typeface="Arial" pitchFamily="-84" charset="0"/>
              </a:rPr>
              <a:t>Generic Connection Framework</a:t>
            </a:r>
          </a:p>
        </p:txBody>
      </p:sp>
      <p:sp>
        <p:nvSpPr>
          <p:cNvPr id="66" name="Rounded Rectangle 65"/>
          <p:cNvSpPr>
            <a:spLocks noChangeArrowheads="1"/>
          </p:cNvSpPr>
          <p:nvPr/>
        </p:nvSpPr>
        <p:spPr bwMode="auto">
          <a:xfrm>
            <a:off x="4558155" y="4670861"/>
            <a:ext cx="882083" cy="611777"/>
          </a:xfrm>
          <a:prstGeom prst="roundRect">
            <a:avLst>
              <a:gd name="adj" fmla="val 10699"/>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9"/>
              </a:srgbClr>
            </a:outerShdw>
          </a:effectLst>
        </p:spPr>
        <p:txBody>
          <a:bodyPr wrap="none" lIns="0" tIns="0" rIns="0" bIns="0" anchor="ctr">
            <a:prstTxWarp prst="textNoShape">
              <a:avLst/>
            </a:prstTxWarp>
          </a:bodyPr>
          <a:lstStyle/>
          <a:p>
            <a:pPr algn="ct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867" b="1" dirty="0">
                <a:solidFill>
                  <a:srgbClr val="262626"/>
                </a:solidFill>
                <a:latin typeface="Arial" pitchFamily="-1" charset="0"/>
                <a:ea typeface="Arial" pitchFamily="-1" charset="0"/>
                <a:cs typeface="Arial" pitchFamily="-1" charset="0"/>
              </a:rPr>
              <a:t>GCF 8</a:t>
            </a:r>
          </a:p>
        </p:txBody>
      </p:sp>
    </p:spTree>
    <p:extLst>
      <p:ext uri="{BB962C8B-B14F-4D97-AF65-F5344CB8AC3E}">
        <p14:creationId xmlns:p14="http://schemas.microsoft.com/office/powerpoint/2010/main" val="31979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Java ME 8 Key Features</a:t>
            </a:r>
          </a:p>
        </p:txBody>
      </p:sp>
      <p:sp>
        <p:nvSpPr>
          <p:cNvPr id="3" name="Content Placeholder 2"/>
          <p:cNvSpPr>
            <a:spLocks noGrp="1"/>
          </p:cNvSpPr>
          <p:nvPr>
            <p:ph sz="quarter" idx="12"/>
          </p:nvPr>
        </p:nvSpPr>
        <p:spPr/>
        <p:txBody>
          <a:bodyPr/>
          <a:lstStyle/>
          <a:p>
            <a:r>
              <a:rPr lang="en-US"/>
              <a:t>Aligned with Java SE 8</a:t>
            </a:r>
          </a:p>
          <a:p>
            <a:pPr lvl="1"/>
            <a:r>
              <a:rPr lang="en-US"/>
              <a:t>Language, libraries, VM</a:t>
            </a:r>
          </a:p>
          <a:p>
            <a:r>
              <a:rPr lang="en-US"/>
              <a:t>Designed for embedded</a:t>
            </a:r>
          </a:p>
          <a:p>
            <a:pPr lvl="1"/>
            <a:r>
              <a:rPr lang="en-US"/>
              <a:t>Fully headless operation</a:t>
            </a:r>
          </a:p>
          <a:p>
            <a:pPr lvl="1"/>
            <a:r>
              <a:rPr lang="en-US"/>
              <a:t>Remote software provisioning and management </a:t>
            </a:r>
          </a:p>
          <a:p>
            <a:r>
              <a:rPr lang="en-US"/>
              <a:t>Highly portable and scalable</a:t>
            </a:r>
          </a:p>
          <a:p>
            <a:pPr lvl="1"/>
            <a:r>
              <a:rPr lang="en-US"/>
              <a:t>Minimum RAM footprint of 1Mb</a:t>
            </a:r>
          </a:p>
          <a:p>
            <a:r>
              <a:rPr lang="en-US"/>
              <a:t>Consistent across devices</a:t>
            </a:r>
          </a:p>
        </p:txBody>
      </p:sp>
    </p:spTree>
    <p:extLst>
      <p:ext uri="{BB962C8B-B14F-4D97-AF65-F5344CB8AC3E}">
        <p14:creationId xmlns:p14="http://schemas.microsoft.com/office/powerpoint/2010/main" val="243745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Java ME 8 Key Features</a:t>
            </a:r>
          </a:p>
        </p:txBody>
      </p:sp>
      <p:sp>
        <p:nvSpPr>
          <p:cNvPr id="3" name="Content Placeholder 2"/>
          <p:cNvSpPr>
            <a:spLocks noGrp="1"/>
          </p:cNvSpPr>
          <p:nvPr>
            <p:ph sz="quarter" idx="12"/>
          </p:nvPr>
        </p:nvSpPr>
        <p:spPr/>
        <p:txBody>
          <a:bodyPr/>
          <a:lstStyle/>
          <a:p>
            <a:r>
              <a:rPr lang="en-US"/>
              <a:t>Advanced application platform</a:t>
            </a:r>
          </a:p>
          <a:p>
            <a:pPr lvl="1"/>
            <a:r>
              <a:rPr lang="en-US"/>
              <a:t>Multi-application model</a:t>
            </a:r>
          </a:p>
          <a:p>
            <a:r>
              <a:rPr lang="en-US"/>
              <a:t>Modularised software services</a:t>
            </a:r>
          </a:p>
          <a:p>
            <a:pPr lvl="1"/>
            <a:r>
              <a:rPr lang="en-US"/>
              <a:t>Faster and more flexible software development and deployment</a:t>
            </a:r>
          </a:p>
          <a:p>
            <a:r>
              <a:rPr lang="en-US"/>
              <a:t>Multi-client domains (“partitioning”)</a:t>
            </a:r>
          </a:p>
          <a:p>
            <a:pPr lvl="1"/>
            <a:r>
              <a:rPr lang="en-US"/>
              <a:t>Different clients can have different security domains</a:t>
            </a:r>
          </a:p>
          <a:p>
            <a:r>
              <a:rPr lang="en-US"/>
              <a:t>Access to peripheral devices (Device I/O API)</a:t>
            </a:r>
          </a:p>
          <a:p>
            <a:r>
              <a:rPr lang="en-US"/>
              <a:t>Compatible with JCP/JSR standard APIs</a:t>
            </a:r>
          </a:p>
          <a:p>
            <a:pPr lvl="1"/>
            <a:endParaRPr lang="en-US"/>
          </a:p>
        </p:txBody>
      </p:sp>
    </p:spTree>
    <p:extLst>
      <p:ext uri="{BB962C8B-B14F-4D97-AF65-F5344CB8AC3E}">
        <p14:creationId xmlns:p14="http://schemas.microsoft.com/office/powerpoint/2010/main" val="20870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Connected Limited Device Configuration 8</a:t>
            </a:r>
            <a:endParaRPr lang="en-US" dirty="0"/>
          </a:p>
        </p:txBody>
      </p:sp>
      <p:graphicFrame>
        <p:nvGraphicFramePr>
          <p:cNvPr id="5" name="Content Placeholder 4"/>
          <p:cNvGraphicFramePr>
            <a:graphicFrameLocks noGrp="1"/>
          </p:cNvGraphicFramePr>
          <p:nvPr>
            <p:ph sz="quarter" idx="12"/>
            <p:extLst/>
          </p:nvPr>
        </p:nvGraphicFramePr>
        <p:xfrm>
          <a:off x="1073151" y="1634067"/>
          <a:ext cx="7447395" cy="4478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 Placeholder 8"/>
          <p:cNvSpPr>
            <a:spLocks noGrp="1"/>
          </p:cNvSpPr>
          <p:nvPr>
            <p:ph type="body" sz="quarter" idx="13"/>
          </p:nvPr>
        </p:nvSpPr>
        <p:spPr/>
        <p:txBody>
          <a:bodyPr/>
          <a:lstStyle/>
          <a:p>
            <a:r>
              <a:rPr lang="en-US"/>
              <a:t>CLDC 8 Key Features</a:t>
            </a:r>
          </a:p>
        </p:txBody>
      </p:sp>
      <p:pic>
        <p:nvPicPr>
          <p:cNvPr id="10" name="Picture 9" descr="DukeGlasses.eps"/>
          <p:cNvPicPr>
            <a:picLocks noChangeAspect="1"/>
          </p:cNvPicPr>
          <p:nvPr/>
        </p:nvPicPr>
        <p:blipFill>
          <a:blip r:embed="rId8" cstate="print"/>
          <a:srcRect l="8301" r="28015"/>
          <a:stretch>
            <a:fillRect/>
          </a:stretch>
        </p:blipFill>
        <p:spPr>
          <a:xfrm>
            <a:off x="8411098" y="2547343"/>
            <a:ext cx="3008637" cy="2804447"/>
          </a:xfrm>
          <a:prstGeom prst="rect">
            <a:avLst/>
          </a:prstGeom>
        </p:spPr>
      </p:pic>
    </p:spTree>
    <p:extLst>
      <p:ext uri="{BB962C8B-B14F-4D97-AF65-F5344CB8AC3E}">
        <p14:creationId xmlns:p14="http://schemas.microsoft.com/office/powerpoint/2010/main" val="225216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Generic Connection Framework 8</a:t>
            </a:r>
          </a:p>
        </p:txBody>
      </p:sp>
      <p:sp>
        <p:nvSpPr>
          <p:cNvPr id="3" name="Content Placeholder 2"/>
          <p:cNvSpPr>
            <a:spLocks noGrp="1"/>
          </p:cNvSpPr>
          <p:nvPr>
            <p:ph sz="quarter" idx="12"/>
          </p:nvPr>
        </p:nvSpPr>
        <p:spPr>
          <a:xfrm>
            <a:off x="1072463" y="1678609"/>
            <a:ext cx="10972800" cy="4726608"/>
          </a:xfrm>
        </p:spPr>
        <p:txBody>
          <a:bodyPr>
            <a:normAutofit fontScale="92500" lnSpcReduction="10000"/>
          </a:bodyPr>
          <a:lstStyle/>
          <a:p>
            <a:r>
              <a:rPr lang="en-US" sz="2133"/>
              <a:t>SecureServerConnection</a:t>
            </a:r>
          </a:p>
          <a:p>
            <a:r>
              <a:rPr lang="en-US" sz="2133"/>
              <a:t>SecureDatagramConnection</a:t>
            </a:r>
          </a:p>
          <a:p>
            <a:r>
              <a:rPr lang="en-US" sz="2133"/>
              <a:t>ModemConnection</a:t>
            </a:r>
          </a:p>
          <a:p>
            <a:r>
              <a:rPr lang="en-US" sz="2133"/>
              <a:t>UDPMulticastConnection</a:t>
            </a:r>
          </a:p>
          <a:p>
            <a:r>
              <a:rPr lang="en-US" sz="2133"/>
              <a:t>CommConnection</a:t>
            </a:r>
          </a:p>
          <a:p>
            <a:r>
              <a:rPr lang="en-US" sz="2133"/>
              <a:t>HttpConnection</a:t>
            </a:r>
          </a:p>
          <a:p>
            <a:r>
              <a:rPr lang="en-US" sz="2133"/>
              <a:t>HttpsConnection</a:t>
            </a:r>
          </a:p>
          <a:p>
            <a:r>
              <a:rPr lang="en-US" sz="2133"/>
              <a:t>SecureConnection</a:t>
            </a:r>
          </a:p>
          <a:p>
            <a:r>
              <a:rPr lang="en-US" sz="2133"/>
              <a:t>ServerSocketConnection</a:t>
            </a:r>
          </a:p>
          <a:p>
            <a:r>
              <a:rPr lang="en-US" sz="2133"/>
              <a:t>SocketConnection</a:t>
            </a:r>
          </a:p>
          <a:p>
            <a:r>
              <a:rPr lang="en-US" sz="2133"/>
              <a:t>UDPDatagramConnection</a:t>
            </a:r>
          </a:p>
        </p:txBody>
      </p:sp>
      <p:sp>
        <p:nvSpPr>
          <p:cNvPr id="5" name="Text Placeholder 4"/>
          <p:cNvSpPr>
            <a:spLocks noGrp="1"/>
          </p:cNvSpPr>
          <p:nvPr>
            <p:ph type="body" sz="quarter" idx="13"/>
          </p:nvPr>
        </p:nvSpPr>
        <p:spPr/>
        <p:txBody>
          <a:bodyPr/>
          <a:lstStyle/>
          <a:p>
            <a:r>
              <a:rPr lang="en-US"/>
              <a:t>Substantially Increased Range of Connection Types</a:t>
            </a:r>
          </a:p>
        </p:txBody>
      </p:sp>
    </p:spTree>
    <p:extLst>
      <p:ext uri="{BB962C8B-B14F-4D97-AF65-F5344CB8AC3E}">
        <p14:creationId xmlns:p14="http://schemas.microsoft.com/office/powerpoint/2010/main" val="125836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a:spLocks noChangeArrowheads="1"/>
          </p:cNvSpPr>
          <p:nvPr/>
        </p:nvSpPr>
        <p:spPr bwMode="auto">
          <a:xfrm>
            <a:off x="955244" y="2370666"/>
            <a:ext cx="9720117" cy="3829167"/>
          </a:xfrm>
          <a:prstGeom prst="roundRect">
            <a:avLst>
              <a:gd name="adj" fmla="val 17968"/>
            </a:avLst>
          </a:prstGeom>
          <a:solidFill>
            <a:srgbClr val="5382A1"/>
          </a:solidFill>
          <a:ln w="25400">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lIns="0" tIns="0" rIns="0" bIns="0">
            <a:prstTxWarp prst="textNoShape">
              <a:avLst/>
            </a:prstTxWarp>
          </a:bodyPr>
          <a:lstStyle/>
          <a:p>
            <a:pPr>
              <a:defRPr/>
            </a:pPr>
            <a:r>
              <a:rPr lang="en-US" sz="2133" b="1" dirty="0">
                <a:latin typeface="Arial" pitchFamily="-1" charset="0"/>
                <a:ea typeface="Arial" pitchFamily="-1" charset="0"/>
                <a:cs typeface="Arial" pitchFamily="-1" charset="0"/>
              </a:rPr>
              <a:t>MEEP 8</a:t>
            </a:r>
          </a:p>
        </p:txBody>
      </p:sp>
      <p:sp>
        <p:nvSpPr>
          <p:cNvPr id="33797" name="Title 1"/>
          <p:cNvSpPr>
            <a:spLocks noGrp="1"/>
          </p:cNvSpPr>
          <p:nvPr>
            <p:ph type="title"/>
          </p:nvPr>
        </p:nvSpPr>
        <p:spPr/>
        <p:txBody>
          <a:bodyPr>
            <a:normAutofit fontScale="90000"/>
          </a:bodyPr>
          <a:lstStyle/>
          <a:p>
            <a:r>
              <a:rPr lang="en-US" dirty="0" smtClean="0">
                <a:solidFill>
                  <a:srgbClr val="000000"/>
                </a:solidFill>
                <a:latin typeface="Arial" pitchFamily="-65" charset="0"/>
                <a:cs typeface="MS PGothic" pitchFamily="34" charset="-128"/>
              </a:rPr>
              <a:t>Java ME Embedded Profile (MEEP) 8</a:t>
            </a:r>
            <a:endParaRPr lang="he-IL" dirty="0">
              <a:latin typeface="Arial" pitchFamily="-65" charset="0"/>
              <a:cs typeface="MS PGothic" pitchFamily="34" charset="-128"/>
            </a:endParaRPr>
          </a:p>
        </p:txBody>
      </p:sp>
      <p:sp>
        <p:nvSpPr>
          <p:cNvPr id="4" name="Text Placeholder 3"/>
          <p:cNvSpPr>
            <a:spLocks noGrp="1"/>
          </p:cNvSpPr>
          <p:nvPr>
            <p:ph type="body" sz="quarter" idx="13"/>
          </p:nvPr>
        </p:nvSpPr>
        <p:spPr/>
        <p:txBody>
          <a:bodyPr/>
          <a:lstStyle/>
          <a:p>
            <a:r>
              <a:rPr lang="en-US"/>
              <a:t>Architecture</a:t>
            </a:r>
          </a:p>
        </p:txBody>
      </p:sp>
      <p:sp>
        <p:nvSpPr>
          <p:cNvPr id="6" name="Rounded Rectangle 5"/>
          <p:cNvSpPr>
            <a:spLocks noChangeArrowheads="1"/>
          </p:cNvSpPr>
          <p:nvPr/>
        </p:nvSpPr>
        <p:spPr bwMode="auto">
          <a:xfrm>
            <a:off x="2257805" y="5722621"/>
            <a:ext cx="7935511" cy="334617"/>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867" b="1" dirty="0">
                <a:solidFill>
                  <a:srgbClr val="0070C0"/>
                </a:solidFill>
              </a:rPr>
              <a:t>CLDC</a:t>
            </a:r>
            <a:r>
              <a:rPr lang="en-US" sz="2133" b="1" dirty="0">
                <a:solidFill>
                  <a:srgbClr val="0070C0"/>
                </a:solidFill>
                <a:latin typeface="Calibri" pitchFamily="-1" charset="0"/>
              </a:rPr>
              <a:t> 8</a:t>
            </a:r>
          </a:p>
        </p:txBody>
      </p:sp>
      <p:sp>
        <p:nvSpPr>
          <p:cNvPr id="10" name="Rounded Rectangle 9"/>
          <p:cNvSpPr>
            <a:spLocks noChangeArrowheads="1"/>
          </p:cNvSpPr>
          <p:nvPr/>
        </p:nvSpPr>
        <p:spPr bwMode="auto">
          <a:xfrm>
            <a:off x="2257805" y="4178677"/>
            <a:ext cx="1440000" cy="1440000"/>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javax.</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microedition.</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midlet</a:t>
            </a:r>
          </a:p>
        </p:txBody>
      </p:sp>
      <p:sp>
        <p:nvSpPr>
          <p:cNvPr id="28" name="TextBox 27"/>
          <p:cNvSpPr txBox="1"/>
          <p:nvPr/>
        </p:nvSpPr>
        <p:spPr>
          <a:xfrm>
            <a:off x="10797213" y="3617837"/>
            <a:ext cx="1291715" cy="58972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0" tIns="0" rIns="0" bIns="0" rtlCol="0">
            <a:noAutofit/>
          </a:bodyPr>
          <a:lstStyle/>
          <a:p>
            <a:pPr algn="l"/>
            <a:r>
              <a:rPr lang="en-US" sz="1867" b="1" dirty="0">
                <a:solidFill>
                  <a:srgbClr val="FF0000"/>
                </a:solidFill>
              </a:rPr>
              <a:t>NEW</a:t>
            </a:r>
          </a:p>
          <a:p>
            <a:pPr algn="l"/>
            <a:r>
              <a:rPr lang="en-US" sz="1867" b="1" dirty="0">
                <a:solidFill>
                  <a:srgbClr val="0070C0"/>
                </a:solidFill>
              </a:rPr>
              <a:t>UPDATED</a:t>
            </a:r>
          </a:p>
        </p:txBody>
      </p:sp>
      <p:sp>
        <p:nvSpPr>
          <p:cNvPr id="26" name="Rounded Rectangle 25"/>
          <p:cNvSpPr>
            <a:spLocks noChangeArrowheads="1"/>
          </p:cNvSpPr>
          <p:nvPr/>
        </p:nvSpPr>
        <p:spPr bwMode="auto">
          <a:xfrm>
            <a:off x="8770900" y="4150157"/>
            <a:ext cx="1440000" cy="1440000"/>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javax.</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microedition.</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io</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(optional)</a:t>
            </a:r>
          </a:p>
        </p:txBody>
      </p:sp>
      <p:sp>
        <p:nvSpPr>
          <p:cNvPr id="27" name="Rounded Rectangle 26"/>
          <p:cNvSpPr>
            <a:spLocks noChangeArrowheads="1"/>
          </p:cNvSpPr>
          <p:nvPr/>
        </p:nvSpPr>
        <p:spPr bwMode="auto">
          <a:xfrm>
            <a:off x="5509011" y="4150157"/>
            <a:ext cx="1440000" cy="1440000"/>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javax.</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microedition.</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event</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(optional)</a:t>
            </a:r>
          </a:p>
        </p:txBody>
      </p:sp>
      <p:sp>
        <p:nvSpPr>
          <p:cNvPr id="30" name="Rounded Rectangle 29"/>
          <p:cNvSpPr>
            <a:spLocks noChangeArrowheads="1"/>
          </p:cNvSpPr>
          <p:nvPr/>
        </p:nvSpPr>
        <p:spPr bwMode="auto">
          <a:xfrm>
            <a:off x="5491209" y="2563772"/>
            <a:ext cx="1440000" cy="1440000"/>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javax.</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microedition.</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key</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(optional)</a:t>
            </a:r>
          </a:p>
        </p:txBody>
      </p:sp>
      <p:sp>
        <p:nvSpPr>
          <p:cNvPr id="35" name="Rounded Rectangle 34"/>
          <p:cNvSpPr>
            <a:spLocks noChangeArrowheads="1"/>
          </p:cNvSpPr>
          <p:nvPr/>
        </p:nvSpPr>
        <p:spPr bwMode="auto">
          <a:xfrm>
            <a:off x="7131309" y="2563771"/>
            <a:ext cx="1440000" cy="1440000"/>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javax.</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microedition.</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lui</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(optional)</a:t>
            </a:r>
          </a:p>
        </p:txBody>
      </p:sp>
      <p:sp>
        <p:nvSpPr>
          <p:cNvPr id="36" name="Rounded Rectangle 35"/>
          <p:cNvSpPr>
            <a:spLocks noChangeArrowheads="1"/>
          </p:cNvSpPr>
          <p:nvPr/>
        </p:nvSpPr>
        <p:spPr bwMode="auto">
          <a:xfrm>
            <a:off x="3833524" y="2581595"/>
            <a:ext cx="1440000" cy="1440000"/>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javax.</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microedition.</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media</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(optional)</a:t>
            </a:r>
          </a:p>
        </p:txBody>
      </p:sp>
      <p:sp>
        <p:nvSpPr>
          <p:cNvPr id="37" name="Rounded Rectangle 36"/>
          <p:cNvSpPr>
            <a:spLocks noChangeArrowheads="1"/>
          </p:cNvSpPr>
          <p:nvPr/>
        </p:nvSpPr>
        <p:spPr bwMode="auto">
          <a:xfrm>
            <a:off x="7166688" y="4150157"/>
            <a:ext cx="1440000" cy="1440000"/>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javax.</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microedition.</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power</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(optional)</a:t>
            </a:r>
          </a:p>
        </p:txBody>
      </p:sp>
      <p:sp>
        <p:nvSpPr>
          <p:cNvPr id="38" name="Rounded Rectangle 37"/>
          <p:cNvSpPr>
            <a:spLocks noChangeArrowheads="1"/>
          </p:cNvSpPr>
          <p:nvPr/>
        </p:nvSpPr>
        <p:spPr bwMode="auto">
          <a:xfrm>
            <a:off x="2193664" y="2599423"/>
            <a:ext cx="1440000" cy="1440000"/>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javax.</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microedition.</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rms</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0070C0"/>
                </a:solidFill>
              </a:rPr>
              <a:t>(optional)</a:t>
            </a:r>
          </a:p>
        </p:txBody>
      </p:sp>
      <p:sp>
        <p:nvSpPr>
          <p:cNvPr id="39" name="Rounded Rectangle 38"/>
          <p:cNvSpPr>
            <a:spLocks noChangeArrowheads="1"/>
          </p:cNvSpPr>
          <p:nvPr/>
        </p:nvSpPr>
        <p:spPr bwMode="auto">
          <a:xfrm>
            <a:off x="3869145" y="4167981"/>
            <a:ext cx="1440000" cy="1440000"/>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javax.</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microedition.</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swm</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(optional)</a:t>
            </a:r>
          </a:p>
        </p:txBody>
      </p:sp>
      <p:sp>
        <p:nvSpPr>
          <p:cNvPr id="40" name="Rounded Rectangle 39"/>
          <p:cNvSpPr>
            <a:spLocks noChangeArrowheads="1"/>
          </p:cNvSpPr>
          <p:nvPr/>
        </p:nvSpPr>
        <p:spPr bwMode="auto">
          <a:xfrm>
            <a:off x="8760473" y="2553076"/>
            <a:ext cx="1440000" cy="1440000"/>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javax.</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microedition.</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cellular</a:t>
            </a:r>
          </a:p>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b="1" dirty="0">
                <a:solidFill>
                  <a:srgbClr val="FF0000"/>
                </a:solidFill>
              </a:rPr>
              <a:t>(optional)</a:t>
            </a:r>
          </a:p>
        </p:txBody>
      </p:sp>
      <p:sp>
        <p:nvSpPr>
          <p:cNvPr id="41" name="Rounded Rectangle 40"/>
          <p:cNvSpPr>
            <a:spLocks noChangeArrowheads="1"/>
          </p:cNvSpPr>
          <p:nvPr/>
        </p:nvSpPr>
        <p:spPr bwMode="auto">
          <a:xfrm>
            <a:off x="1408577" y="2003641"/>
            <a:ext cx="8736700" cy="308128"/>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dirty="0"/>
              <a:t>Application or Service</a:t>
            </a:r>
          </a:p>
        </p:txBody>
      </p:sp>
      <p:sp>
        <p:nvSpPr>
          <p:cNvPr id="22" name="Rounded Rectangle 21"/>
          <p:cNvSpPr>
            <a:spLocks noChangeArrowheads="1"/>
          </p:cNvSpPr>
          <p:nvPr/>
        </p:nvSpPr>
        <p:spPr bwMode="auto">
          <a:xfrm>
            <a:off x="1729574" y="1676755"/>
            <a:ext cx="8736700" cy="308128"/>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dirty="0"/>
              <a:t>Application or Service</a:t>
            </a:r>
          </a:p>
        </p:txBody>
      </p:sp>
      <p:sp>
        <p:nvSpPr>
          <p:cNvPr id="23" name="Rounded Rectangle 22"/>
          <p:cNvSpPr>
            <a:spLocks noChangeArrowheads="1"/>
          </p:cNvSpPr>
          <p:nvPr/>
        </p:nvSpPr>
        <p:spPr bwMode="auto">
          <a:xfrm>
            <a:off x="2053515" y="1323363"/>
            <a:ext cx="8736700" cy="308128"/>
          </a:xfrm>
          <a:prstGeom prst="roundRect">
            <a:avLst>
              <a:gd name="adj" fmla="val 16667"/>
            </a:avLst>
          </a:prstGeom>
          <a:gradFill rotWithShape="1">
            <a:gsLst>
              <a:gs pos="0">
                <a:srgbClr val="BFBFBF"/>
              </a:gs>
              <a:gs pos="100000">
                <a:srgbClr val="F2F2F2"/>
              </a:gs>
            </a:gsLst>
            <a:lin ang="16200000" scaled="1"/>
          </a:gradFill>
          <a:ln w="9525">
            <a:noFill/>
            <a:round/>
            <a:headEnd/>
            <a:tailEnd/>
          </a:ln>
          <a:effectLst>
            <a:outerShdw blurRad="63500" dist="12700" dir="2700000" algn="tl" rotWithShape="0">
              <a:srgbClr val="000000">
                <a:alpha val="39998"/>
              </a:srgbClr>
            </a:outerShdw>
          </a:effectLst>
          <a:scene3d>
            <a:camera prst="orthographicFront"/>
            <a:lightRig rig="threePt" dir="t"/>
          </a:scene3d>
          <a:sp3d>
            <a:bevelT/>
          </a:sp3d>
        </p:spPr>
        <p:txBody>
          <a:bodyPr wrap="none" lIns="0" tIns="0" rIns="0" bIns="0" anchor="ctr">
            <a:prstTxWarp prst="textNoShape">
              <a:avLst/>
            </a:prstTxWarp>
          </a:bodyPr>
          <a:lstStyle/>
          <a:p>
            <a:pPr marL="158747" indent="-158747" algn="ctr">
              <a:lnSpc>
                <a:spcPct val="90000"/>
              </a:lnSpc>
              <a:buClr>
                <a:schemeClr val="accent1"/>
              </a:buClr>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lang="en-US" sz="1600" dirty="0"/>
              <a:t>Application or Service</a:t>
            </a:r>
          </a:p>
        </p:txBody>
      </p:sp>
    </p:spTree>
    <p:extLst>
      <p:ext uri="{BB962C8B-B14F-4D97-AF65-F5344CB8AC3E}">
        <p14:creationId xmlns:p14="http://schemas.microsoft.com/office/powerpoint/2010/main" val="284373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NetBeans 8:</a:t>
            </a:r>
            <a:br>
              <a:rPr lang="en-US" dirty="0" smtClean="0"/>
            </a:br>
            <a:r>
              <a:rPr lang="en-US" dirty="0"/>
              <a:t>The IDE For Java 8</a:t>
            </a:r>
            <a:r>
              <a:rPr lang="en-US" dirty="0" smtClean="0"/>
              <a:t/>
            </a:r>
            <a:br>
              <a:rPr lang="en-US" dirty="0" smtClean="0"/>
            </a:br>
            <a:endParaRPr lang="en-US" dirty="0"/>
          </a:p>
        </p:txBody>
      </p:sp>
      <p:pic>
        <p:nvPicPr>
          <p:cNvPr id="7" name="Picture Placeholder 6"/>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110" t="10053" r="53326" b="2957"/>
          <a:stretch/>
        </p:blipFill>
        <p:spPr>
          <a:xfrm>
            <a:off x="7620000" y="-1"/>
            <a:ext cx="4572000" cy="6171031"/>
          </a:xfrm>
        </p:spPr>
      </p:pic>
    </p:spTree>
    <p:extLst>
      <p:ext uri="{BB962C8B-B14F-4D97-AF65-F5344CB8AC3E}">
        <p14:creationId xmlns:p14="http://schemas.microsoft.com/office/powerpoint/2010/main" val="115229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Annotations</a:t>
            </a:r>
            <a:endParaRPr lang="en-IN" dirty="0"/>
          </a:p>
        </p:txBody>
      </p:sp>
      <p:sp>
        <p:nvSpPr>
          <p:cNvPr id="3" name="Content Placeholder 2"/>
          <p:cNvSpPr>
            <a:spLocks noGrp="1"/>
          </p:cNvSpPr>
          <p:nvPr>
            <p:ph idx="1"/>
          </p:nvPr>
        </p:nvSpPr>
        <p:spPr>
          <a:xfrm>
            <a:off x="1024127" y="2084832"/>
            <a:ext cx="9720073" cy="4023360"/>
          </a:xfrm>
        </p:spPr>
        <p:txBody>
          <a:bodyPr/>
          <a:lstStyle/>
          <a:p>
            <a:r>
              <a:rPr lang="en-IN" dirty="0">
                <a:solidFill>
                  <a:srgbClr val="FF0000"/>
                </a:solidFill>
              </a:rPr>
              <a:t>public class Manager extends Employee {</a:t>
            </a:r>
          </a:p>
          <a:p>
            <a:r>
              <a:rPr lang="en-IN" dirty="0">
                <a:solidFill>
                  <a:srgbClr val="FF0000"/>
                </a:solidFill>
              </a:rPr>
              <a:t>@Override</a:t>
            </a:r>
          </a:p>
          <a:p>
            <a:r>
              <a:rPr lang="en-IN" dirty="0">
                <a:solidFill>
                  <a:srgbClr val="FF0000"/>
                </a:solidFill>
              </a:rPr>
              <a:t>public void </a:t>
            </a:r>
            <a:r>
              <a:rPr lang="en-IN" dirty="0" err="1">
                <a:solidFill>
                  <a:srgbClr val="FF0000"/>
                </a:solidFill>
              </a:rPr>
              <a:t>setSalary</a:t>
            </a:r>
            <a:r>
              <a:rPr lang="en-IN" dirty="0">
                <a:solidFill>
                  <a:srgbClr val="FF0000"/>
                </a:solidFill>
              </a:rPr>
              <a:t>(</a:t>
            </a:r>
            <a:r>
              <a:rPr lang="en-IN" dirty="0" err="1">
                <a:solidFill>
                  <a:srgbClr val="FF0000"/>
                </a:solidFill>
              </a:rPr>
              <a:t>int</a:t>
            </a:r>
            <a:r>
              <a:rPr lang="en-IN" dirty="0">
                <a:solidFill>
                  <a:srgbClr val="FF0000"/>
                </a:solidFill>
              </a:rPr>
              <a:t> salary) {</a:t>
            </a:r>
          </a:p>
          <a:p>
            <a:r>
              <a:rPr lang="en-IN" dirty="0" err="1">
                <a:solidFill>
                  <a:srgbClr val="FF0000"/>
                </a:solidFill>
              </a:rPr>
              <a:t>System.out.println</a:t>
            </a:r>
            <a:r>
              <a:rPr lang="en-IN" dirty="0">
                <a:solidFill>
                  <a:srgbClr val="FF0000"/>
                </a:solidFill>
              </a:rPr>
              <a:t>("</a:t>
            </a:r>
            <a:r>
              <a:rPr lang="en-IN" dirty="0" err="1">
                <a:solidFill>
                  <a:srgbClr val="FF0000"/>
                </a:solidFill>
              </a:rPr>
              <a:t>Manager.setSalary</a:t>
            </a:r>
            <a:r>
              <a:rPr lang="en-IN" dirty="0">
                <a:solidFill>
                  <a:srgbClr val="FF0000"/>
                </a:solidFill>
              </a:rPr>
              <a:t>():" + salary);</a:t>
            </a:r>
          </a:p>
          <a:p>
            <a:r>
              <a:rPr lang="en-IN" dirty="0">
                <a:solidFill>
                  <a:srgbClr val="FF0000"/>
                </a:solidFill>
              </a:rPr>
              <a:t>}</a:t>
            </a:r>
          </a:p>
          <a:p>
            <a:r>
              <a:rPr lang="en-IN" dirty="0">
                <a:solidFill>
                  <a:srgbClr val="FF0000"/>
                </a:solidFill>
              </a:rPr>
              <a:t>}</a:t>
            </a:r>
          </a:p>
        </p:txBody>
      </p:sp>
      <p:sp>
        <p:nvSpPr>
          <p:cNvPr id="4" name="Cloud Callout 3"/>
          <p:cNvSpPr/>
          <p:nvPr/>
        </p:nvSpPr>
        <p:spPr>
          <a:xfrm>
            <a:off x="7328846" y="1429740"/>
            <a:ext cx="4080681" cy="2268804"/>
          </a:xfrm>
          <a:prstGeom prst="cloudCallout">
            <a:avLst>
              <a:gd name="adj1" fmla="val -83545"/>
              <a:gd name="adj2" fmla="val 223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t>Java 5 Annotations</a:t>
            </a:r>
            <a:endParaRPr lang="en-IN" sz="2800" dirty="0"/>
          </a:p>
        </p:txBody>
      </p:sp>
    </p:spTree>
    <p:extLst>
      <p:ext uri="{BB962C8B-B14F-4D97-AF65-F5344CB8AC3E}">
        <p14:creationId xmlns:p14="http://schemas.microsoft.com/office/powerpoint/2010/main" val="4615308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2"/>
            <a:ext cx="9720073" cy="4023360"/>
          </a:xfrm>
        </p:spPr>
        <p:txBody>
          <a:bodyPr vert="horz" lIns="45720" tIns="45720" rIns="45720" bIns="45720" rtlCol="0">
            <a:normAutofit/>
          </a:bodyPr>
          <a:lstStyle/>
          <a:p>
            <a:pPr>
              <a:buFont typeface="Courier New" panose="02070309020205020404" pitchFamily="49" charset="0"/>
              <a:buChar char="o"/>
            </a:pPr>
            <a:r>
              <a:rPr lang="en-IN" sz="3600" dirty="0"/>
              <a:t> </a:t>
            </a:r>
            <a:r>
              <a:rPr lang="en-IN" sz="3600" dirty="0">
                <a:solidFill>
                  <a:srgbClr val="FF0000"/>
                </a:solidFill>
              </a:rPr>
              <a:t>Security</a:t>
            </a:r>
          </a:p>
          <a:p>
            <a:pPr>
              <a:buFont typeface="Courier New" panose="02070309020205020404" pitchFamily="49" charset="0"/>
              <a:buChar char="o"/>
            </a:pPr>
            <a:r>
              <a:rPr lang="en-IN" sz="3100" dirty="0"/>
              <a:t>Support for Kerberos 5 Protocol Transition and Constrained </a:t>
            </a:r>
            <a:r>
              <a:rPr lang="en-IN" sz="3100" dirty="0" smtClean="0"/>
              <a:t>Delegation</a:t>
            </a:r>
            <a:endParaRPr lang="en-IN" sz="3100" dirty="0"/>
          </a:p>
          <a:p>
            <a:pPr>
              <a:buFont typeface="Courier New" panose="02070309020205020404" pitchFamily="49" charset="0"/>
              <a:buChar char="o"/>
            </a:pPr>
            <a:r>
              <a:rPr lang="en-IN" sz="3100" dirty="0"/>
              <a:t>Kerberos 5 weak encryption types disabled by </a:t>
            </a:r>
            <a:r>
              <a:rPr lang="en-IN" sz="3100" dirty="0" smtClean="0"/>
              <a:t>default</a:t>
            </a:r>
            <a:endParaRPr lang="en-IN" sz="3100" dirty="0"/>
          </a:p>
          <a:p>
            <a:pPr>
              <a:buFont typeface="Courier New" panose="02070309020205020404" pitchFamily="49" charset="0"/>
              <a:buChar char="o"/>
            </a:pPr>
            <a:r>
              <a:rPr lang="en-IN" sz="3100" dirty="0"/>
              <a:t>Unbound SASL for the GSS-API/Kerberos 5 </a:t>
            </a:r>
            <a:r>
              <a:rPr lang="en-IN" sz="3100" dirty="0" smtClean="0"/>
              <a:t>mechanism</a:t>
            </a:r>
            <a:endParaRPr lang="en-IN" sz="3100" dirty="0"/>
          </a:p>
          <a:p>
            <a:pPr>
              <a:buFont typeface="Courier New" panose="02070309020205020404" pitchFamily="49" charset="0"/>
              <a:buChar char="o"/>
            </a:pPr>
            <a:r>
              <a:rPr lang="en-IN" sz="3100" dirty="0"/>
              <a:t>SASL service for multiple host names</a:t>
            </a:r>
          </a:p>
          <a:p>
            <a:pPr>
              <a:buFont typeface="Courier New" panose="02070309020205020404" pitchFamily="49" charset="0"/>
              <a:buChar char="o"/>
            </a:pPr>
            <a:endParaRPr lang="en-IN" sz="3600" dirty="0"/>
          </a:p>
        </p:txBody>
      </p:sp>
    </p:spTree>
    <p:extLst>
      <p:ext uri="{BB962C8B-B14F-4D97-AF65-F5344CB8AC3E}">
        <p14:creationId xmlns:p14="http://schemas.microsoft.com/office/powerpoint/2010/main" val="424152428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Declaring an Annotation Type</a:t>
            </a:r>
          </a:p>
        </p:txBody>
      </p:sp>
      <p:sp>
        <p:nvSpPr>
          <p:cNvPr id="3" name="Content Placeholder 2"/>
          <p:cNvSpPr>
            <a:spLocks noGrp="1"/>
          </p:cNvSpPr>
          <p:nvPr>
            <p:ph idx="1"/>
          </p:nvPr>
        </p:nvSpPr>
        <p:spPr/>
        <p:txBody>
          <a:bodyPr>
            <a:normAutofit/>
          </a:bodyPr>
          <a:lstStyle/>
          <a:p>
            <a:r>
              <a:rPr lang="en-IN" sz="2800" dirty="0">
                <a:solidFill>
                  <a:srgbClr val="FF0000"/>
                </a:solidFill>
              </a:rPr>
              <a:t>&lt;modifiers&gt; @ interface &lt;annotation-type-name&gt; {</a:t>
            </a:r>
          </a:p>
          <a:p>
            <a:r>
              <a:rPr lang="en-IN" sz="2800" dirty="0">
                <a:solidFill>
                  <a:srgbClr val="FF0000"/>
                </a:solidFill>
              </a:rPr>
              <a:t>// Annotation type body goes here</a:t>
            </a:r>
          </a:p>
          <a:p>
            <a:r>
              <a:rPr lang="en-IN" sz="2800" dirty="0">
                <a:solidFill>
                  <a:srgbClr val="FF0000"/>
                </a:solidFill>
              </a:rPr>
              <a:t>}</a:t>
            </a:r>
          </a:p>
        </p:txBody>
      </p:sp>
    </p:spTree>
    <p:extLst>
      <p:ext uri="{BB962C8B-B14F-4D97-AF65-F5344CB8AC3E}">
        <p14:creationId xmlns:p14="http://schemas.microsoft.com/office/powerpoint/2010/main" val="83869867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Restriction #1</a:t>
            </a:r>
          </a:p>
        </p:txBody>
      </p:sp>
      <p:sp>
        <p:nvSpPr>
          <p:cNvPr id="3" name="Content Placeholder 2"/>
          <p:cNvSpPr>
            <a:spLocks noGrp="1"/>
          </p:cNvSpPr>
          <p:nvPr>
            <p:ph idx="1"/>
          </p:nvPr>
        </p:nvSpPr>
        <p:spPr/>
        <p:txBody>
          <a:bodyPr/>
          <a:lstStyle/>
          <a:p>
            <a:r>
              <a:rPr lang="en-IN" dirty="0"/>
              <a:t>An annotation type cannot inherit from another annotation </a:t>
            </a:r>
            <a:r>
              <a:rPr lang="en-IN" dirty="0" smtClean="0"/>
              <a:t>type</a:t>
            </a:r>
          </a:p>
          <a:p>
            <a:r>
              <a:rPr lang="en-IN" dirty="0"/>
              <a:t>// Won't compile</a:t>
            </a:r>
          </a:p>
          <a:p>
            <a:r>
              <a:rPr lang="en-IN" dirty="0"/>
              <a:t>public @interface </a:t>
            </a:r>
            <a:r>
              <a:rPr lang="en-IN" dirty="0" err="1"/>
              <a:t>WrongVersion</a:t>
            </a:r>
            <a:r>
              <a:rPr lang="en-IN" dirty="0"/>
              <a:t> extends </a:t>
            </a:r>
            <a:r>
              <a:rPr lang="en-IN" dirty="0" err="1"/>
              <a:t>BasicVersion</a:t>
            </a:r>
            <a:r>
              <a:rPr lang="en-IN" dirty="0"/>
              <a:t> {</a:t>
            </a:r>
          </a:p>
          <a:p>
            <a:r>
              <a:rPr lang="en-IN" dirty="0" err="1"/>
              <a:t>int</a:t>
            </a:r>
            <a:r>
              <a:rPr lang="en-IN" dirty="0"/>
              <a:t> extended();</a:t>
            </a:r>
          </a:p>
          <a:p>
            <a:r>
              <a:rPr lang="en-IN" dirty="0" smtClean="0"/>
              <a:t>}</a:t>
            </a:r>
          </a:p>
          <a:p>
            <a:endParaRPr lang="en-IN" dirty="0"/>
          </a:p>
        </p:txBody>
      </p:sp>
    </p:spTree>
    <p:extLst>
      <p:ext uri="{BB962C8B-B14F-4D97-AF65-F5344CB8AC3E}">
        <p14:creationId xmlns:p14="http://schemas.microsoft.com/office/powerpoint/2010/main" val="197046686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Every annotation type implicitly inherits the </a:t>
            </a:r>
            <a:r>
              <a:rPr lang="en-IN" dirty="0" err="1"/>
              <a:t>java.lang.annotation.Annotation</a:t>
            </a:r>
            <a:r>
              <a:rPr lang="en-IN" dirty="0"/>
              <a:t> interface</a:t>
            </a:r>
            <a:br>
              <a:rPr lang="en-IN" dirty="0"/>
            </a:br>
            <a:endParaRPr lang="en-IN" dirty="0"/>
          </a:p>
        </p:txBody>
      </p:sp>
      <p:sp>
        <p:nvSpPr>
          <p:cNvPr id="3" name="Content Placeholder 2"/>
          <p:cNvSpPr>
            <a:spLocks noGrp="1"/>
          </p:cNvSpPr>
          <p:nvPr>
            <p:ph idx="1"/>
          </p:nvPr>
        </p:nvSpPr>
        <p:spPr/>
        <p:txBody>
          <a:bodyPr/>
          <a:lstStyle/>
          <a:p>
            <a:r>
              <a:rPr lang="en-IN" dirty="0"/>
              <a:t>package </a:t>
            </a:r>
            <a:r>
              <a:rPr lang="en-IN" dirty="0" err="1"/>
              <a:t>java.lang.annotation</a:t>
            </a:r>
            <a:r>
              <a:rPr lang="en-IN" dirty="0"/>
              <a:t>;</a:t>
            </a:r>
          </a:p>
          <a:p>
            <a:r>
              <a:rPr lang="en-IN" dirty="0"/>
              <a:t>public interface Annotation {</a:t>
            </a:r>
          </a:p>
          <a:p>
            <a:r>
              <a:rPr lang="en-IN" dirty="0" err="1"/>
              <a:t>boolean</a:t>
            </a:r>
            <a:r>
              <a:rPr lang="en-IN" dirty="0"/>
              <a:t> equals(Object </a:t>
            </a:r>
            <a:r>
              <a:rPr lang="en-IN" dirty="0" err="1"/>
              <a:t>obj</a:t>
            </a:r>
            <a:r>
              <a:rPr lang="en-IN" dirty="0"/>
              <a:t>);</a:t>
            </a:r>
          </a:p>
          <a:p>
            <a:r>
              <a:rPr lang="en-IN" dirty="0" err="1"/>
              <a:t>int</a:t>
            </a:r>
            <a:r>
              <a:rPr lang="en-IN" dirty="0"/>
              <a:t> </a:t>
            </a:r>
            <a:r>
              <a:rPr lang="en-IN" dirty="0" err="1"/>
              <a:t>hashCode</a:t>
            </a:r>
            <a:r>
              <a:rPr lang="en-IN" dirty="0"/>
              <a:t>();</a:t>
            </a:r>
          </a:p>
          <a:p>
            <a:r>
              <a:rPr lang="en-IN" dirty="0"/>
              <a:t>String </a:t>
            </a:r>
            <a:r>
              <a:rPr lang="en-IN" dirty="0" err="1"/>
              <a:t>toString</a:t>
            </a:r>
            <a:r>
              <a:rPr lang="en-IN" dirty="0"/>
              <a:t>();</a:t>
            </a:r>
          </a:p>
          <a:p>
            <a:r>
              <a:rPr lang="en-IN" dirty="0"/>
              <a:t>Class&lt;? extends Annotation&gt; </a:t>
            </a:r>
            <a:r>
              <a:rPr lang="en-IN" dirty="0" err="1"/>
              <a:t>annotationType</a:t>
            </a:r>
            <a:r>
              <a:rPr lang="en-IN" dirty="0"/>
              <a:t>();</a:t>
            </a:r>
          </a:p>
          <a:p>
            <a:r>
              <a:rPr lang="en-IN" dirty="0"/>
              <a:t>}</a:t>
            </a:r>
          </a:p>
        </p:txBody>
      </p:sp>
    </p:spTree>
    <p:extLst>
      <p:ext uri="{BB962C8B-B14F-4D97-AF65-F5344CB8AC3E}">
        <p14:creationId xmlns:p14="http://schemas.microsoft.com/office/powerpoint/2010/main" val="231193166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Restriction #2</a:t>
            </a:r>
          </a:p>
        </p:txBody>
      </p:sp>
      <p:sp>
        <p:nvSpPr>
          <p:cNvPr id="3" name="Content Placeholder 2"/>
          <p:cNvSpPr>
            <a:spLocks noGrp="1"/>
          </p:cNvSpPr>
          <p:nvPr>
            <p:ph idx="1"/>
          </p:nvPr>
        </p:nvSpPr>
        <p:spPr/>
        <p:txBody>
          <a:bodyPr/>
          <a:lstStyle/>
          <a:p>
            <a:r>
              <a:rPr lang="en-IN" dirty="0"/>
              <a:t>Method declarations in an annotation type cannot specify any parameters. </a:t>
            </a:r>
            <a:endParaRPr lang="en-IN" dirty="0" smtClean="0"/>
          </a:p>
          <a:p>
            <a:r>
              <a:rPr lang="en-IN" dirty="0" smtClean="0"/>
              <a:t>A </a:t>
            </a:r>
            <a:r>
              <a:rPr lang="en-IN" dirty="0"/>
              <a:t>method declares an element for </a:t>
            </a:r>
            <a:r>
              <a:rPr lang="en-IN" dirty="0" smtClean="0"/>
              <a:t>the annotation </a:t>
            </a:r>
            <a:r>
              <a:rPr lang="en-IN" dirty="0"/>
              <a:t>type. </a:t>
            </a:r>
            <a:endParaRPr lang="en-IN" dirty="0" smtClean="0"/>
          </a:p>
          <a:p>
            <a:r>
              <a:rPr lang="en-IN" dirty="0" smtClean="0"/>
              <a:t>An </a:t>
            </a:r>
            <a:r>
              <a:rPr lang="en-IN" dirty="0"/>
              <a:t>element in an annotation type lets you associate a data value to an annotation’s instance.</a:t>
            </a:r>
          </a:p>
          <a:p>
            <a:r>
              <a:rPr lang="en-IN" dirty="0"/>
              <a:t>A method declaration in an annotation is not called to perform any kind of processing.</a:t>
            </a:r>
          </a:p>
        </p:txBody>
      </p:sp>
    </p:spTree>
    <p:extLst>
      <p:ext uri="{BB962C8B-B14F-4D97-AF65-F5344CB8AC3E}">
        <p14:creationId xmlns:p14="http://schemas.microsoft.com/office/powerpoint/2010/main" val="374959904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Restriction #2</a:t>
            </a:r>
          </a:p>
        </p:txBody>
      </p:sp>
      <p:sp>
        <p:nvSpPr>
          <p:cNvPr id="3" name="Content Placeholder 2"/>
          <p:cNvSpPr>
            <a:spLocks noGrp="1"/>
          </p:cNvSpPr>
          <p:nvPr>
            <p:ph idx="1"/>
          </p:nvPr>
        </p:nvSpPr>
        <p:spPr/>
        <p:txBody>
          <a:bodyPr>
            <a:normAutofit lnSpcReduction="10000"/>
          </a:bodyPr>
          <a:lstStyle/>
          <a:p>
            <a:r>
              <a:rPr lang="en-IN" dirty="0" smtClean="0"/>
              <a:t>An </a:t>
            </a:r>
            <a:r>
              <a:rPr lang="en-IN" dirty="0"/>
              <a:t>element as </a:t>
            </a:r>
            <a:r>
              <a:rPr lang="en-IN" dirty="0" smtClean="0"/>
              <a:t>an instance </a:t>
            </a:r>
            <a:r>
              <a:rPr lang="en-IN" dirty="0"/>
              <a:t>variable in a class having two methods, a setter and a getter, for that instance variable. </a:t>
            </a:r>
            <a:endParaRPr lang="en-IN" dirty="0" smtClean="0"/>
          </a:p>
          <a:p>
            <a:r>
              <a:rPr lang="en-IN" dirty="0" smtClean="0"/>
              <a:t>For </a:t>
            </a:r>
            <a:r>
              <a:rPr lang="en-IN" dirty="0"/>
              <a:t>an annotation</a:t>
            </a:r>
            <a:r>
              <a:rPr lang="en-IN" dirty="0" smtClean="0"/>
              <a:t>, the </a:t>
            </a:r>
            <a:r>
              <a:rPr lang="en-IN" dirty="0"/>
              <a:t>Java runtime creates a proxy class that implements the annotation type (which is an interface). </a:t>
            </a:r>
            <a:endParaRPr lang="en-IN" dirty="0" smtClean="0"/>
          </a:p>
          <a:p>
            <a:r>
              <a:rPr lang="en-IN" dirty="0" smtClean="0"/>
              <a:t>Each annotation instance </a:t>
            </a:r>
            <a:r>
              <a:rPr lang="en-IN" dirty="0"/>
              <a:t>is an object of that proxy class</a:t>
            </a:r>
            <a:r>
              <a:rPr lang="en-IN" dirty="0" smtClean="0"/>
              <a:t>.</a:t>
            </a:r>
          </a:p>
          <a:p>
            <a:r>
              <a:rPr lang="en-IN" dirty="0" smtClean="0"/>
              <a:t> </a:t>
            </a:r>
            <a:r>
              <a:rPr lang="en-IN" dirty="0"/>
              <a:t>The method you declare in your annotation type becomes the getter </a:t>
            </a:r>
            <a:r>
              <a:rPr lang="en-IN" dirty="0" smtClean="0"/>
              <a:t>method for </a:t>
            </a:r>
            <a:r>
              <a:rPr lang="en-IN" dirty="0"/>
              <a:t>the value of that element you specify in the annotation. </a:t>
            </a:r>
            <a:endParaRPr lang="en-IN" dirty="0" smtClean="0"/>
          </a:p>
          <a:p>
            <a:r>
              <a:rPr lang="en-IN" dirty="0" smtClean="0"/>
              <a:t>The </a:t>
            </a:r>
            <a:r>
              <a:rPr lang="en-IN" dirty="0"/>
              <a:t>Java runtime will take care of setting the </a:t>
            </a:r>
            <a:r>
              <a:rPr lang="en-IN" dirty="0" smtClean="0"/>
              <a:t>specified value </a:t>
            </a:r>
            <a:r>
              <a:rPr lang="en-IN" dirty="0"/>
              <a:t>for the annotation elements. Since the goal of declaring a method in an annotation type is to work with a </a:t>
            </a:r>
            <a:r>
              <a:rPr lang="en-IN" dirty="0" smtClean="0"/>
              <a:t>data element</a:t>
            </a:r>
            <a:r>
              <a:rPr lang="en-IN" dirty="0"/>
              <a:t>, you do not need to (and are not allowed to) specify any parameters in a method declaration.</a:t>
            </a:r>
          </a:p>
        </p:txBody>
      </p:sp>
    </p:spTree>
    <p:extLst>
      <p:ext uri="{BB962C8B-B14F-4D97-AF65-F5344CB8AC3E}">
        <p14:creationId xmlns:p14="http://schemas.microsoft.com/office/powerpoint/2010/main" val="161958675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Restriction #2</a:t>
            </a:r>
          </a:p>
        </p:txBody>
      </p:sp>
      <p:sp>
        <p:nvSpPr>
          <p:cNvPr id="3" name="Content Placeholder 2"/>
          <p:cNvSpPr>
            <a:spLocks noGrp="1"/>
          </p:cNvSpPr>
          <p:nvPr>
            <p:ph idx="1"/>
          </p:nvPr>
        </p:nvSpPr>
        <p:spPr/>
        <p:txBody>
          <a:bodyPr>
            <a:normAutofit/>
          </a:bodyPr>
          <a:lstStyle/>
          <a:p>
            <a:r>
              <a:rPr lang="en-IN" dirty="0"/>
              <a:t>// Won't compile</a:t>
            </a:r>
          </a:p>
          <a:p>
            <a:r>
              <a:rPr lang="en-IN" dirty="0"/>
              <a:t>public @interface </a:t>
            </a:r>
            <a:r>
              <a:rPr lang="en-IN" dirty="0" err="1"/>
              <a:t>WrongVersion</a:t>
            </a:r>
            <a:r>
              <a:rPr lang="en-IN" dirty="0"/>
              <a:t> {</a:t>
            </a:r>
          </a:p>
          <a:p>
            <a:r>
              <a:rPr lang="en-IN" dirty="0"/>
              <a:t>// Cannot have parameters</a:t>
            </a:r>
          </a:p>
          <a:p>
            <a:r>
              <a:rPr lang="en-IN" dirty="0"/>
              <a:t>String concatenate(</a:t>
            </a:r>
            <a:r>
              <a:rPr lang="en-IN" dirty="0" err="1"/>
              <a:t>int</a:t>
            </a:r>
            <a:r>
              <a:rPr lang="en-IN" dirty="0"/>
              <a:t> major, </a:t>
            </a:r>
            <a:r>
              <a:rPr lang="en-IN" dirty="0" err="1"/>
              <a:t>int</a:t>
            </a:r>
            <a:r>
              <a:rPr lang="en-IN" dirty="0"/>
              <a:t> minor);</a:t>
            </a:r>
          </a:p>
          <a:p>
            <a:r>
              <a:rPr lang="en-IN" dirty="0"/>
              <a:t>}</a:t>
            </a:r>
          </a:p>
        </p:txBody>
      </p:sp>
    </p:spTree>
    <p:extLst>
      <p:ext uri="{BB962C8B-B14F-4D97-AF65-F5344CB8AC3E}">
        <p14:creationId xmlns:p14="http://schemas.microsoft.com/office/powerpoint/2010/main" val="109100874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Restriction #3</a:t>
            </a:r>
          </a:p>
        </p:txBody>
      </p:sp>
      <p:sp>
        <p:nvSpPr>
          <p:cNvPr id="3" name="Content Placeholder 2"/>
          <p:cNvSpPr>
            <a:spLocks noGrp="1"/>
          </p:cNvSpPr>
          <p:nvPr>
            <p:ph idx="1"/>
          </p:nvPr>
        </p:nvSpPr>
        <p:spPr/>
        <p:txBody>
          <a:bodyPr>
            <a:normAutofit lnSpcReduction="10000"/>
          </a:bodyPr>
          <a:lstStyle/>
          <a:p>
            <a:r>
              <a:rPr lang="en-IN" dirty="0"/>
              <a:t>Method declarations in an annotation type cannot have a throws clause</a:t>
            </a:r>
            <a:r>
              <a:rPr lang="en-IN" dirty="0" smtClean="0"/>
              <a:t>.</a:t>
            </a:r>
          </a:p>
          <a:p>
            <a:r>
              <a:rPr lang="en-IN" dirty="0" smtClean="0"/>
              <a:t> </a:t>
            </a:r>
            <a:r>
              <a:rPr lang="en-IN" dirty="0"/>
              <a:t>A method in an annotation type is </a:t>
            </a:r>
            <a:r>
              <a:rPr lang="en-IN" dirty="0" smtClean="0"/>
              <a:t>defined to </a:t>
            </a:r>
            <a:r>
              <a:rPr lang="en-IN" dirty="0"/>
              <a:t>represent a data element. </a:t>
            </a:r>
            <a:endParaRPr lang="en-IN" dirty="0" smtClean="0"/>
          </a:p>
          <a:p>
            <a:r>
              <a:rPr lang="en-IN" dirty="0" smtClean="0"/>
              <a:t>Throwing </a:t>
            </a:r>
            <a:r>
              <a:rPr lang="en-IN" dirty="0"/>
              <a:t>an </a:t>
            </a:r>
            <a:r>
              <a:rPr lang="en-IN" dirty="0" smtClean="0"/>
              <a:t>exception </a:t>
            </a:r>
            <a:r>
              <a:rPr lang="en-IN" dirty="0"/>
              <a:t>to represent a data value does not make sense</a:t>
            </a:r>
            <a:r>
              <a:rPr lang="en-IN" dirty="0" smtClean="0"/>
              <a:t>.</a:t>
            </a:r>
          </a:p>
          <a:p>
            <a:endParaRPr lang="en-IN" dirty="0"/>
          </a:p>
          <a:p>
            <a:r>
              <a:rPr lang="en-IN" dirty="0"/>
              <a:t>// Won't compile</a:t>
            </a:r>
          </a:p>
          <a:p>
            <a:r>
              <a:rPr lang="en-IN" dirty="0"/>
              <a:t>public @interface </a:t>
            </a:r>
            <a:r>
              <a:rPr lang="en-IN" dirty="0" err="1"/>
              <a:t>WrongVersion</a:t>
            </a:r>
            <a:r>
              <a:rPr lang="en-IN" dirty="0"/>
              <a:t> {</a:t>
            </a:r>
          </a:p>
          <a:p>
            <a:r>
              <a:rPr lang="en-IN" dirty="0" err="1"/>
              <a:t>int</a:t>
            </a:r>
            <a:r>
              <a:rPr lang="en-IN" dirty="0"/>
              <a:t> major() throws Exception; // Cannot have a throws clause</a:t>
            </a:r>
          </a:p>
          <a:p>
            <a:r>
              <a:rPr lang="en-IN" dirty="0" err="1"/>
              <a:t>int</a:t>
            </a:r>
            <a:r>
              <a:rPr lang="en-IN" dirty="0"/>
              <a:t> minor(); // OK</a:t>
            </a:r>
          </a:p>
          <a:p>
            <a:r>
              <a:rPr lang="en-IN" dirty="0"/>
              <a:t>}</a:t>
            </a:r>
          </a:p>
        </p:txBody>
      </p:sp>
    </p:spTree>
    <p:extLst>
      <p:ext uri="{BB962C8B-B14F-4D97-AF65-F5344CB8AC3E}">
        <p14:creationId xmlns:p14="http://schemas.microsoft.com/office/powerpoint/2010/main" val="244342539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Restriction #4</a:t>
            </a:r>
          </a:p>
        </p:txBody>
      </p:sp>
      <p:sp>
        <p:nvSpPr>
          <p:cNvPr id="3" name="Content Placeholder 2"/>
          <p:cNvSpPr>
            <a:spLocks noGrp="1"/>
          </p:cNvSpPr>
          <p:nvPr>
            <p:ph idx="1"/>
          </p:nvPr>
        </p:nvSpPr>
        <p:spPr/>
        <p:txBody>
          <a:bodyPr>
            <a:normAutofit fontScale="92500" lnSpcReduction="10000"/>
          </a:bodyPr>
          <a:lstStyle/>
          <a:p>
            <a:r>
              <a:rPr lang="en-IN" dirty="0"/>
              <a:t>The return type of a method declared in an annotation type must be one of the following types:</a:t>
            </a:r>
          </a:p>
          <a:p>
            <a:r>
              <a:rPr lang="en-IN" dirty="0"/>
              <a:t>• Any primitive type: byte, short, </a:t>
            </a:r>
            <a:r>
              <a:rPr lang="en-IN" dirty="0" err="1"/>
              <a:t>int</a:t>
            </a:r>
            <a:r>
              <a:rPr lang="en-IN" dirty="0"/>
              <a:t>, long, float, double, </a:t>
            </a:r>
            <a:r>
              <a:rPr lang="en-IN" dirty="0" err="1"/>
              <a:t>boolean</a:t>
            </a:r>
            <a:r>
              <a:rPr lang="en-IN" dirty="0"/>
              <a:t>, and char</a:t>
            </a:r>
          </a:p>
          <a:p>
            <a:r>
              <a:rPr lang="en-IN" dirty="0"/>
              <a:t>• </a:t>
            </a:r>
            <a:r>
              <a:rPr lang="en-IN" dirty="0" err="1"/>
              <a:t>java.lang.String</a:t>
            </a:r>
            <a:endParaRPr lang="en-IN" dirty="0"/>
          </a:p>
          <a:p>
            <a:r>
              <a:rPr lang="en-IN" dirty="0"/>
              <a:t>• </a:t>
            </a:r>
            <a:r>
              <a:rPr lang="en-IN" dirty="0" err="1"/>
              <a:t>java.lang.Class</a:t>
            </a:r>
            <a:endParaRPr lang="en-IN" dirty="0"/>
          </a:p>
          <a:p>
            <a:r>
              <a:rPr lang="en-IN" dirty="0"/>
              <a:t>• An </a:t>
            </a:r>
            <a:r>
              <a:rPr lang="en-IN" dirty="0" err="1"/>
              <a:t>enum</a:t>
            </a:r>
            <a:r>
              <a:rPr lang="en-IN" dirty="0"/>
              <a:t> type</a:t>
            </a:r>
          </a:p>
          <a:p>
            <a:r>
              <a:rPr lang="en-IN" dirty="0"/>
              <a:t>• An annotation type</a:t>
            </a:r>
          </a:p>
          <a:p>
            <a:r>
              <a:rPr lang="en-IN" dirty="0"/>
              <a:t>• An array of any of the above mentioned type, for example, String[], </a:t>
            </a:r>
            <a:r>
              <a:rPr lang="en-IN" dirty="0" err="1"/>
              <a:t>int</a:t>
            </a:r>
            <a:r>
              <a:rPr lang="en-IN" dirty="0"/>
              <a:t>[], etc. The return</a:t>
            </a:r>
          </a:p>
          <a:p>
            <a:r>
              <a:rPr lang="en-IN" dirty="0"/>
              <a:t>type cannot be a nested array. For example, you cannot have a return type of String[][] or</a:t>
            </a:r>
          </a:p>
          <a:p>
            <a:r>
              <a:rPr lang="en-IN" dirty="0" err="1"/>
              <a:t>int</a:t>
            </a:r>
            <a:r>
              <a:rPr lang="en-IN" dirty="0" smtClean="0"/>
              <a:t>[][].</a:t>
            </a:r>
            <a:endParaRPr lang="en-IN" dirty="0"/>
          </a:p>
        </p:txBody>
      </p:sp>
    </p:spTree>
    <p:extLst>
      <p:ext uri="{BB962C8B-B14F-4D97-AF65-F5344CB8AC3E}">
        <p14:creationId xmlns:p14="http://schemas.microsoft.com/office/powerpoint/2010/main" val="113115190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Restriction #4</a:t>
            </a:r>
          </a:p>
        </p:txBody>
      </p:sp>
      <p:sp>
        <p:nvSpPr>
          <p:cNvPr id="3" name="Content Placeholder 2"/>
          <p:cNvSpPr>
            <a:spLocks noGrp="1"/>
          </p:cNvSpPr>
          <p:nvPr>
            <p:ph idx="1"/>
          </p:nvPr>
        </p:nvSpPr>
        <p:spPr/>
        <p:txBody>
          <a:bodyPr>
            <a:normAutofit fontScale="92500" lnSpcReduction="10000"/>
          </a:bodyPr>
          <a:lstStyle/>
          <a:p>
            <a:r>
              <a:rPr lang="en-IN" dirty="0"/>
              <a:t>public @interface </a:t>
            </a:r>
            <a:r>
              <a:rPr lang="en-IN" dirty="0" err="1"/>
              <a:t>GoodOne</a:t>
            </a:r>
            <a:r>
              <a:rPr lang="en-IN" dirty="0"/>
              <a:t> {</a:t>
            </a:r>
          </a:p>
          <a:p>
            <a:r>
              <a:rPr lang="en-IN" dirty="0"/>
              <a:t>Class element1(); // Any Class type</a:t>
            </a:r>
          </a:p>
          <a:p>
            <a:r>
              <a:rPr lang="en-IN" dirty="0"/>
              <a:t>Class&lt;Test&gt; element2(); // Only Test class type</a:t>
            </a:r>
          </a:p>
          <a:p>
            <a:r>
              <a:rPr lang="en-IN" dirty="0"/>
              <a:t>Class&lt;? extends Test&gt; element3(); // Test or its subclass type</a:t>
            </a:r>
          </a:p>
          <a:p>
            <a:r>
              <a:rPr lang="en-IN" dirty="0" smtClean="0"/>
              <a:t>}</a:t>
            </a:r>
          </a:p>
          <a:p>
            <a:endParaRPr lang="en-IN" dirty="0"/>
          </a:p>
          <a:p>
            <a:r>
              <a:rPr lang="en-IN" dirty="0"/>
              <a:t>The return type of Class needs a little explanation. Instead of the Class type, you can use a generic return </a:t>
            </a:r>
            <a:r>
              <a:rPr lang="en-IN" dirty="0" smtClean="0"/>
              <a:t>type that </a:t>
            </a:r>
            <a:r>
              <a:rPr lang="en-IN" dirty="0"/>
              <a:t>will return a user-defined class type</a:t>
            </a:r>
            <a:r>
              <a:rPr lang="en-IN" dirty="0" smtClean="0"/>
              <a:t>.</a:t>
            </a:r>
          </a:p>
          <a:p>
            <a:r>
              <a:rPr lang="en-IN" dirty="0" smtClean="0"/>
              <a:t>Suppose </a:t>
            </a:r>
            <a:r>
              <a:rPr lang="en-IN" dirty="0"/>
              <a:t>you have a Test class and you want to declare the return type of </a:t>
            </a:r>
            <a:r>
              <a:rPr lang="en-IN" dirty="0" smtClean="0"/>
              <a:t>a method </a:t>
            </a:r>
            <a:r>
              <a:rPr lang="en-IN" dirty="0"/>
              <a:t>in an annotation type of type Test.</a:t>
            </a:r>
          </a:p>
        </p:txBody>
      </p:sp>
    </p:spTree>
    <p:extLst>
      <p:ext uri="{BB962C8B-B14F-4D97-AF65-F5344CB8AC3E}">
        <p14:creationId xmlns:p14="http://schemas.microsoft.com/office/powerpoint/2010/main" val="106291095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Restriction #5</a:t>
            </a:r>
          </a:p>
        </p:txBody>
      </p:sp>
      <p:sp>
        <p:nvSpPr>
          <p:cNvPr id="3" name="Content Placeholder 2"/>
          <p:cNvSpPr>
            <a:spLocks noGrp="1"/>
          </p:cNvSpPr>
          <p:nvPr>
            <p:ph idx="1"/>
          </p:nvPr>
        </p:nvSpPr>
        <p:spPr/>
        <p:txBody>
          <a:bodyPr/>
          <a:lstStyle/>
          <a:p>
            <a:r>
              <a:rPr lang="en-IN" dirty="0"/>
              <a:t>An annotation type cannot declare a method, which would be equivalent to overriding a method in the Object </a:t>
            </a:r>
            <a:r>
              <a:rPr lang="en-IN" dirty="0" smtClean="0"/>
              <a:t>class or </a:t>
            </a:r>
            <a:r>
              <a:rPr lang="en-IN" dirty="0"/>
              <a:t>the Annotation interface.</a:t>
            </a:r>
          </a:p>
        </p:txBody>
      </p:sp>
    </p:spTree>
    <p:extLst>
      <p:ext uri="{BB962C8B-B14F-4D97-AF65-F5344CB8AC3E}">
        <p14:creationId xmlns:p14="http://schemas.microsoft.com/office/powerpoint/2010/main" val="3382409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2"/>
            <a:ext cx="9720073" cy="4023360"/>
          </a:xfrm>
        </p:spPr>
        <p:txBody>
          <a:bodyPr vert="horz" lIns="45720" tIns="45720" rIns="45720" bIns="45720" rtlCol="0">
            <a:normAutofit/>
          </a:bodyPr>
          <a:lstStyle/>
          <a:p>
            <a:pPr>
              <a:buFont typeface="Courier New" panose="02070309020205020404" pitchFamily="49" charset="0"/>
              <a:buChar char="o"/>
            </a:pPr>
            <a:r>
              <a:rPr lang="en-IN" sz="3600" dirty="0"/>
              <a:t> </a:t>
            </a:r>
            <a:r>
              <a:rPr lang="en-IN" sz="2800" dirty="0">
                <a:solidFill>
                  <a:srgbClr val="FF0000"/>
                </a:solidFill>
              </a:rPr>
              <a:t>Security</a:t>
            </a:r>
          </a:p>
          <a:p>
            <a:pPr>
              <a:buFont typeface="Courier New" panose="02070309020205020404" pitchFamily="49" charset="0"/>
              <a:buChar char="o"/>
            </a:pPr>
            <a:r>
              <a:rPr lang="en-IN" sz="2600" dirty="0"/>
              <a:t>JNI bridge to native JGSS on Mac OS </a:t>
            </a:r>
            <a:r>
              <a:rPr lang="en-IN" sz="2600" dirty="0" smtClean="0"/>
              <a:t>X</a:t>
            </a:r>
            <a:endParaRPr lang="en-IN" sz="2600" dirty="0"/>
          </a:p>
          <a:p>
            <a:pPr>
              <a:buFont typeface="Courier New" panose="02070309020205020404" pitchFamily="49" charset="0"/>
              <a:buChar char="o"/>
            </a:pPr>
            <a:r>
              <a:rPr lang="en-IN" sz="2600" dirty="0"/>
              <a:t>Support for stronger strength ephemeral DH keys in the </a:t>
            </a:r>
            <a:r>
              <a:rPr lang="en-IN" sz="2600" dirty="0" err="1"/>
              <a:t>SunJSSE</a:t>
            </a:r>
            <a:r>
              <a:rPr lang="en-IN" sz="2600" dirty="0"/>
              <a:t> </a:t>
            </a:r>
            <a:r>
              <a:rPr lang="en-IN" sz="2600" dirty="0" smtClean="0"/>
              <a:t>provider</a:t>
            </a:r>
            <a:endParaRPr lang="en-IN" sz="2600" dirty="0"/>
          </a:p>
          <a:p>
            <a:pPr>
              <a:buFont typeface="Courier New" panose="02070309020205020404" pitchFamily="49" charset="0"/>
              <a:buChar char="o"/>
            </a:pPr>
            <a:r>
              <a:rPr lang="en-IN" sz="2600" dirty="0"/>
              <a:t>Support for server-side cipher suites preference customization in JSSE</a:t>
            </a:r>
          </a:p>
        </p:txBody>
      </p:sp>
    </p:spTree>
    <p:extLst>
      <p:ext uri="{BB962C8B-B14F-4D97-AF65-F5344CB8AC3E}">
        <p14:creationId xmlns:p14="http://schemas.microsoft.com/office/powerpoint/2010/main" val="41542598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Restriction #6</a:t>
            </a:r>
          </a:p>
        </p:txBody>
      </p:sp>
      <p:sp>
        <p:nvSpPr>
          <p:cNvPr id="3" name="Content Placeholder 2"/>
          <p:cNvSpPr>
            <a:spLocks noGrp="1"/>
          </p:cNvSpPr>
          <p:nvPr>
            <p:ph idx="1"/>
          </p:nvPr>
        </p:nvSpPr>
        <p:spPr/>
        <p:txBody>
          <a:bodyPr/>
          <a:lstStyle/>
          <a:p>
            <a:r>
              <a:rPr lang="en-IN" dirty="0"/>
              <a:t>An annotation type cannot be generic.</a:t>
            </a:r>
          </a:p>
        </p:txBody>
      </p:sp>
    </p:spTree>
    <p:extLst>
      <p:ext uri="{BB962C8B-B14F-4D97-AF65-F5344CB8AC3E}">
        <p14:creationId xmlns:p14="http://schemas.microsoft.com/office/powerpoint/2010/main" val="412373275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Default Value of an Annotation Element</a:t>
            </a:r>
          </a:p>
        </p:txBody>
      </p:sp>
      <p:sp>
        <p:nvSpPr>
          <p:cNvPr id="3" name="Content Placeholder 2"/>
          <p:cNvSpPr>
            <a:spLocks noGrp="1"/>
          </p:cNvSpPr>
          <p:nvPr>
            <p:ph idx="1"/>
          </p:nvPr>
        </p:nvSpPr>
        <p:spPr/>
        <p:txBody>
          <a:bodyPr/>
          <a:lstStyle/>
          <a:p>
            <a:r>
              <a:rPr lang="en-IN" dirty="0"/>
              <a:t>&lt;modifiers&gt; @interface &lt;annotation type name&gt; {</a:t>
            </a:r>
          </a:p>
          <a:p>
            <a:r>
              <a:rPr lang="en-IN" dirty="0"/>
              <a:t>&lt;data-type&gt; &lt;element-name&gt;() default &lt;default-value&gt;;</a:t>
            </a:r>
          </a:p>
          <a:p>
            <a:r>
              <a:rPr lang="en-IN" dirty="0" smtClean="0"/>
              <a:t>}</a:t>
            </a:r>
          </a:p>
          <a:p>
            <a:endParaRPr lang="en-IN" dirty="0"/>
          </a:p>
          <a:p>
            <a:r>
              <a:rPr lang="en-IN" dirty="0"/>
              <a:t>public @interface Version {</a:t>
            </a:r>
          </a:p>
          <a:p>
            <a:r>
              <a:rPr lang="en-IN" dirty="0" err="1"/>
              <a:t>int</a:t>
            </a:r>
            <a:r>
              <a:rPr lang="en-IN" dirty="0"/>
              <a:t> major();</a:t>
            </a:r>
          </a:p>
          <a:p>
            <a:r>
              <a:rPr lang="en-IN" dirty="0" err="1"/>
              <a:t>int</a:t>
            </a:r>
            <a:r>
              <a:rPr lang="en-IN" dirty="0"/>
              <a:t> minor() default 0; // Set zero as default value for minor</a:t>
            </a:r>
          </a:p>
          <a:p>
            <a:r>
              <a:rPr lang="en-IN" dirty="0"/>
              <a:t>}</a:t>
            </a:r>
          </a:p>
        </p:txBody>
      </p:sp>
    </p:spTree>
    <p:extLst>
      <p:ext uri="{BB962C8B-B14F-4D97-AF65-F5344CB8AC3E}">
        <p14:creationId xmlns:p14="http://schemas.microsoft.com/office/powerpoint/2010/main" val="61792353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013" y="0"/>
            <a:ext cx="9720072" cy="1499616"/>
          </a:xfrm>
        </p:spPr>
        <p:txBody>
          <a:bodyPr/>
          <a:lstStyle/>
          <a:p>
            <a:r>
              <a:rPr lang="en-IN" dirty="0"/>
              <a:t>Default Value of an Annotation Element</a:t>
            </a:r>
          </a:p>
        </p:txBody>
      </p:sp>
      <p:sp>
        <p:nvSpPr>
          <p:cNvPr id="3" name="Content Placeholder 2"/>
          <p:cNvSpPr>
            <a:spLocks noGrp="1"/>
          </p:cNvSpPr>
          <p:nvPr>
            <p:ph idx="1"/>
          </p:nvPr>
        </p:nvSpPr>
        <p:spPr>
          <a:xfrm>
            <a:off x="1077013" y="1228298"/>
            <a:ext cx="9825842" cy="5397690"/>
          </a:xfrm>
        </p:spPr>
        <p:txBody>
          <a:bodyPr>
            <a:noAutofit/>
          </a:bodyPr>
          <a:lstStyle/>
          <a:p>
            <a:r>
              <a:rPr lang="en-IN" sz="1600" dirty="0"/>
              <a:t>@Version(major=1) // minor is zero, which is its default value</a:t>
            </a:r>
          </a:p>
          <a:p>
            <a:r>
              <a:rPr lang="en-IN" sz="1600" dirty="0"/>
              <a:t>@Version(major=2) // minor is zero, which is its default value</a:t>
            </a:r>
          </a:p>
          <a:p>
            <a:r>
              <a:rPr lang="en-IN" sz="1600" dirty="0"/>
              <a:t>@Version(major=2, minor=1) // minor is 1, which is the specified </a:t>
            </a:r>
            <a:r>
              <a:rPr lang="en-IN" sz="1600" dirty="0" smtClean="0"/>
              <a:t>value</a:t>
            </a:r>
          </a:p>
          <a:p>
            <a:endParaRPr lang="en-IN" sz="1600" dirty="0" smtClean="0"/>
          </a:p>
          <a:p>
            <a:r>
              <a:rPr lang="en-IN" sz="1600" dirty="0"/>
              <a:t>// Shows how to assign default values to elements of different types</a:t>
            </a:r>
          </a:p>
          <a:p>
            <a:r>
              <a:rPr lang="en-IN" sz="1600" dirty="0"/>
              <a:t>public @interface </a:t>
            </a:r>
            <a:r>
              <a:rPr lang="en-IN" sz="1600" dirty="0" err="1"/>
              <a:t>DefaultTest</a:t>
            </a:r>
            <a:r>
              <a:rPr lang="en-IN" sz="1600" dirty="0"/>
              <a:t> {</a:t>
            </a:r>
          </a:p>
          <a:p>
            <a:r>
              <a:rPr lang="en-IN" sz="1600" dirty="0"/>
              <a:t>double d() default 12.89;</a:t>
            </a:r>
          </a:p>
          <a:p>
            <a:r>
              <a:rPr lang="en-IN" sz="1600" dirty="0" err="1"/>
              <a:t>int</a:t>
            </a:r>
            <a:r>
              <a:rPr lang="en-IN" sz="1600" dirty="0"/>
              <a:t> </a:t>
            </a:r>
            <a:r>
              <a:rPr lang="en-IN" sz="1600" dirty="0" err="1"/>
              <a:t>num</a:t>
            </a:r>
            <a:r>
              <a:rPr lang="en-IN" sz="1600" dirty="0"/>
              <a:t>() default 12;</a:t>
            </a:r>
          </a:p>
          <a:p>
            <a:r>
              <a:rPr lang="de-DE" sz="1600" dirty="0"/>
              <a:t>int[] x() default {1, 2};</a:t>
            </a:r>
          </a:p>
          <a:p>
            <a:r>
              <a:rPr lang="en-IN" sz="1600" dirty="0"/>
              <a:t>String s() default "Hello";</a:t>
            </a:r>
          </a:p>
          <a:p>
            <a:r>
              <a:rPr lang="en-IN" sz="1600" dirty="0"/>
              <a:t>String[] s2() default {"</a:t>
            </a:r>
            <a:r>
              <a:rPr lang="en-IN" sz="1600" dirty="0" err="1"/>
              <a:t>abc</a:t>
            </a:r>
            <a:r>
              <a:rPr lang="en-IN" sz="1600" dirty="0"/>
              <a:t>", "xyz"};</a:t>
            </a:r>
          </a:p>
          <a:p>
            <a:r>
              <a:rPr lang="en-IN" sz="1600" dirty="0"/>
              <a:t>Class c() default </a:t>
            </a:r>
            <a:r>
              <a:rPr lang="en-IN" sz="1600" dirty="0" err="1"/>
              <a:t>Exception.class</a:t>
            </a:r>
            <a:r>
              <a:rPr lang="en-IN" sz="1600" dirty="0"/>
              <a:t>;</a:t>
            </a:r>
          </a:p>
          <a:p>
            <a:r>
              <a:rPr lang="en-IN" sz="1600" dirty="0"/>
              <a:t>Class[] c2() default {</a:t>
            </a:r>
            <a:r>
              <a:rPr lang="en-IN" sz="1600" dirty="0" err="1"/>
              <a:t>Exception.class</a:t>
            </a:r>
            <a:r>
              <a:rPr lang="en-IN" sz="1600" dirty="0"/>
              <a:t>, </a:t>
            </a:r>
            <a:r>
              <a:rPr lang="en-IN" sz="1600" dirty="0" err="1"/>
              <a:t>java.io.IOException.class</a:t>
            </a:r>
            <a:r>
              <a:rPr lang="en-IN" sz="1600" dirty="0"/>
              <a:t>};</a:t>
            </a:r>
          </a:p>
          <a:p>
            <a:r>
              <a:rPr lang="en-IN" sz="1600" dirty="0"/>
              <a:t>}</a:t>
            </a:r>
          </a:p>
          <a:p>
            <a:endParaRPr lang="en-IN" sz="1600" dirty="0"/>
          </a:p>
        </p:txBody>
      </p:sp>
    </p:spTree>
    <p:extLst>
      <p:ext uri="{BB962C8B-B14F-4D97-AF65-F5344CB8AC3E}">
        <p14:creationId xmlns:p14="http://schemas.microsoft.com/office/powerpoint/2010/main" val="14160044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Annotation Type and Its Instances</a:t>
            </a:r>
          </a:p>
        </p:txBody>
      </p:sp>
      <p:sp>
        <p:nvSpPr>
          <p:cNvPr id="3" name="Content Placeholder 2"/>
          <p:cNvSpPr>
            <a:spLocks noGrp="1"/>
          </p:cNvSpPr>
          <p:nvPr>
            <p:ph idx="1"/>
          </p:nvPr>
        </p:nvSpPr>
        <p:spPr>
          <a:xfrm>
            <a:off x="1024128" y="1774209"/>
            <a:ext cx="9720073" cy="4763069"/>
          </a:xfrm>
        </p:spPr>
        <p:txBody>
          <a:bodyPr>
            <a:normAutofit fontScale="92500" lnSpcReduction="10000"/>
          </a:bodyPr>
          <a:lstStyle/>
          <a:p>
            <a:r>
              <a:rPr lang="en-IN" dirty="0"/>
              <a:t>Version v = null; // Here, Version is an annotation type</a:t>
            </a:r>
          </a:p>
          <a:p>
            <a:r>
              <a:rPr lang="en-IN" dirty="0"/>
              <a:t>A Class Implementing an Annotation Type</a:t>
            </a:r>
          </a:p>
          <a:p>
            <a:r>
              <a:rPr lang="en-IN" dirty="0"/>
              <a:t>// DoNotUseIt.java</a:t>
            </a:r>
          </a:p>
          <a:p>
            <a:r>
              <a:rPr lang="en-IN" dirty="0"/>
              <a:t>package </a:t>
            </a:r>
            <a:r>
              <a:rPr lang="en-IN" dirty="0" err="1"/>
              <a:t>com.jdojo.annotation</a:t>
            </a:r>
            <a:r>
              <a:rPr lang="en-IN" dirty="0"/>
              <a:t>;</a:t>
            </a:r>
          </a:p>
          <a:p>
            <a:r>
              <a:rPr lang="en-IN" dirty="0"/>
              <a:t>import </a:t>
            </a:r>
            <a:r>
              <a:rPr lang="en-IN" dirty="0" err="1"/>
              <a:t>java.lang.annotation.Annotation</a:t>
            </a:r>
            <a:r>
              <a:rPr lang="en-IN" dirty="0"/>
              <a:t>;</a:t>
            </a:r>
          </a:p>
          <a:p>
            <a:r>
              <a:rPr lang="en-IN" dirty="0"/>
              <a:t>public class </a:t>
            </a:r>
            <a:r>
              <a:rPr lang="en-IN" dirty="0" err="1"/>
              <a:t>DoNotUseIt</a:t>
            </a:r>
            <a:r>
              <a:rPr lang="en-IN" dirty="0"/>
              <a:t> implements Version {</a:t>
            </a:r>
          </a:p>
          <a:p>
            <a:r>
              <a:rPr lang="en-IN" dirty="0"/>
              <a:t>// Implemented method from the Version annotation type</a:t>
            </a:r>
          </a:p>
          <a:p>
            <a:r>
              <a:rPr lang="en-IN" dirty="0"/>
              <a:t>@Override</a:t>
            </a:r>
          </a:p>
          <a:p>
            <a:r>
              <a:rPr lang="en-IN" dirty="0"/>
              <a:t>public </a:t>
            </a:r>
            <a:r>
              <a:rPr lang="en-IN" dirty="0" err="1"/>
              <a:t>int</a:t>
            </a:r>
            <a:r>
              <a:rPr lang="en-IN" dirty="0"/>
              <a:t> major() {</a:t>
            </a:r>
          </a:p>
          <a:p>
            <a:r>
              <a:rPr lang="en-IN" dirty="0"/>
              <a:t>return 0;</a:t>
            </a:r>
          </a:p>
          <a:p>
            <a:r>
              <a:rPr lang="en-IN" dirty="0" smtClean="0"/>
              <a:t>}</a:t>
            </a:r>
            <a:endParaRPr lang="en-IN" dirty="0"/>
          </a:p>
        </p:txBody>
      </p:sp>
    </p:spTree>
    <p:extLst>
      <p:ext uri="{BB962C8B-B14F-4D97-AF65-F5344CB8AC3E}">
        <p14:creationId xmlns:p14="http://schemas.microsoft.com/office/powerpoint/2010/main" val="337645070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Annotation Type and Its Instances</a:t>
            </a:r>
          </a:p>
        </p:txBody>
      </p:sp>
      <p:sp>
        <p:nvSpPr>
          <p:cNvPr id="3" name="Content Placeholder 2"/>
          <p:cNvSpPr>
            <a:spLocks noGrp="1"/>
          </p:cNvSpPr>
          <p:nvPr>
            <p:ph idx="1"/>
          </p:nvPr>
        </p:nvSpPr>
        <p:spPr>
          <a:xfrm>
            <a:off x="1024128" y="1774209"/>
            <a:ext cx="9720073" cy="4763069"/>
          </a:xfrm>
        </p:spPr>
        <p:txBody>
          <a:bodyPr>
            <a:normAutofit fontScale="92500" lnSpcReduction="10000"/>
          </a:bodyPr>
          <a:lstStyle/>
          <a:p>
            <a:r>
              <a:rPr lang="en-IN" dirty="0"/>
              <a:t>// Implemented method from the Version annotation type</a:t>
            </a:r>
          </a:p>
          <a:p>
            <a:r>
              <a:rPr lang="en-IN" dirty="0"/>
              <a:t>@Override</a:t>
            </a:r>
          </a:p>
          <a:p>
            <a:r>
              <a:rPr lang="en-IN" dirty="0"/>
              <a:t>public </a:t>
            </a:r>
            <a:r>
              <a:rPr lang="en-IN" dirty="0" err="1"/>
              <a:t>int</a:t>
            </a:r>
            <a:r>
              <a:rPr lang="en-IN" dirty="0"/>
              <a:t> minor() {</a:t>
            </a:r>
          </a:p>
          <a:p>
            <a:r>
              <a:rPr lang="en-IN" dirty="0"/>
              <a:t>return 0;</a:t>
            </a:r>
          </a:p>
          <a:p>
            <a:r>
              <a:rPr lang="en-IN" dirty="0"/>
              <a:t>}</a:t>
            </a:r>
          </a:p>
          <a:p>
            <a:r>
              <a:rPr lang="en-IN" dirty="0"/>
              <a:t>// Implemented method from the Annotation </a:t>
            </a:r>
            <a:r>
              <a:rPr lang="en-IN" dirty="0" err="1"/>
              <a:t>annotation</a:t>
            </a:r>
            <a:r>
              <a:rPr lang="en-IN" dirty="0"/>
              <a:t> type,</a:t>
            </a:r>
          </a:p>
          <a:p>
            <a:r>
              <a:rPr lang="en-IN" dirty="0"/>
              <a:t>// which is the </a:t>
            </a:r>
            <a:r>
              <a:rPr lang="en-IN" dirty="0" err="1"/>
              <a:t>supertype</a:t>
            </a:r>
            <a:r>
              <a:rPr lang="en-IN" dirty="0"/>
              <a:t> of the Version annotation type</a:t>
            </a:r>
          </a:p>
          <a:p>
            <a:r>
              <a:rPr lang="en-IN" dirty="0"/>
              <a:t>@Override</a:t>
            </a:r>
          </a:p>
          <a:p>
            <a:r>
              <a:rPr lang="en-IN" dirty="0"/>
              <a:t>public Class&lt;? extends Annotation&gt; </a:t>
            </a:r>
            <a:r>
              <a:rPr lang="en-IN" dirty="0" err="1"/>
              <a:t>annotationType</a:t>
            </a:r>
            <a:r>
              <a:rPr lang="en-IN" dirty="0"/>
              <a:t>() {</a:t>
            </a:r>
          </a:p>
          <a:p>
            <a:r>
              <a:rPr lang="en-IN" dirty="0"/>
              <a:t>return null;</a:t>
            </a:r>
          </a:p>
          <a:p>
            <a:r>
              <a:rPr lang="en-IN" dirty="0"/>
              <a:t>}</a:t>
            </a:r>
          </a:p>
        </p:txBody>
      </p:sp>
    </p:spTree>
    <p:extLst>
      <p:ext uri="{BB962C8B-B14F-4D97-AF65-F5344CB8AC3E}">
        <p14:creationId xmlns:p14="http://schemas.microsoft.com/office/powerpoint/2010/main" val="295167388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Using Annotations</a:t>
            </a:r>
          </a:p>
        </p:txBody>
      </p:sp>
      <p:sp>
        <p:nvSpPr>
          <p:cNvPr id="3" name="Content Placeholder 2"/>
          <p:cNvSpPr>
            <a:spLocks noGrp="1"/>
          </p:cNvSpPr>
          <p:nvPr>
            <p:ph idx="1"/>
          </p:nvPr>
        </p:nvSpPr>
        <p:spPr>
          <a:xfrm>
            <a:off x="1024128" y="1651379"/>
            <a:ext cx="9720073" cy="4899546"/>
          </a:xfrm>
        </p:spPr>
        <p:txBody>
          <a:bodyPr>
            <a:normAutofit lnSpcReduction="10000"/>
          </a:bodyPr>
          <a:lstStyle/>
          <a:p>
            <a:r>
              <a:rPr lang="en-IN" dirty="0"/>
              <a:t>public @interface </a:t>
            </a:r>
            <a:r>
              <a:rPr lang="en-IN" dirty="0" err="1"/>
              <a:t>PrimitiveAnnTest</a:t>
            </a:r>
            <a:r>
              <a:rPr lang="en-IN" dirty="0"/>
              <a:t> {</a:t>
            </a:r>
          </a:p>
          <a:p>
            <a:r>
              <a:rPr lang="en-IN" dirty="0"/>
              <a:t>byte a();</a:t>
            </a:r>
          </a:p>
          <a:p>
            <a:r>
              <a:rPr lang="en-IN" dirty="0"/>
              <a:t>short b();</a:t>
            </a:r>
          </a:p>
          <a:p>
            <a:r>
              <a:rPr lang="en-IN" dirty="0" err="1"/>
              <a:t>int</a:t>
            </a:r>
            <a:r>
              <a:rPr lang="en-IN" dirty="0"/>
              <a:t> c();</a:t>
            </a:r>
          </a:p>
          <a:p>
            <a:r>
              <a:rPr lang="en-IN" dirty="0"/>
              <a:t>long d();</a:t>
            </a:r>
          </a:p>
          <a:p>
            <a:r>
              <a:rPr lang="en-IN" dirty="0"/>
              <a:t>float e();</a:t>
            </a:r>
          </a:p>
          <a:p>
            <a:r>
              <a:rPr lang="en-IN" dirty="0"/>
              <a:t>double f();</a:t>
            </a:r>
          </a:p>
          <a:p>
            <a:r>
              <a:rPr lang="en-IN" dirty="0" err="1"/>
              <a:t>boolean</a:t>
            </a:r>
            <a:r>
              <a:rPr lang="en-IN" dirty="0"/>
              <a:t> g();</a:t>
            </a:r>
          </a:p>
          <a:p>
            <a:r>
              <a:rPr lang="en-IN" dirty="0"/>
              <a:t>char h();</a:t>
            </a:r>
          </a:p>
          <a:p>
            <a:r>
              <a:rPr lang="en-IN" dirty="0" smtClean="0"/>
              <a:t>}</a:t>
            </a:r>
          </a:p>
          <a:p>
            <a:r>
              <a:rPr lang="pt-BR" dirty="0"/>
              <a:t>@PrimitiveAnnTest(a=1, b=2, c=3, d=4, e=12.34F, f=1.89, g=true, h='Y')</a:t>
            </a:r>
            <a:endParaRPr lang="en-IN" dirty="0"/>
          </a:p>
        </p:txBody>
      </p:sp>
    </p:spTree>
    <p:extLst>
      <p:ext uri="{BB962C8B-B14F-4D97-AF65-F5344CB8AC3E}">
        <p14:creationId xmlns:p14="http://schemas.microsoft.com/office/powerpoint/2010/main" val="36376619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Types</a:t>
            </a:r>
          </a:p>
        </p:txBody>
      </p:sp>
      <p:sp>
        <p:nvSpPr>
          <p:cNvPr id="3" name="Content Placeholder 2"/>
          <p:cNvSpPr>
            <a:spLocks noGrp="1"/>
          </p:cNvSpPr>
          <p:nvPr>
            <p:ph idx="1"/>
          </p:nvPr>
        </p:nvSpPr>
        <p:spPr>
          <a:xfrm>
            <a:off x="1024128" y="1801504"/>
            <a:ext cx="9720073" cy="4507856"/>
          </a:xfrm>
        </p:spPr>
        <p:txBody>
          <a:bodyPr>
            <a:normAutofit fontScale="92500" lnSpcReduction="20000"/>
          </a:bodyPr>
          <a:lstStyle/>
          <a:p>
            <a:r>
              <a:rPr lang="en-IN" dirty="0"/>
              <a:t>public @interface Name {</a:t>
            </a:r>
          </a:p>
          <a:p>
            <a:r>
              <a:rPr lang="en-IN" dirty="0"/>
              <a:t>String first();</a:t>
            </a:r>
          </a:p>
          <a:p>
            <a:r>
              <a:rPr lang="en-IN" dirty="0"/>
              <a:t>String last();</a:t>
            </a:r>
          </a:p>
          <a:p>
            <a:r>
              <a:rPr lang="en-IN" dirty="0" smtClean="0"/>
              <a:t>}</a:t>
            </a:r>
          </a:p>
          <a:p>
            <a:r>
              <a:rPr lang="en-IN" dirty="0"/>
              <a:t>@Name(first="John", last="Jacobs")</a:t>
            </a:r>
          </a:p>
          <a:p>
            <a:r>
              <a:rPr lang="en-IN" dirty="0"/>
              <a:t>public class </a:t>
            </a:r>
            <a:r>
              <a:rPr lang="en-IN" dirty="0" err="1"/>
              <a:t>NameTest</a:t>
            </a:r>
            <a:r>
              <a:rPr lang="en-IN" dirty="0"/>
              <a:t> {</a:t>
            </a:r>
          </a:p>
          <a:p>
            <a:r>
              <a:rPr lang="en-IN" dirty="0"/>
              <a:t>@Name(first="Wally", last="Inman")</a:t>
            </a:r>
          </a:p>
          <a:p>
            <a:r>
              <a:rPr lang="en-IN" dirty="0"/>
              <a:t>public void </a:t>
            </a:r>
            <a:r>
              <a:rPr lang="en-IN" dirty="0" err="1"/>
              <a:t>aMethod</a:t>
            </a:r>
            <a:r>
              <a:rPr lang="en-IN" dirty="0"/>
              <a:t>() {</a:t>
            </a:r>
          </a:p>
          <a:p>
            <a:r>
              <a:rPr lang="en-IN" dirty="0"/>
              <a:t>// More code goes here...</a:t>
            </a:r>
          </a:p>
          <a:p>
            <a:r>
              <a:rPr lang="en-IN" dirty="0"/>
              <a:t>}</a:t>
            </a:r>
          </a:p>
          <a:p>
            <a:r>
              <a:rPr lang="en-IN" dirty="0"/>
              <a:t>}</a:t>
            </a:r>
          </a:p>
        </p:txBody>
      </p:sp>
    </p:spTree>
    <p:extLst>
      <p:ext uri="{BB962C8B-B14F-4D97-AF65-F5344CB8AC3E}">
        <p14:creationId xmlns:p14="http://schemas.microsoft.com/office/powerpoint/2010/main" val="94962944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 Types</a:t>
            </a:r>
          </a:p>
        </p:txBody>
      </p:sp>
      <p:sp>
        <p:nvSpPr>
          <p:cNvPr id="3" name="Content Placeholder 2"/>
          <p:cNvSpPr>
            <a:spLocks noGrp="1"/>
          </p:cNvSpPr>
          <p:nvPr>
            <p:ph idx="1"/>
          </p:nvPr>
        </p:nvSpPr>
        <p:spPr/>
        <p:txBody>
          <a:bodyPr/>
          <a:lstStyle/>
          <a:p>
            <a:r>
              <a:rPr lang="en-IN" dirty="0"/>
              <a:t>public class </a:t>
            </a:r>
            <a:r>
              <a:rPr lang="en-IN" dirty="0" err="1"/>
              <a:t>DefaultException</a:t>
            </a:r>
            <a:r>
              <a:rPr lang="en-IN" dirty="0"/>
              <a:t> extends </a:t>
            </a:r>
            <a:r>
              <a:rPr lang="en-IN" dirty="0" err="1"/>
              <a:t>java.lang.Throwable</a:t>
            </a:r>
            <a:r>
              <a:rPr lang="en-IN" dirty="0"/>
              <a:t> {</a:t>
            </a:r>
          </a:p>
          <a:p>
            <a:r>
              <a:rPr lang="en-IN" dirty="0"/>
              <a:t>public </a:t>
            </a:r>
            <a:r>
              <a:rPr lang="en-IN" dirty="0" err="1"/>
              <a:t>DefaultException</a:t>
            </a:r>
            <a:r>
              <a:rPr lang="en-IN" dirty="0"/>
              <a:t>() {</a:t>
            </a:r>
          </a:p>
          <a:p>
            <a:r>
              <a:rPr lang="en-IN" dirty="0"/>
              <a:t>}</a:t>
            </a:r>
          </a:p>
          <a:p>
            <a:r>
              <a:rPr lang="en-IN" dirty="0"/>
              <a:t>public </a:t>
            </a:r>
            <a:r>
              <a:rPr lang="en-IN" dirty="0" err="1"/>
              <a:t>DefaultException</a:t>
            </a:r>
            <a:r>
              <a:rPr lang="en-IN" dirty="0"/>
              <a:t>(String </a:t>
            </a:r>
            <a:r>
              <a:rPr lang="en-IN" dirty="0" err="1"/>
              <a:t>msg</a:t>
            </a:r>
            <a:r>
              <a:rPr lang="en-IN" dirty="0"/>
              <a:t>) {</a:t>
            </a:r>
          </a:p>
          <a:p>
            <a:r>
              <a:rPr lang="en-IN" dirty="0"/>
              <a:t>super(</a:t>
            </a:r>
            <a:r>
              <a:rPr lang="en-IN" dirty="0" err="1"/>
              <a:t>msg</a:t>
            </a:r>
            <a:r>
              <a:rPr lang="en-IN" dirty="0"/>
              <a:t>);</a:t>
            </a:r>
          </a:p>
          <a:p>
            <a:r>
              <a:rPr lang="en-IN" dirty="0"/>
              <a:t>}</a:t>
            </a:r>
          </a:p>
          <a:p>
            <a:r>
              <a:rPr lang="en-IN" dirty="0"/>
              <a:t>}</a:t>
            </a:r>
          </a:p>
        </p:txBody>
      </p:sp>
    </p:spTree>
    <p:extLst>
      <p:ext uri="{BB962C8B-B14F-4D97-AF65-F5344CB8AC3E}">
        <p14:creationId xmlns:p14="http://schemas.microsoft.com/office/powerpoint/2010/main" val="49418590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 Types</a:t>
            </a:r>
          </a:p>
        </p:txBody>
      </p:sp>
      <p:sp>
        <p:nvSpPr>
          <p:cNvPr id="3" name="Content Placeholder 2"/>
          <p:cNvSpPr>
            <a:spLocks noGrp="1"/>
          </p:cNvSpPr>
          <p:nvPr>
            <p:ph idx="1"/>
          </p:nvPr>
        </p:nvSpPr>
        <p:spPr/>
        <p:txBody>
          <a:bodyPr/>
          <a:lstStyle/>
          <a:p>
            <a:r>
              <a:rPr lang="en-IN" dirty="0"/>
              <a:t>@Retention(</a:t>
            </a:r>
            <a:r>
              <a:rPr lang="en-IN" dirty="0" err="1"/>
              <a:t>RetentionPolicy.RUNTIME</a:t>
            </a:r>
            <a:r>
              <a:rPr lang="en-IN" dirty="0"/>
              <a:t>)</a:t>
            </a:r>
          </a:p>
          <a:p>
            <a:r>
              <a:rPr lang="en-IN" dirty="0"/>
              <a:t>@Target(</a:t>
            </a:r>
            <a:r>
              <a:rPr lang="en-IN" dirty="0" err="1"/>
              <a:t>ElementType.METHOD</a:t>
            </a:r>
            <a:r>
              <a:rPr lang="en-IN" dirty="0"/>
              <a:t>)</a:t>
            </a:r>
          </a:p>
          <a:p>
            <a:r>
              <a:rPr lang="en-IN" dirty="0"/>
              <a:t>public @interface </a:t>
            </a:r>
            <a:r>
              <a:rPr lang="en-IN" dirty="0" err="1"/>
              <a:t>TestCase</a:t>
            </a:r>
            <a:r>
              <a:rPr lang="en-IN" dirty="0"/>
              <a:t> {</a:t>
            </a:r>
          </a:p>
          <a:p>
            <a:r>
              <a:rPr lang="en-IN" dirty="0"/>
              <a:t>Class&lt;? extends </a:t>
            </a:r>
            <a:r>
              <a:rPr lang="en-IN" dirty="0" err="1"/>
              <a:t>Throwable</a:t>
            </a:r>
            <a:r>
              <a:rPr lang="en-IN" dirty="0"/>
              <a:t>&gt; </a:t>
            </a:r>
            <a:r>
              <a:rPr lang="en-IN" dirty="0" err="1"/>
              <a:t>willThrow</a:t>
            </a:r>
            <a:r>
              <a:rPr lang="en-IN" dirty="0"/>
              <a:t>() default </a:t>
            </a:r>
            <a:r>
              <a:rPr lang="en-IN" dirty="0" err="1"/>
              <a:t>DefaultException.class</a:t>
            </a:r>
            <a:r>
              <a:rPr lang="en-IN" dirty="0"/>
              <a:t>;</a:t>
            </a:r>
          </a:p>
          <a:p>
            <a:r>
              <a:rPr lang="en-IN" dirty="0"/>
              <a:t>}</a:t>
            </a:r>
          </a:p>
        </p:txBody>
      </p:sp>
    </p:spTree>
    <p:extLst>
      <p:ext uri="{BB962C8B-B14F-4D97-AF65-F5344CB8AC3E}">
        <p14:creationId xmlns:p14="http://schemas.microsoft.com/office/powerpoint/2010/main" val="250848320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Enum</a:t>
            </a:r>
            <a:r>
              <a:rPr lang="en-IN" dirty="0"/>
              <a:t> Type</a:t>
            </a:r>
          </a:p>
        </p:txBody>
      </p:sp>
      <p:sp>
        <p:nvSpPr>
          <p:cNvPr id="3" name="Content Placeholder 2"/>
          <p:cNvSpPr>
            <a:spLocks noGrp="1"/>
          </p:cNvSpPr>
          <p:nvPr>
            <p:ph idx="1"/>
          </p:nvPr>
        </p:nvSpPr>
        <p:spPr/>
        <p:txBody>
          <a:bodyPr/>
          <a:lstStyle/>
          <a:p>
            <a:r>
              <a:rPr lang="en-IN" dirty="0"/>
              <a:t>public @interface Review {</a:t>
            </a:r>
          </a:p>
          <a:p>
            <a:r>
              <a:rPr lang="en-IN" dirty="0" err="1"/>
              <a:t>ReviewStatus</a:t>
            </a:r>
            <a:r>
              <a:rPr lang="en-IN" dirty="0"/>
              <a:t> status() default </a:t>
            </a:r>
            <a:r>
              <a:rPr lang="en-IN" dirty="0" err="1"/>
              <a:t>ReviewStatus.PENDING</a:t>
            </a:r>
            <a:r>
              <a:rPr lang="en-IN" dirty="0"/>
              <a:t>;</a:t>
            </a:r>
          </a:p>
          <a:p>
            <a:r>
              <a:rPr lang="en-IN" dirty="0"/>
              <a:t>String comments() default "";</a:t>
            </a:r>
          </a:p>
          <a:p>
            <a:r>
              <a:rPr lang="en-IN" dirty="0"/>
              <a:t>// </a:t>
            </a:r>
            <a:r>
              <a:rPr lang="en-IN" dirty="0" err="1"/>
              <a:t>ReviewStatus</a:t>
            </a:r>
            <a:r>
              <a:rPr lang="en-IN" dirty="0"/>
              <a:t> </a:t>
            </a:r>
            <a:r>
              <a:rPr lang="en-IN" dirty="0" err="1"/>
              <a:t>enum</a:t>
            </a:r>
            <a:r>
              <a:rPr lang="en-IN" dirty="0"/>
              <a:t> is a member of the Review annotation type</a:t>
            </a:r>
          </a:p>
          <a:p>
            <a:r>
              <a:rPr lang="en-IN" dirty="0"/>
              <a:t>public </a:t>
            </a:r>
            <a:r>
              <a:rPr lang="en-IN" dirty="0" err="1"/>
              <a:t>enum</a:t>
            </a:r>
            <a:r>
              <a:rPr lang="en-IN" dirty="0"/>
              <a:t> </a:t>
            </a:r>
            <a:r>
              <a:rPr lang="en-IN" dirty="0" err="1"/>
              <a:t>ReviewStatus</a:t>
            </a:r>
            <a:r>
              <a:rPr lang="en-IN" dirty="0"/>
              <a:t> {PENDING, FAILED, PASSED, PASSEDWITHCHANGES};</a:t>
            </a:r>
          </a:p>
          <a:p>
            <a:r>
              <a:rPr lang="en-IN" dirty="0"/>
              <a:t>}</a:t>
            </a:r>
          </a:p>
        </p:txBody>
      </p:sp>
    </p:spTree>
    <p:extLst>
      <p:ext uri="{BB962C8B-B14F-4D97-AF65-F5344CB8AC3E}">
        <p14:creationId xmlns:p14="http://schemas.microsoft.com/office/powerpoint/2010/main" val="38226939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2"/>
            <a:ext cx="9720073" cy="4023360"/>
          </a:xfrm>
        </p:spPr>
        <p:txBody>
          <a:bodyPr vert="horz" lIns="45720" tIns="45720" rIns="45720" bIns="45720" rtlCol="0">
            <a:normAutofit/>
          </a:bodyPr>
          <a:lstStyle/>
          <a:p>
            <a:pPr>
              <a:buFont typeface="Courier New" panose="02070309020205020404" pitchFamily="49" charset="0"/>
              <a:buChar char="o"/>
            </a:pPr>
            <a:r>
              <a:rPr lang="en-IN" sz="3600" dirty="0"/>
              <a:t> </a:t>
            </a:r>
            <a:r>
              <a:rPr lang="en-IN" sz="3000" dirty="0" smtClean="0">
                <a:solidFill>
                  <a:srgbClr val="FF0000"/>
                </a:solidFill>
              </a:rPr>
              <a:t>JavaFX</a:t>
            </a:r>
          </a:p>
          <a:p>
            <a:pPr>
              <a:buFont typeface="Courier New" panose="02070309020205020404" pitchFamily="49" charset="0"/>
              <a:buChar char="o"/>
            </a:pPr>
            <a:r>
              <a:rPr lang="en-IN" sz="2400" dirty="0"/>
              <a:t>The new </a:t>
            </a:r>
            <a:r>
              <a:rPr lang="en-IN" sz="2400" dirty="0" err="1"/>
              <a:t>SwingNode</a:t>
            </a:r>
            <a:r>
              <a:rPr lang="en-IN" sz="2400" dirty="0"/>
              <a:t> class enables developers to embed Swing content into JavaFX applications</a:t>
            </a:r>
            <a:r>
              <a:rPr lang="en-IN" sz="2400" dirty="0" smtClean="0"/>
              <a:t>.</a:t>
            </a:r>
            <a:endParaRPr lang="en-IN" sz="2400" dirty="0"/>
          </a:p>
          <a:p>
            <a:pPr>
              <a:buFont typeface="Courier New" panose="02070309020205020404" pitchFamily="49" charset="0"/>
              <a:buChar char="o"/>
            </a:pPr>
            <a:r>
              <a:rPr lang="en-IN" sz="2400" dirty="0"/>
              <a:t>The new UI Controls include the </a:t>
            </a:r>
            <a:r>
              <a:rPr lang="en-IN" sz="2400" dirty="0" err="1"/>
              <a:t>DatePicker</a:t>
            </a:r>
            <a:r>
              <a:rPr lang="en-IN" sz="2400" dirty="0"/>
              <a:t> and the </a:t>
            </a:r>
            <a:r>
              <a:rPr lang="en-IN" sz="2400" dirty="0" err="1"/>
              <a:t>TreeTableView</a:t>
            </a:r>
            <a:r>
              <a:rPr lang="en-IN" sz="2400" dirty="0"/>
              <a:t> controls</a:t>
            </a:r>
            <a:r>
              <a:rPr lang="en-IN" sz="2400" dirty="0" smtClean="0"/>
              <a:t>.</a:t>
            </a:r>
            <a:endParaRPr lang="en-IN" sz="2400" dirty="0"/>
          </a:p>
          <a:p>
            <a:pPr>
              <a:buFont typeface="Courier New" panose="02070309020205020404" pitchFamily="49" charset="0"/>
              <a:buChar char="o"/>
            </a:pPr>
            <a:r>
              <a:rPr lang="en-IN" sz="2400" dirty="0"/>
              <a:t>The </a:t>
            </a:r>
            <a:r>
              <a:rPr lang="en-IN" sz="2400" dirty="0" err="1"/>
              <a:t>javafx.print</a:t>
            </a:r>
            <a:r>
              <a:rPr lang="en-IN" sz="2400" dirty="0"/>
              <a:t> package provides the public classes for the JavaFX Printing API. </a:t>
            </a:r>
            <a:endParaRPr lang="en-IN" sz="2400" dirty="0" smtClean="0"/>
          </a:p>
        </p:txBody>
      </p:sp>
    </p:spTree>
    <p:extLst>
      <p:ext uri="{BB962C8B-B14F-4D97-AF65-F5344CB8AC3E}">
        <p14:creationId xmlns:p14="http://schemas.microsoft.com/office/powerpoint/2010/main" val="35269763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Enum</a:t>
            </a:r>
            <a:r>
              <a:rPr lang="en-IN" dirty="0"/>
              <a:t> Type</a:t>
            </a:r>
          </a:p>
        </p:txBody>
      </p:sp>
      <p:sp>
        <p:nvSpPr>
          <p:cNvPr id="3" name="Content Placeholder 2"/>
          <p:cNvSpPr>
            <a:spLocks noGrp="1"/>
          </p:cNvSpPr>
          <p:nvPr>
            <p:ph idx="1"/>
          </p:nvPr>
        </p:nvSpPr>
        <p:spPr/>
        <p:txBody>
          <a:bodyPr/>
          <a:lstStyle/>
          <a:p>
            <a:r>
              <a:rPr lang="en-IN" dirty="0"/>
              <a:t>@Review()</a:t>
            </a:r>
          </a:p>
          <a:p>
            <a:r>
              <a:rPr lang="en-IN" dirty="0"/>
              <a:t>// Leave status as Pending, but add some comments</a:t>
            </a:r>
          </a:p>
          <a:p>
            <a:r>
              <a:rPr lang="en-IN" dirty="0"/>
              <a:t>@Review(comments="Have scheduled code review on June 3 2014")</a:t>
            </a:r>
          </a:p>
          <a:p>
            <a:r>
              <a:rPr lang="en-IN" dirty="0"/>
              <a:t>// Fail the review with comments</a:t>
            </a:r>
          </a:p>
          <a:p>
            <a:r>
              <a:rPr lang="en-IN" dirty="0"/>
              <a:t>@Review(status=</a:t>
            </a:r>
            <a:r>
              <a:rPr lang="en-IN" dirty="0" err="1"/>
              <a:t>ReviewStatus.FAILED</a:t>
            </a:r>
            <a:r>
              <a:rPr lang="en-IN" dirty="0"/>
              <a:t>, comments="Need to handle errors")</a:t>
            </a:r>
          </a:p>
        </p:txBody>
      </p:sp>
    </p:spTree>
    <p:extLst>
      <p:ext uri="{BB962C8B-B14F-4D97-AF65-F5344CB8AC3E}">
        <p14:creationId xmlns:p14="http://schemas.microsoft.com/office/powerpoint/2010/main" val="419203534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Annotation Type</a:t>
            </a:r>
          </a:p>
        </p:txBody>
      </p:sp>
      <p:sp>
        <p:nvSpPr>
          <p:cNvPr id="3" name="Content Placeholder 2"/>
          <p:cNvSpPr>
            <a:spLocks noGrp="1"/>
          </p:cNvSpPr>
          <p:nvPr>
            <p:ph idx="1"/>
          </p:nvPr>
        </p:nvSpPr>
        <p:spPr/>
        <p:txBody>
          <a:bodyPr/>
          <a:lstStyle/>
          <a:p>
            <a:r>
              <a:rPr lang="en-IN" dirty="0"/>
              <a:t>public @interface Description {</a:t>
            </a:r>
          </a:p>
          <a:p>
            <a:r>
              <a:rPr lang="en-IN" dirty="0"/>
              <a:t>Name name();</a:t>
            </a:r>
          </a:p>
          <a:p>
            <a:r>
              <a:rPr lang="en-IN" dirty="0"/>
              <a:t>Version version();</a:t>
            </a:r>
          </a:p>
          <a:p>
            <a:r>
              <a:rPr lang="en-IN" dirty="0"/>
              <a:t>String comments() default "";</a:t>
            </a:r>
          </a:p>
          <a:p>
            <a:r>
              <a:rPr lang="en-IN" dirty="0"/>
              <a:t>}</a:t>
            </a:r>
          </a:p>
        </p:txBody>
      </p:sp>
    </p:spTree>
    <p:extLst>
      <p:ext uri="{BB962C8B-B14F-4D97-AF65-F5344CB8AC3E}">
        <p14:creationId xmlns:p14="http://schemas.microsoft.com/office/powerpoint/2010/main" val="320352096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Annotation Type</a:t>
            </a:r>
          </a:p>
        </p:txBody>
      </p:sp>
      <p:sp>
        <p:nvSpPr>
          <p:cNvPr id="3" name="Content Placeholder 2"/>
          <p:cNvSpPr>
            <a:spLocks noGrp="1"/>
          </p:cNvSpPr>
          <p:nvPr>
            <p:ph idx="1"/>
          </p:nvPr>
        </p:nvSpPr>
        <p:spPr/>
        <p:txBody>
          <a:bodyPr/>
          <a:lstStyle/>
          <a:p>
            <a:r>
              <a:rPr lang="en-IN" dirty="0"/>
              <a:t>@Description(name=@Name(first="John", last="Jacobs"),</a:t>
            </a:r>
          </a:p>
          <a:p>
            <a:r>
              <a:rPr lang="en-IN" dirty="0"/>
              <a:t>version=@Version(major=1, minor=2),</a:t>
            </a:r>
          </a:p>
          <a:p>
            <a:r>
              <a:rPr lang="en-IN" dirty="0"/>
              <a:t>comments="Just a test class")</a:t>
            </a:r>
          </a:p>
          <a:p>
            <a:r>
              <a:rPr lang="en-IN" dirty="0"/>
              <a:t>public class Test {</a:t>
            </a:r>
          </a:p>
          <a:p>
            <a:r>
              <a:rPr lang="en-IN" dirty="0"/>
              <a:t>// Code goes here</a:t>
            </a:r>
          </a:p>
          <a:p>
            <a:r>
              <a:rPr lang="en-IN" dirty="0"/>
              <a:t>}</a:t>
            </a:r>
          </a:p>
        </p:txBody>
      </p:sp>
    </p:spTree>
    <p:extLst>
      <p:ext uri="{BB962C8B-B14F-4D97-AF65-F5344CB8AC3E}">
        <p14:creationId xmlns:p14="http://schemas.microsoft.com/office/powerpoint/2010/main" val="410675756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Array Type Annotation Element</a:t>
            </a:r>
          </a:p>
        </p:txBody>
      </p:sp>
      <p:sp>
        <p:nvSpPr>
          <p:cNvPr id="3" name="Content Placeholder 2"/>
          <p:cNvSpPr>
            <a:spLocks noGrp="1"/>
          </p:cNvSpPr>
          <p:nvPr>
            <p:ph idx="1"/>
          </p:nvPr>
        </p:nvSpPr>
        <p:spPr/>
        <p:txBody>
          <a:bodyPr/>
          <a:lstStyle/>
          <a:p>
            <a:r>
              <a:rPr lang="en-IN" dirty="0"/>
              <a:t>public @interface </a:t>
            </a:r>
            <a:r>
              <a:rPr lang="en-IN" dirty="0" err="1"/>
              <a:t>ToDo</a:t>
            </a:r>
            <a:r>
              <a:rPr lang="en-IN" dirty="0"/>
              <a:t> {</a:t>
            </a:r>
          </a:p>
          <a:p>
            <a:r>
              <a:rPr lang="en-IN" dirty="0"/>
              <a:t>String[] items();</a:t>
            </a:r>
          </a:p>
          <a:p>
            <a:r>
              <a:rPr lang="en-IN" dirty="0" smtClean="0"/>
              <a:t>}</a:t>
            </a:r>
          </a:p>
          <a:p>
            <a:endParaRPr lang="en-IN" dirty="0"/>
          </a:p>
          <a:p>
            <a:r>
              <a:rPr lang="en-IN" dirty="0"/>
              <a:t>@</a:t>
            </a:r>
            <a:r>
              <a:rPr lang="en-IN" dirty="0" err="1"/>
              <a:t>ToDo</a:t>
            </a:r>
            <a:r>
              <a:rPr lang="en-IN" dirty="0"/>
              <a:t>(items={"Add </a:t>
            </a:r>
            <a:r>
              <a:rPr lang="en-IN" dirty="0" err="1"/>
              <a:t>readFile</a:t>
            </a:r>
            <a:r>
              <a:rPr lang="en-IN" dirty="0"/>
              <a:t> method", "Add error handling"})</a:t>
            </a:r>
          </a:p>
          <a:p>
            <a:r>
              <a:rPr lang="en-IN" dirty="0"/>
              <a:t>public class Test {</a:t>
            </a:r>
          </a:p>
          <a:p>
            <a:r>
              <a:rPr lang="en-IN" dirty="0"/>
              <a:t>// Code goes here</a:t>
            </a:r>
          </a:p>
          <a:p>
            <a:r>
              <a:rPr lang="en-IN" dirty="0"/>
              <a:t>}</a:t>
            </a:r>
          </a:p>
        </p:txBody>
      </p:sp>
    </p:spTree>
    <p:extLst>
      <p:ext uri="{BB962C8B-B14F-4D97-AF65-F5344CB8AC3E}">
        <p14:creationId xmlns:p14="http://schemas.microsoft.com/office/powerpoint/2010/main" val="78496874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 Null Value in an Annotation</a:t>
            </a:r>
          </a:p>
        </p:txBody>
      </p:sp>
      <p:sp>
        <p:nvSpPr>
          <p:cNvPr id="3" name="Content Placeholder 2"/>
          <p:cNvSpPr>
            <a:spLocks noGrp="1"/>
          </p:cNvSpPr>
          <p:nvPr>
            <p:ph idx="1"/>
          </p:nvPr>
        </p:nvSpPr>
        <p:spPr/>
        <p:txBody>
          <a:bodyPr/>
          <a:lstStyle/>
          <a:p>
            <a:r>
              <a:rPr lang="en-IN" dirty="0"/>
              <a:t>Using the following annotations will</a:t>
            </a:r>
          </a:p>
          <a:p>
            <a:r>
              <a:rPr lang="en-IN" dirty="0"/>
              <a:t>result in compile-time errors:</a:t>
            </a:r>
          </a:p>
          <a:p>
            <a:r>
              <a:rPr lang="en-IN" dirty="0"/>
              <a:t>@</a:t>
            </a:r>
            <a:r>
              <a:rPr lang="en-IN" dirty="0" err="1"/>
              <a:t>ToDo</a:t>
            </a:r>
            <a:r>
              <a:rPr lang="en-IN" dirty="0"/>
              <a:t>(items=null)</a:t>
            </a:r>
          </a:p>
          <a:p>
            <a:r>
              <a:rPr lang="en-IN" dirty="0"/>
              <a:t>@Name(first=null, last="Jacobs")</a:t>
            </a:r>
          </a:p>
        </p:txBody>
      </p:sp>
    </p:spTree>
    <p:extLst>
      <p:ext uri="{BB962C8B-B14F-4D97-AF65-F5344CB8AC3E}">
        <p14:creationId xmlns:p14="http://schemas.microsoft.com/office/powerpoint/2010/main" val="311984333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Shorthand Annotation Syntax</a:t>
            </a:r>
          </a:p>
        </p:txBody>
      </p:sp>
      <p:sp>
        <p:nvSpPr>
          <p:cNvPr id="3" name="Content Placeholder 2"/>
          <p:cNvSpPr>
            <a:spLocks noGrp="1"/>
          </p:cNvSpPr>
          <p:nvPr>
            <p:ph idx="1"/>
          </p:nvPr>
        </p:nvSpPr>
        <p:spPr>
          <a:xfrm>
            <a:off x="1024128" y="1937982"/>
            <a:ext cx="9720073" cy="4371378"/>
          </a:xfrm>
        </p:spPr>
        <p:txBody>
          <a:bodyPr>
            <a:normAutofit fontScale="77500" lnSpcReduction="20000"/>
          </a:bodyPr>
          <a:lstStyle/>
          <a:p>
            <a:r>
              <a:rPr lang="en-IN" dirty="0"/>
              <a:t>public @interface Enabled {</a:t>
            </a:r>
          </a:p>
          <a:p>
            <a:r>
              <a:rPr lang="en-IN" dirty="0" err="1"/>
              <a:t>boolean</a:t>
            </a:r>
            <a:r>
              <a:rPr lang="en-IN" dirty="0"/>
              <a:t> status() default true;</a:t>
            </a:r>
          </a:p>
          <a:p>
            <a:r>
              <a:rPr lang="en-IN" dirty="0" smtClean="0"/>
              <a:t>}</a:t>
            </a:r>
          </a:p>
          <a:p>
            <a:endParaRPr lang="en-IN" dirty="0"/>
          </a:p>
          <a:p>
            <a:r>
              <a:rPr lang="en-IN" dirty="0"/>
              <a:t>@Enabled</a:t>
            </a:r>
          </a:p>
          <a:p>
            <a:r>
              <a:rPr lang="en-IN" dirty="0"/>
              <a:t>public class Test {</a:t>
            </a:r>
          </a:p>
          <a:p>
            <a:r>
              <a:rPr lang="en-IN" dirty="0"/>
              <a:t>// Code goes here</a:t>
            </a:r>
          </a:p>
          <a:p>
            <a:r>
              <a:rPr lang="en-IN" dirty="0"/>
              <a:t>}</a:t>
            </a:r>
          </a:p>
          <a:p>
            <a:r>
              <a:rPr lang="en-IN" dirty="0"/>
              <a:t>@Enabled()</a:t>
            </a:r>
          </a:p>
          <a:p>
            <a:r>
              <a:rPr lang="en-IN" dirty="0"/>
              <a:t>public class Test {</a:t>
            </a:r>
          </a:p>
          <a:p>
            <a:r>
              <a:rPr lang="en-IN" dirty="0"/>
              <a:t>// Code goes here</a:t>
            </a:r>
          </a:p>
          <a:p>
            <a:r>
              <a:rPr lang="en-IN" dirty="0"/>
              <a:t>}</a:t>
            </a:r>
          </a:p>
        </p:txBody>
      </p:sp>
    </p:spTree>
    <p:extLst>
      <p:ext uri="{BB962C8B-B14F-4D97-AF65-F5344CB8AC3E}">
        <p14:creationId xmlns:p14="http://schemas.microsoft.com/office/powerpoint/2010/main" val="105746735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Marker Annotation Types</a:t>
            </a:r>
          </a:p>
        </p:txBody>
      </p:sp>
      <p:sp>
        <p:nvSpPr>
          <p:cNvPr id="3" name="Content Placeholder 2"/>
          <p:cNvSpPr>
            <a:spLocks noGrp="1"/>
          </p:cNvSpPr>
          <p:nvPr>
            <p:ph idx="1"/>
          </p:nvPr>
        </p:nvSpPr>
        <p:spPr/>
        <p:txBody>
          <a:bodyPr/>
          <a:lstStyle/>
          <a:p>
            <a:r>
              <a:rPr lang="en-IN" dirty="0"/>
              <a:t>public @interface Marker {</a:t>
            </a:r>
          </a:p>
          <a:p>
            <a:r>
              <a:rPr lang="en-IN" dirty="0"/>
              <a:t>// No element declarations</a:t>
            </a:r>
          </a:p>
          <a:p>
            <a:r>
              <a:rPr lang="en-IN" dirty="0" smtClean="0"/>
              <a:t>}</a:t>
            </a:r>
          </a:p>
          <a:p>
            <a:r>
              <a:rPr lang="en-IN" dirty="0"/>
              <a:t>A marker annotation type is an annotation type that does not declare any elements, not even one with a default value.</a:t>
            </a:r>
          </a:p>
          <a:p>
            <a:r>
              <a:rPr lang="en-IN" dirty="0"/>
              <a:t>Typically, a marker annotation is used by the annotation processing tools, which generate boilerplate code based </a:t>
            </a:r>
            <a:r>
              <a:rPr lang="en-IN" dirty="0" smtClean="0"/>
              <a:t>on the </a:t>
            </a:r>
            <a:r>
              <a:rPr lang="en-IN" dirty="0"/>
              <a:t>marker annotation type.</a:t>
            </a:r>
          </a:p>
        </p:txBody>
      </p:sp>
    </p:spTree>
    <p:extLst>
      <p:ext uri="{BB962C8B-B14F-4D97-AF65-F5344CB8AC3E}">
        <p14:creationId xmlns:p14="http://schemas.microsoft.com/office/powerpoint/2010/main" val="343592350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Marker Annotation Types</a:t>
            </a:r>
          </a:p>
        </p:txBody>
      </p:sp>
      <p:sp>
        <p:nvSpPr>
          <p:cNvPr id="3" name="Content Placeholder 2"/>
          <p:cNvSpPr>
            <a:spLocks noGrp="1"/>
          </p:cNvSpPr>
          <p:nvPr>
            <p:ph idx="1"/>
          </p:nvPr>
        </p:nvSpPr>
        <p:spPr/>
        <p:txBody>
          <a:bodyPr/>
          <a:lstStyle/>
          <a:p>
            <a:r>
              <a:rPr lang="en-IN" dirty="0" smtClean="0"/>
              <a:t>@</a:t>
            </a:r>
            <a:r>
              <a:rPr lang="en-IN" dirty="0"/>
              <a:t>Marker</a:t>
            </a:r>
          </a:p>
          <a:p>
            <a:r>
              <a:rPr lang="en-IN" dirty="0"/>
              <a:t>public class Test {</a:t>
            </a:r>
          </a:p>
          <a:p>
            <a:r>
              <a:rPr lang="en-IN" dirty="0"/>
              <a:t>// Code goes here</a:t>
            </a:r>
          </a:p>
          <a:p>
            <a:r>
              <a:rPr lang="en-IN" dirty="0"/>
              <a:t>}</a:t>
            </a:r>
          </a:p>
        </p:txBody>
      </p:sp>
    </p:spTree>
    <p:extLst>
      <p:ext uri="{BB962C8B-B14F-4D97-AF65-F5344CB8AC3E}">
        <p14:creationId xmlns:p14="http://schemas.microsoft.com/office/powerpoint/2010/main" val="282342975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Meta-Annotation Types</a:t>
            </a:r>
          </a:p>
        </p:txBody>
      </p:sp>
      <p:sp>
        <p:nvSpPr>
          <p:cNvPr id="3" name="Content Placeholder 2"/>
          <p:cNvSpPr>
            <a:spLocks noGrp="1"/>
          </p:cNvSpPr>
          <p:nvPr>
            <p:ph idx="1"/>
          </p:nvPr>
        </p:nvSpPr>
        <p:spPr>
          <a:xfrm>
            <a:off x="1024129" y="1678675"/>
            <a:ext cx="9720072" cy="4630685"/>
          </a:xfrm>
        </p:spPr>
        <p:txBody>
          <a:bodyPr>
            <a:normAutofit lnSpcReduction="10000"/>
          </a:bodyPr>
          <a:lstStyle/>
          <a:p>
            <a:r>
              <a:rPr lang="en-IN" dirty="0"/>
              <a:t>Meta-annotations types are annotation types, which are used to annotate other annotation types. </a:t>
            </a:r>
            <a:endParaRPr lang="en-IN" dirty="0" smtClean="0"/>
          </a:p>
          <a:p>
            <a:r>
              <a:rPr lang="en-IN" dirty="0" smtClean="0"/>
              <a:t>The following annotation </a:t>
            </a:r>
            <a:r>
              <a:rPr lang="en-IN" dirty="0"/>
              <a:t>types are meta-annotation types:</a:t>
            </a:r>
          </a:p>
          <a:p>
            <a:r>
              <a:rPr lang="en-IN" dirty="0"/>
              <a:t>• Target</a:t>
            </a:r>
          </a:p>
          <a:p>
            <a:r>
              <a:rPr lang="en-IN" dirty="0"/>
              <a:t>• Retention</a:t>
            </a:r>
          </a:p>
          <a:p>
            <a:r>
              <a:rPr lang="en-IN" dirty="0"/>
              <a:t>• Inherited</a:t>
            </a:r>
          </a:p>
          <a:p>
            <a:r>
              <a:rPr lang="en-IN" dirty="0"/>
              <a:t>• Documented</a:t>
            </a:r>
          </a:p>
          <a:p>
            <a:r>
              <a:rPr lang="en-IN" dirty="0"/>
              <a:t>• Repeatable</a:t>
            </a:r>
          </a:p>
          <a:p>
            <a:r>
              <a:rPr lang="en-IN" dirty="0"/>
              <a:t>• Native</a:t>
            </a:r>
          </a:p>
          <a:p>
            <a:r>
              <a:rPr lang="en-IN" dirty="0"/>
              <a:t>Meta-annotation types are part of the Java class library. They are declared in the package </a:t>
            </a:r>
            <a:r>
              <a:rPr lang="en-IN" dirty="0" err="1"/>
              <a:t>java.lang.annotation</a:t>
            </a:r>
            <a:r>
              <a:rPr lang="en-IN" dirty="0"/>
              <a:t>.</a:t>
            </a:r>
          </a:p>
        </p:txBody>
      </p:sp>
    </p:spTree>
    <p:extLst>
      <p:ext uri="{BB962C8B-B14F-4D97-AF65-F5344CB8AC3E}">
        <p14:creationId xmlns:p14="http://schemas.microsoft.com/office/powerpoint/2010/main" val="1801284069"/>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Target Annotation Type</a:t>
            </a:r>
          </a:p>
        </p:txBody>
      </p:sp>
      <p:pic>
        <p:nvPicPr>
          <p:cNvPr id="5" name="Picture 4"/>
          <p:cNvPicPr>
            <a:picLocks noChangeAspect="1"/>
          </p:cNvPicPr>
          <p:nvPr/>
        </p:nvPicPr>
        <p:blipFill>
          <a:blip r:embed="rId2"/>
          <a:stretch>
            <a:fillRect/>
          </a:stretch>
        </p:blipFill>
        <p:spPr>
          <a:xfrm>
            <a:off x="668740" y="1922073"/>
            <a:ext cx="10683875" cy="4935927"/>
          </a:xfrm>
          <a:prstGeom prst="rect">
            <a:avLst/>
          </a:prstGeom>
        </p:spPr>
      </p:pic>
    </p:spTree>
    <p:extLst>
      <p:ext uri="{BB962C8B-B14F-4D97-AF65-F5344CB8AC3E}">
        <p14:creationId xmlns:p14="http://schemas.microsoft.com/office/powerpoint/2010/main" val="36854158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s://idodevjobs.files.wordpress.com/2015/04/java-features2.png?w=640&amp;h=3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185" y="551051"/>
            <a:ext cx="9998599" cy="562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2510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2"/>
            <a:ext cx="9720073" cy="4023360"/>
          </a:xfrm>
        </p:spPr>
        <p:txBody>
          <a:bodyPr vert="horz" lIns="45720" tIns="45720" rIns="45720" bIns="45720" rtlCol="0">
            <a:normAutofit lnSpcReduction="10000"/>
          </a:bodyPr>
          <a:lstStyle/>
          <a:p>
            <a:pPr>
              <a:buFont typeface="Courier New" panose="02070309020205020404" pitchFamily="49" charset="0"/>
              <a:buChar char="o"/>
            </a:pPr>
            <a:r>
              <a:rPr lang="en-IN" sz="3600" dirty="0"/>
              <a:t> </a:t>
            </a:r>
            <a:r>
              <a:rPr lang="en-IN" sz="3300" dirty="0" smtClean="0">
                <a:solidFill>
                  <a:srgbClr val="FF0000"/>
                </a:solidFill>
              </a:rPr>
              <a:t>JavaFX</a:t>
            </a:r>
          </a:p>
          <a:p>
            <a:pPr>
              <a:buFont typeface="Courier New" panose="02070309020205020404" pitchFamily="49" charset="0"/>
              <a:buChar char="o"/>
            </a:pPr>
            <a:r>
              <a:rPr lang="en-IN" sz="2600" dirty="0"/>
              <a:t>The 3D Graphics features now include 3D shapes, camera, lights, </a:t>
            </a:r>
            <a:r>
              <a:rPr lang="en-IN" sz="2600" dirty="0" err="1"/>
              <a:t>subscene</a:t>
            </a:r>
            <a:r>
              <a:rPr lang="en-IN" sz="2600" dirty="0"/>
              <a:t>, material, picking, and antialiasing</a:t>
            </a:r>
            <a:r>
              <a:rPr lang="en-IN" sz="2600" dirty="0" smtClean="0"/>
              <a:t>.</a:t>
            </a:r>
          </a:p>
          <a:p>
            <a:pPr>
              <a:buFont typeface="Courier New" panose="02070309020205020404" pitchFamily="49" charset="0"/>
              <a:buChar char="o"/>
            </a:pPr>
            <a:r>
              <a:rPr lang="en-IN" sz="2600" dirty="0"/>
              <a:t>The </a:t>
            </a:r>
            <a:r>
              <a:rPr lang="en-IN" sz="2600" dirty="0" err="1"/>
              <a:t>WebView</a:t>
            </a:r>
            <a:r>
              <a:rPr lang="en-IN" sz="2600" dirty="0"/>
              <a:t> class provides new features </a:t>
            </a:r>
            <a:r>
              <a:rPr lang="en-IN" sz="2600" dirty="0" smtClean="0"/>
              <a:t>of HTML5 including </a:t>
            </a:r>
            <a:r>
              <a:rPr lang="en-IN" sz="2600" dirty="0"/>
              <a:t>Web Sockets, Web Workers, and Web Fonts</a:t>
            </a:r>
            <a:r>
              <a:rPr lang="en-IN" sz="2600" dirty="0" smtClean="0"/>
              <a:t>. </a:t>
            </a:r>
            <a:endParaRPr lang="en-IN" sz="2600" dirty="0"/>
          </a:p>
          <a:p>
            <a:pPr>
              <a:buFont typeface="Courier New" panose="02070309020205020404" pitchFamily="49" charset="0"/>
              <a:buChar char="o"/>
            </a:pPr>
            <a:r>
              <a:rPr lang="en-IN" sz="2600" dirty="0"/>
              <a:t>Enhanced text support including bi-directional text and complex text scripts such as Thai and Hindi in controls, and multi-line, multi-style text in text nodes</a:t>
            </a:r>
            <a:r>
              <a:rPr lang="en-IN" sz="2600" dirty="0" smtClean="0"/>
              <a:t>. </a:t>
            </a:r>
            <a:endParaRPr lang="en-IN" sz="2600" dirty="0"/>
          </a:p>
          <a:p>
            <a:pPr>
              <a:buFont typeface="Courier New" panose="02070309020205020404" pitchFamily="49" charset="0"/>
              <a:buChar char="o"/>
            </a:pPr>
            <a:r>
              <a:rPr lang="en-IN" sz="2600" dirty="0"/>
              <a:t>Support for Hi-DPI displays has been added in this release.</a:t>
            </a:r>
          </a:p>
          <a:p>
            <a:pPr>
              <a:buFont typeface="Courier New" panose="02070309020205020404" pitchFamily="49" charset="0"/>
              <a:buChar char="o"/>
            </a:pPr>
            <a:endParaRPr lang="en-IN" sz="2600" dirty="0"/>
          </a:p>
        </p:txBody>
      </p:sp>
    </p:spTree>
    <p:extLst>
      <p:ext uri="{BB962C8B-B14F-4D97-AF65-F5344CB8AC3E}">
        <p14:creationId xmlns:p14="http://schemas.microsoft.com/office/powerpoint/2010/main" val="338342012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Retention Annotation</a:t>
            </a:r>
          </a:p>
        </p:txBody>
      </p:sp>
      <p:sp>
        <p:nvSpPr>
          <p:cNvPr id="3" name="Content Placeholder 2"/>
          <p:cNvSpPr>
            <a:spLocks noGrp="1"/>
          </p:cNvSpPr>
          <p:nvPr>
            <p:ph idx="1"/>
          </p:nvPr>
        </p:nvSpPr>
        <p:spPr/>
        <p:txBody>
          <a:bodyPr/>
          <a:lstStyle/>
          <a:p>
            <a:r>
              <a:rPr lang="en-IN" dirty="0"/>
              <a:t>An annotation can be retained at three levels.</a:t>
            </a:r>
          </a:p>
          <a:p>
            <a:r>
              <a:rPr lang="en-IN" dirty="0"/>
              <a:t>• Source code only</a:t>
            </a:r>
          </a:p>
          <a:p>
            <a:r>
              <a:rPr lang="en-IN" dirty="0"/>
              <a:t>• Class file only (the default)</a:t>
            </a:r>
          </a:p>
          <a:p>
            <a:r>
              <a:rPr lang="en-IN" dirty="0"/>
              <a:t>• Class file and the runtime</a:t>
            </a:r>
          </a:p>
        </p:txBody>
      </p:sp>
    </p:spTree>
    <p:extLst>
      <p:ext uri="{BB962C8B-B14F-4D97-AF65-F5344CB8AC3E}">
        <p14:creationId xmlns:p14="http://schemas.microsoft.com/office/powerpoint/2010/main" val="3409863371"/>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Retention Annotation</a:t>
            </a:r>
          </a:p>
        </p:txBody>
      </p:sp>
      <p:sp>
        <p:nvSpPr>
          <p:cNvPr id="3" name="Content Placeholder 2"/>
          <p:cNvSpPr>
            <a:spLocks noGrp="1"/>
          </p:cNvSpPr>
          <p:nvPr>
            <p:ph idx="1"/>
          </p:nvPr>
        </p:nvSpPr>
        <p:spPr/>
        <p:txBody>
          <a:bodyPr>
            <a:normAutofit/>
          </a:bodyPr>
          <a:lstStyle/>
          <a:p>
            <a:r>
              <a:rPr lang="en-IN" dirty="0"/>
              <a:t>The Retention meta-annotation type is used to specify how an annotation instance of an annotation type </a:t>
            </a:r>
            <a:r>
              <a:rPr lang="en-IN" dirty="0" smtClean="0"/>
              <a:t>should be </a:t>
            </a:r>
            <a:r>
              <a:rPr lang="en-IN" dirty="0"/>
              <a:t>retained by Java. </a:t>
            </a:r>
            <a:endParaRPr lang="en-IN" dirty="0" smtClean="0"/>
          </a:p>
          <a:p>
            <a:r>
              <a:rPr lang="en-IN" dirty="0" smtClean="0"/>
              <a:t>This </a:t>
            </a:r>
            <a:r>
              <a:rPr lang="en-IN" dirty="0"/>
              <a:t>is also known as the </a:t>
            </a:r>
            <a:r>
              <a:rPr lang="en-IN" i="1" dirty="0"/>
              <a:t>retention policy </a:t>
            </a:r>
            <a:r>
              <a:rPr lang="en-IN" dirty="0"/>
              <a:t>of an annotation type. If an annotation type has </a:t>
            </a:r>
            <a:r>
              <a:rPr lang="en-IN" dirty="0" smtClean="0"/>
              <a:t>a “</a:t>
            </a:r>
            <a:r>
              <a:rPr lang="en-IN" dirty="0"/>
              <a:t>source code only” retention policy, instances of its type are removed when compiled into a class file. </a:t>
            </a:r>
            <a:endParaRPr lang="en-IN" dirty="0" smtClean="0"/>
          </a:p>
          <a:p>
            <a:r>
              <a:rPr lang="en-IN" dirty="0" smtClean="0"/>
              <a:t>If </a:t>
            </a:r>
            <a:r>
              <a:rPr lang="en-IN" dirty="0"/>
              <a:t>the </a:t>
            </a:r>
            <a:r>
              <a:rPr lang="en-IN" dirty="0" smtClean="0"/>
              <a:t>retention policy </a:t>
            </a:r>
            <a:r>
              <a:rPr lang="en-IN" dirty="0"/>
              <a:t>is “class file only,” annotation instances are retained in the class file, but they cannot be read at runtime. </a:t>
            </a:r>
            <a:endParaRPr lang="en-IN" dirty="0" smtClean="0"/>
          </a:p>
          <a:p>
            <a:r>
              <a:rPr lang="en-IN" dirty="0" smtClean="0"/>
              <a:t>If the retention </a:t>
            </a:r>
            <a:r>
              <a:rPr lang="en-IN" dirty="0"/>
              <a:t>policy is “class file and runtime” (simply known as runtime), the annotation instances are retained in </a:t>
            </a:r>
            <a:r>
              <a:rPr lang="en-IN" dirty="0" smtClean="0"/>
              <a:t>the class </a:t>
            </a:r>
            <a:r>
              <a:rPr lang="en-IN" dirty="0"/>
              <a:t>file and they are available for reading at runtime</a:t>
            </a:r>
          </a:p>
        </p:txBody>
      </p:sp>
    </p:spTree>
    <p:extLst>
      <p:ext uri="{BB962C8B-B14F-4D97-AF65-F5344CB8AC3E}">
        <p14:creationId xmlns:p14="http://schemas.microsoft.com/office/powerpoint/2010/main" val="118062603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Inherited Annotation Type</a:t>
            </a:r>
          </a:p>
        </p:txBody>
      </p:sp>
      <p:sp>
        <p:nvSpPr>
          <p:cNvPr id="3" name="Content Placeholder 2"/>
          <p:cNvSpPr>
            <a:spLocks noGrp="1"/>
          </p:cNvSpPr>
          <p:nvPr>
            <p:ph idx="1"/>
          </p:nvPr>
        </p:nvSpPr>
        <p:spPr/>
        <p:txBody>
          <a:bodyPr/>
          <a:lstStyle/>
          <a:p>
            <a:r>
              <a:rPr lang="en-IN" dirty="0"/>
              <a:t>The Inherited annotation type is a marker meta-annotation type. </a:t>
            </a:r>
            <a:endParaRPr lang="en-IN" dirty="0" smtClean="0"/>
          </a:p>
          <a:p>
            <a:r>
              <a:rPr lang="en-IN" dirty="0" smtClean="0"/>
              <a:t>If </a:t>
            </a:r>
            <a:r>
              <a:rPr lang="en-IN" dirty="0"/>
              <a:t>an annotation type is annotated with </a:t>
            </a:r>
            <a:r>
              <a:rPr lang="en-IN" dirty="0" smtClean="0"/>
              <a:t>an Inherited </a:t>
            </a:r>
            <a:r>
              <a:rPr lang="en-IN" dirty="0"/>
              <a:t>meta-annotation, its instances are inherited by a subclass declaration. </a:t>
            </a:r>
            <a:endParaRPr lang="en-IN" dirty="0" smtClean="0"/>
          </a:p>
          <a:p>
            <a:r>
              <a:rPr lang="en-IN" dirty="0" smtClean="0"/>
              <a:t>It </a:t>
            </a:r>
            <a:r>
              <a:rPr lang="en-IN" dirty="0"/>
              <a:t>has no effect if an </a:t>
            </a:r>
            <a:r>
              <a:rPr lang="en-IN" dirty="0" smtClean="0"/>
              <a:t>annotation type </a:t>
            </a:r>
            <a:r>
              <a:rPr lang="en-IN" dirty="0"/>
              <a:t>is used to annotate any program elements other than a class declaration.</a:t>
            </a:r>
          </a:p>
        </p:txBody>
      </p:sp>
    </p:spTree>
    <p:extLst>
      <p:ext uri="{BB962C8B-B14F-4D97-AF65-F5344CB8AC3E}">
        <p14:creationId xmlns:p14="http://schemas.microsoft.com/office/powerpoint/2010/main" val="363682663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Inherited Annotation Type</a:t>
            </a:r>
          </a:p>
        </p:txBody>
      </p:sp>
      <p:sp>
        <p:nvSpPr>
          <p:cNvPr id="3" name="Content Placeholder 2"/>
          <p:cNvSpPr>
            <a:spLocks noGrp="1"/>
          </p:cNvSpPr>
          <p:nvPr>
            <p:ph idx="1"/>
          </p:nvPr>
        </p:nvSpPr>
        <p:spPr>
          <a:xfrm>
            <a:off x="1024128" y="1760561"/>
            <a:ext cx="9720073" cy="4858603"/>
          </a:xfrm>
        </p:spPr>
        <p:txBody>
          <a:bodyPr>
            <a:normAutofit fontScale="77500" lnSpcReduction="20000"/>
          </a:bodyPr>
          <a:lstStyle/>
          <a:p>
            <a:r>
              <a:rPr lang="en-IN" dirty="0"/>
              <a:t>public @interface Ann2 {</a:t>
            </a:r>
          </a:p>
          <a:p>
            <a:r>
              <a:rPr lang="en-IN" dirty="0" err="1"/>
              <a:t>int</a:t>
            </a:r>
            <a:r>
              <a:rPr lang="en-IN" dirty="0"/>
              <a:t> id();</a:t>
            </a:r>
          </a:p>
          <a:p>
            <a:r>
              <a:rPr lang="en-IN" dirty="0"/>
              <a:t>}</a:t>
            </a:r>
          </a:p>
          <a:p>
            <a:r>
              <a:rPr lang="en-IN" b="1" dirty="0">
                <a:solidFill>
                  <a:srgbClr val="FF0000"/>
                </a:solidFill>
              </a:rPr>
              <a:t>@Inherited</a:t>
            </a:r>
          </a:p>
          <a:p>
            <a:r>
              <a:rPr lang="en-IN" dirty="0"/>
              <a:t>public @interface Ann3 {</a:t>
            </a:r>
          </a:p>
          <a:p>
            <a:r>
              <a:rPr lang="en-IN" dirty="0" err="1"/>
              <a:t>int</a:t>
            </a:r>
            <a:r>
              <a:rPr lang="en-IN" dirty="0"/>
              <a:t> id();</a:t>
            </a:r>
          </a:p>
          <a:p>
            <a:r>
              <a:rPr lang="en-IN" dirty="0"/>
              <a:t>}</a:t>
            </a:r>
          </a:p>
          <a:p>
            <a:r>
              <a:rPr lang="en-IN" dirty="0"/>
              <a:t>Let’s declare two classes, A and B, as follows. Note that class B inherits class A.</a:t>
            </a:r>
          </a:p>
          <a:p>
            <a:r>
              <a:rPr lang="en-IN" dirty="0"/>
              <a:t>@Ann2(id=505)</a:t>
            </a:r>
          </a:p>
          <a:p>
            <a:r>
              <a:rPr lang="en-IN" dirty="0"/>
              <a:t>@Ann3(id=707)</a:t>
            </a:r>
          </a:p>
          <a:p>
            <a:r>
              <a:rPr lang="en-IN" dirty="0"/>
              <a:t>public class A {</a:t>
            </a:r>
          </a:p>
          <a:p>
            <a:r>
              <a:rPr lang="en-IN" dirty="0"/>
              <a:t>// Code for class A goes here</a:t>
            </a:r>
          </a:p>
          <a:p>
            <a:r>
              <a:rPr lang="en-IN" dirty="0"/>
              <a:t>}</a:t>
            </a:r>
          </a:p>
        </p:txBody>
      </p:sp>
    </p:spTree>
    <p:extLst>
      <p:ext uri="{BB962C8B-B14F-4D97-AF65-F5344CB8AC3E}">
        <p14:creationId xmlns:p14="http://schemas.microsoft.com/office/powerpoint/2010/main" val="496807139"/>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Inherited Annotation Type</a:t>
            </a:r>
          </a:p>
        </p:txBody>
      </p:sp>
      <p:sp>
        <p:nvSpPr>
          <p:cNvPr id="3" name="Content Placeholder 2"/>
          <p:cNvSpPr>
            <a:spLocks noGrp="1"/>
          </p:cNvSpPr>
          <p:nvPr>
            <p:ph idx="1"/>
          </p:nvPr>
        </p:nvSpPr>
        <p:spPr>
          <a:xfrm>
            <a:off x="1024128" y="1760561"/>
            <a:ext cx="9720073" cy="4858603"/>
          </a:xfrm>
        </p:spPr>
        <p:txBody>
          <a:bodyPr>
            <a:normAutofit/>
          </a:bodyPr>
          <a:lstStyle/>
          <a:p>
            <a:r>
              <a:rPr lang="en-IN" dirty="0"/>
              <a:t>// Class B inherits Ann3(id=707) annotation from the class A</a:t>
            </a:r>
          </a:p>
          <a:p>
            <a:r>
              <a:rPr lang="en-IN" dirty="0"/>
              <a:t>public class B extends A {</a:t>
            </a:r>
          </a:p>
          <a:p>
            <a:r>
              <a:rPr lang="en-IN" dirty="0"/>
              <a:t>// Code for class B goes here</a:t>
            </a:r>
          </a:p>
          <a:p>
            <a:r>
              <a:rPr lang="en-IN" dirty="0"/>
              <a:t>}</a:t>
            </a:r>
          </a:p>
        </p:txBody>
      </p:sp>
    </p:spTree>
    <p:extLst>
      <p:ext uri="{BB962C8B-B14F-4D97-AF65-F5344CB8AC3E}">
        <p14:creationId xmlns:p14="http://schemas.microsoft.com/office/powerpoint/2010/main" val="27871832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Documented Annotation</a:t>
            </a:r>
          </a:p>
        </p:txBody>
      </p:sp>
      <p:sp>
        <p:nvSpPr>
          <p:cNvPr id="3" name="Content Placeholder 2"/>
          <p:cNvSpPr>
            <a:spLocks noGrp="1"/>
          </p:cNvSpPr>
          <p:nvPr>
            <p:ph idx="1"/>
          </p:nvPr>
        </p:nvSpPr>
        <p:spPr/>
        <p:txBody>
          <a:bodyPr/>
          <a:lstStyle/>
          <a:p>
            <a:r>
              <a:rPr lang="en-IN" dirty="0"/>
              <a:t>The Documented annotation type is a marker meta-annotation type. </a:t>
            </a:r>
            <a:endParaRPr lang="en-IN" dirty="0" smtClean="0"/>
          </a:p>
          <a:p>
            <a:r>
              <a:rPr lang="en-IN" dirty="0" smtClean="0"/>
              <a:t>If </a:t>
            </a:r>
            <a:r>
              <a:rPr lang="en-IN" dirty="0"/>
              <a:t>an annotation type is annotated with </a:t>
            </a:r>
            <a:r>
              <a:rPr lang="en-IN" dirty="0" smtClean="0"/>
              <a:t>a Documented </a:t>
            </a:r>
            <a:r>
              <a:rPr lang="en-IN" dirty="0"/>
              <a:t>annotation, the Javadoc tool will generate documentation for all of its instances.</a:t>
            </a:r>
          </a:p>
        </p:txBody>
      </p:sp>
    </p:spTree>
    <p:extLst>
      <p:ext uri="{BB962C8B-B14F-4D97-AF65-F5344CB8AC3E}">
        <p14:creationId xmlns:p14="http://schemas.microsoft.com/office/powerpoint/2010/main" val="6910675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Repeatable Annotation</a:t>
            </a:r>
          </a:p>
        </p:txBody>
      </p:sp>
      <p:sp>
        <p:nvSpPr>
          <p:cNvPr id="3" name="Content Placeholder 2"/>
          <p:cNvSpPr>
            <a:spLocks noGrp="1"/>
          </p:cNvSpPr>
          <p:nvPr>
            <p:ph idx="1"/>
          </p:nvPr>
        </p:nvSpPr>
        <p:spPr/>
        <p:txBody>
          <a:bodyPr/>
          <a:lstStyle/>
          <a:p>
            <a:r>
              <a:rPr lang="en-IN" dirty="0"/>
              <a:t>Prior to Java 8, it was not allowed to repeat an annotation in the same context. For example, the following repeated use</a:t>
            </a:r>
          </a:p>
          <a:p>
            <a:r>
              <a:rPr lang="en-IN" dirty="0"/>
              <a:t>of the Version annotation would generate a compile-time error:</a:t>
            </a:r>
          </a:p>
          <a:p>
            <a:r>
              <a:rPr lang="en-IN" dirty="0"/>
              <a:t>@Version(major=1, minor=1)</a:t>
            </a:r>
          </a:p>
          <a:p>
            <a:r>
              <a:rPr lang="en-IN" dirty="0"/>
              <a:t>@Version(major=1, minor=2)</a:t>
            </a:r>
          </a:p>
          <a:p>
            <a:r>
              <a:rPr lang="en-IN" dirty="0"/>
              <a:t>public class Test {</a:t>
            </a:r>
          </a:p>
          <a:p>
            <a:r>
              <a:rPr lang="en-IN" dirty="0"/>
              <a:t>// Code goes here</a:t>
            </a:r>
          </a:p>
          <a:p>
            <a:r>
              <a:rPr lang="en-IN" dirty="0"/>
              <a:t>}</a:t>
            </a:r>
          </a:p>
        </p:txBody>
      </p:sp>
    </p:spTree>
    <p:extLst>
      <p:ext uri="{BB962C8B-B14F-4D97-AF65-F5344CB8AC3E}">
        <p14:creationId xmlns:p14="http://schemas.microsoft.com/office/powerpoint/2010/main" val="359717151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Commonly Used Standard Annotations</a:t>
            </a:r>
          </a:p>
        </p:txBody>
      </p:sp>
      <p:sp>
        <p:nvSpPr>
          <p:cNvPr id="3" name="Content Placeholder 2"/>
          <p:cNvSpPr>
            <a:spLocks noGrp="1"/>
          </p:cNvSpPr>
          <p:nvPr>
            <p:ph idx="1"/>
          </p:nvPr>
        </p:nvSpPr>
        <p:spPr/>
        <p:txBody>
          <a:bodyPr/>
          <a:lstStyle/>
          <a:p>
            <a:r>
              <a:rPr lang="en-IN" dirty="0"/>
              <a:t>Java API defines many standard annotation types. </a:t>
            </a:r>
            <a:endParaRPr lang="en-IN" dirty="0" smtClean="0"/>
          </a:p>
          <a:p>
            <a:r>
              <a:rPr lang="en-IN" dirty="0" smtClean="0"/>
              <a:t>They </a:t>
            </a:r>
            <a:r>
              <a:rPr lang="en-IN" dirty="0"/>
              <a:t>are defined in the </a:t>
            </a:r>
            <a:r>
              <a:rPr lang="en-IN" dirty="0" err="1"/>
              <a:t>java.lang</a:t>
            </a:r>
            <a:r>
              <a:rPr lang="en-IN" dirty="0"/>
              <a:t> package</a:t>
            </a:r>
            <a:r>
              <a:rPr lang="en-IN"/>
              <a:t>. </a:t>
            </a:r>
            <a:endParaRPr lang="en-IN" smtClean="0"/>
          </a:p>
          <a:p>
            <a:r>
              <a:rPr lang="en-IN" smtClean="0"/>
              <a:t>They </a:t>
            </a:r>
            <a:r>
              <a:rPr lang="en-IN" dirty="0"/>
              <a:t>are</a:t>
            </a:r>
          </a:p>
          <a:p>
            <a:r>
              <a:rPr lang="en-IN" dirty="0"/>
              <a:t>• Deprecated</a:t>
            </a:r>
          </a:p>
          <a:p>
            <a:r>
              <a:rPr lang="en-IN" dirty="0"/>
              <a:t>• Override</a:t>
            </a:r>
          </a:p>
          <a:p>
            <a:r>
              <a:rPr lang="en-IN" dirty="0"/>
              <a:t>• </a:t>
            </a:r>
            <a:r>
              <a:rPr lang="en-IN" dirty="0" err="1"/>
              <a:t>SuppressWarnings</a:t>
            </a:r>
            <a:endParaRPr lang="en-IN" dirty="0"/>
          </a:p>
          <a:p>
            <a:r>
              <a:rPr lang="en-IN" dirty="0"/>
              <a:t>• </a:t>
            </a:r>
            <a:r>
              <a:rPr lang="en-IN" dirty="0" err="1"/>
              <a:t>FunctionalInterface</a:t>
            </a:r>
            <a:endParaRPr lang="en-IN" dirty="0"/>
          </a:p>
        </p:txBody>
      </p:sp>
    </p:spTree>
    <p:extLst>
      <p:ext uri="{BB962C8B-B14F-4D97-AF65-F5344CB8AC3E}">
        <p14:creationId xmlns:p14="http://schemas.microsoft.com/office/powerpoint/2010/main" val="427929441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a:t>
            </a:r>
            <a:r>
              <a:rPr lang="en-IN" dirty="0" err="1"/>
              <a:t>FunctionalInterface</a:t>
            </a:r>
            <a:r>
              <a:rPr lang="en-IN" dirty="0"/>
              <a:t> Annotation Type</a:t>
            </a:r>
          </a:p>
        </p:txBody>
      </p:sp>
      <p:sp>
        <p:nvSpPr>
          <p:cNvPr id="3" name="Content Placeholder 2"/>
          <p:cNvSpPr>
            <a:spLocks noGrp="1"/>
          </p:cNvSpPr>
          <p:nvPr>
            <p:ph idx="1"/>
          </p:nvPr>
        </p:nvSpPr>
        <p:spPr/>
        <p:txBody>
          <a:bodyPr>
            <a:normAutofit/>
          </a:bodyPr>
          <a:lstStyle/>
          <a:p>
            <a:r>
              <a:rPr lang="en-IN" dirty="0"/>
              <a:t>An interface with one abstract method declaration is known as a functional interface. </a:t>
            </a:r>
            <a:endParaRPr lang="en-IN" dirty="0" smtClean="0"/>
          </a:p>
          <a:p>
            <a:r>
              <a:rPr lang="en-IN" dirty="0" smtClean="0"/>
              <a:t>Previously</a:t>
            </a:r>
            <a:r>
              <a:rPr lang="en-IN" dirty="0"/>
              <a:t>, a </a:t>
            </a:r>
            <a:r>
              <a:rPr lang="en-IN" dirty="0" smtClean="0"/>
              <a:t>functional interface </a:t>
            </a:r>
            <a:r>
              <a:rPr lang="en-IN" dirty="0"/>
              <a:t>was known as SAM (Single Abstract Method) type. </a:t>
            </a:r>
            <a:endParaRPr lang="en-IN" dirty="0" smtClean="0"/>
          </a:p>
          <a:p>
            <a:r>
              <a:rPr lang="en-IN" dirty="0" smtClean="0"/>
              <a:t>The </a:t>
            </a:r>
            <a:r>
              <a:rPr lang="en-IN" dirty="0"/>
              <a:t>compiler verifies all interfaces annotated with </a:t>
            </a:r>
            <a:r>
              <a:rPr lang="en-IN" dirty="0" smtClean="0"/>
              <a:t>a @</a:t>
            </a:r>
            <a:r>
              <a:rPr lang="en-IN" dirty="0" err="1"/>
              <a:t>FunctionalInterface</a:t>
            </a:r>
            <a:r>
              <a:rPr lang="en-IN" dirty="0"/>
              <a:t> that the interfaces really contain one and only one abstract method. </a:t>
            </a:r>
            <a:endParaRPr lang="en-IN" dirty="0" smtClean="0"/>
          </a:p>
          <a:p>
            <a:r>
              <a:rPr lang="en-IN" dirty="0" smtClean="0"/>
              <a:t>A </a:t>
            </a:r>
            <a:r>
              <a:rPr lang="en-IN" dirty="0"/>
              <a:t>compile-time error </a:t>
            </a:r>
            <a:r>
              <a:rPr lang="en-IN" dirty="0" smtClean="0"/>
              <a:t>is generated </a:t>
            </a:r>
            <a:r>
              <a:rPr lang="en-IN" dirty="0"/>
              <a:t>if the interfaces annotated with this annotation are not functional interfaces. </a:t>
            </a:r>
            <a:endParaRPr lang="en-IN" dirty="0" smtClean="0"/>
          </a:p>
          <a:p>
            <a:r>
              <a:rPr lang="en-IN" dirty="0" smtClean="0"/>
              <a:t>It </a:t>
            </a:r>
            <a:r>
              <a:rPr lang="en-IN" dirty="0"/>
              <a:t>is also a </a:t>
            </a:r>
            <a:r>
              <a:rPr lang="en-IN" dirty="0" smtClean="0"/>
              <a:t>compile-time error </a:t>
            </a:r>
            <a:r>
              <a:rPr lang="en-IN" dirty="0"/>
              <a:t>to use this annotation on classes, annotation types, and </a:t>
            </a:r>
            <a:r>
              <a:rPr lang="en-IN" dirty="0" err="1"/>
              <a:t>enums</a:t>
            </a:r>
            <a:r>
              <a:rPr lang="en-IN" dirty="0"/>
              <a:t>. </a:t>
            </a:r>
            <a:endParaRPr lang="en-IN" dirty="0" smtClean="0"/>
          </a:p>
          <a:p>
            <a:r>
              <a:rPr lang="en-IN" dirty="0" smtClean="0"/>
              <a:t>The </a:t>
            </a:r>
            <a:r>
              <a:rPr lang="en-IN" dirty="0" err="1"/>
              <a:t>FunctionalInterface</a:t>
            </a:r>
            <a:r>
              <a:rPr lang="en-IN" dirty="0"/>
              <a:t> annotation </a:t>
            </a:r>
            <a:r>
              <a:rPr lang="en-IN" dirty="0" smtClean="0"/>
              <a:t>type is </a:t>
            </a:r>
            <a:r>
              <a:rPr lang="en-IN" dirty="0"/>
              <a:t>a marker interface.</a:t>
            </a:r>
          </a:p>
        </p:txBody>
      </p:sp>
    </p:spTree>
    <p:extLst>
      <p:ext uri="{BB962C8B-B14F-4D97-AF65-F5344CB8AC3E}">
        <p14:creationId xmlns:p14="http://schemas.microsoft.com/office/powerpoint/2010/main" val="16623749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a:t>
            </a:r>
            <a:r>
              <a:rPr lang="en-IN" dirty="0" err="1"/>
              <a:t>FunctionalInterface</a:t>
            </a:r>
            <a:endParaRPr lang="en-IN" dirty="0"/>
          </a:p>
        </p:txBody>
      </p:sp>
      <p:sp>
        <p:nvSpPr>
          <p:cNvPr id="3" name="Content Placeholder 2"/>
          <p:cNvSpPr>
            <a:spLocks noGrp="1"/>
          </p:cNvSpPr>
          <p:nvPr>
            <p:ph idx="1"/>
          </p:nvPr>
        </p:nvSpPr>
        <p:spPr/>
        <p:txBody>
          <a:bodyPr>
            <a:normAutofit/>
          </a:bodyPr>
          <a:lstStyle/>
          <a:p>
            <a:r>
              <a:rPr lang="en-IN" dirty="0"/>
              <a:t>The following declaration of the Test class uses a @</a:t>
            </a:r>
            <a:r>
              <a:rPr lang="en-IN" dirty="0" err="1"/>
              <a:t>FunctionalInterface</a:t>
            </a:r>
            <a:r>
              <a:rPr lang="en-IN" dirty="0"/>
              <a:t> annotation, which will generate </a:t>
            </a:r>
            <a:r>
              <a:rPr lang="en-IN" dirty="0" smtClean="0"/>
              <a:t>a compile-time </a:t>
            </a:r>
            <a:r>
              <a:rPr lang="en-IN" dirty="0"/>
              <a:t>error because a @</a:t>
            </a:r>
            <a:r>
              <a:rPr lang="en-IN" dirty="0" err="1"/>
              <a:t>FunctionalInterface</a:t>
            </a:r>
            <a:r>
              <a:rPr lang="en-IN" dirty="0"/>
              <a:t> annotation can only be used on interfaces.</a:t>
            </a:r>
          </a:p>
          <a:p>
            <a:r>
              <a:rPr lang="en-IN" dirty="0"/>
              <a:t>@</a:t>
            </a:r>
            <a:r>
              <a:rPr lang="en-IN" dirty="0" err="1"/>
              <a:t>FunctionalInterface</a:t>
            </a:r>
            <a:endParaRPr lang="en-IN" dirty="0"/>
          </a:p>
          <a:p>
            <a:r>
              <a:rPr lang="en-IN" dirty="0"/>
              <a:t>public class Test {</a:t>
            </a:r>
          </a:p>
          <a:p>
            <a:r>
              <a:rPr lang="en-IN" dirty="0"/>
              <a:t>public void test() {</a:t>
            </a:r>
          </a:p>
          <a:p>
            <a:r>
              <a:rPr lang="en-IN" dirty="0"/>
              <a:t>// Code goes here</a:t>
            </a:r>
          </a:p>
          <a:p>
            <a:r>
              <a:rPr lang="en-IN" dirty="0"/>
              <a:t>}</a:t>
            </a:r>
          </a:p>
          <a:p>
            <a:r>
              <a:rPr lang="en-IN" dirty="0"/>
              <a:t>}</a:t>
            </a:r>
          </a:p>
        </p:txBody>
      </p:sp>
    </p:spTree>
    <p:extLst>
      <p:ext uri="{BB962C8B-B14F-4D97-AF65-F5344CB8AC3E}">
        <p14:creationId xmlns:p14="http://schemas.microsoft.com/office/powerpoint/2010/main" val="5210696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2"/>
            <a:ext cx="9720073" cy="4023360"/>
          </a:xfrm>
        </p:spPr>
        <p:txBody>
          <a:bodyPr vert="horz" lIns="45720" tIns="45720" rIns="45720" bIns="45720" rtlCol="0">
            <a:normAutofit/>
          </a:bodyPr>
          <a:lstStyle/>
          <a:p>
            <a:pPr>
              <a:buFont typeface="Courier New" panose="02070309020205020404" pitchFamily="49" charset="0"/>
              <a:buChar char="o"/>
            </a:pPr>
            <a:r>
              <a:rPr lang="en-IN" sz="3600" dirty="0"/>
              <a:t> </a:t>
            </a:r>
            <a:r>
              <a:rPr lang="en-IN" sz="2800" dirty="0" smtClean="0">
                <a:solidFill>
                  <a:srgbClr val="FF0000"/>
                </a:solidFill>
              </a:rPr>
              <a:t>JavaFX</a:t>
            </a:r>
          </a:p>
          <a:p>
            <a:pPr>
              <a:buFont typeface="Courier New" panose="02070309020205020404" pitchFamily="49" charset="0"/>
              <a:buChar char="o"/>
            </a:pPr>
            <a:r>
              <a:rPr lang="en-IN" sz="2400" dirty="0"/>
              <a:t>The CSS </a:t>
            </a:r>
            <a:r>
              <a:rPr lang="en-IN" sz="2400" dirty="0" err="1"/>
              <a:t>Styleable</a:t>
            </a:r>
            <a:r>
              <a:rPr lang="en-IN" sz="2400" dirty="0"/>
              <a:t>* classes became public API. </a:t>
            </a:r>
          </a:p>
          <a:p>
            <a:pPr>
              <a:buFont typeface="Courier New" panose="02070309020205020404" pitchFamily="49" charset="0"/>
              <a:buChar char="o"/>
            </a:pPr>
            <a:r>
              <a:rPr lang="en-IN" sz="2400" dirty="0"/>
              <a:t>The new </a:t>
            </a:r>
            <a:r>
              <a:rPr lang="en-IN" sz="2400" dirty="0" err="1"/>
              <a:t>ScheduledService</a:t>
            </a:r>
            <a:r>
              <a:rPr lang="en-IN" sz="2400" dirty="0"/>
              <a:t> class allows to automatically restart the service</a:t>
            </a:r>
            <a:r>
              <a:rPr lang="en-IN" sz="2400" dirty="0" smtClean="0"/>
              <a:t>.</a:t>
            </a:r>
            <a:endParaRPr lang="en-IN" sz="2400" dirty="0"/>
          </a:p>
          <a:p>
            <a:pPr>
              <a:buFont typeface="Courier New" panose="02070309020205020404" pitchFamily="49" charset="0"/>
              <a:buChar char="o"/>
            </a:pPr>
            <a:r>
              <a:rPr lang="en-IN" sz="2400" dirty="0"/>
              <a:t>JavaFX is now available for ARM platforms. JDK for ARM includes the base, graphics and controls components of JavaFX.</a:t>
            </a:r>
          </a:p>
          <a:p>
            <a:pPr>
              <a:buFont typeface="Courier New" panose="02070309020205020404" pitchFamily="49" charset="0"/>
              <a:buChar char="o"/>
            </a:pPr>
            <a:endParaRPr lang="en-IN" sz="2800" dirty="0"/>
          </a:p>
        </p:txBody>
      </p:sp>
    </p:spTree>
    <p:extLst>
      <p:ext uri="{BB962C8B-B14F-4D97-AF65-F5344CB8AC3E}">
        <p14:creationId xmlns:p14="http://schemas.microsoft.com/office/powerpoint/2010/main" val="327176274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Annotating a Java Package</a:t>
            </a:r>
          </a:p>
        </p:txBody>
      </p:sp>
      <p:sp>
        <p:nvSpPr>
          <p:cNvPr id="3" name="Content Placeholder 2"/>
          <p:cNvSpPr>
            <a:spLocks noGrp="1"/>
          </p:cNvSpPr>
          <p:nvPr>
            <p:ph idx="1"/>
          </p:nvPr>
        </p:nvSpPr>
        <p:spPr/>
        <p:txBody>
          <a:bodyPr/>
          <a:lstStyle/>
          <a:p>
            <a:r>
              <a:rPr lang="en-IN" dirty="0"/>
              <a:t>A package declaration appears as part of a top-level type declaration</a:t>
            </a:r>
            <a:r>
              <a:rPr lang="en-IN" dirty="0" smtClean="0"/>
              <a:t>.</a:t>
            </a:r>
          </a:p>
          <a:p>
            <a:pPr marL="0" indent="0">
              <a:buNone/>
            </a:pPr>
            <a:r>
              <a:rPr lang="en-IN" dirty="0" smtClean="0"/>
              <a:t> </a:t>
            </a:r>
            <a:r>
              <a:rPr lang="en-IN" dirty="0"/>
              <a:t>Further, </a:t>
            </a:r>
            <a:r>
              <a:rPr lang="en-IN" dirty="0" smtClean="0"/>
              <a:t>the same </a:t>
            </a:r>
            <a:r>
              <a:rPr lang="en-IN" dirty="0"/>
              <a:t>package declaration occurs multiple times at different places</a:t>
            </a:r>
            <a:r>
              <a:rPr lang="en-IN" dirty="0" smtClean="0"/>
              <a:t>.</a:t>
            </a:r>
          </a:p>
          <a:p>
            <a:pPr marL="0" indent="0">
              <a:buNone/>
            </a:pPr>
            <a:endParaRPr lang="en-IN" dirty="0"/>
          </a:p>
          <a:p>
            <a:r>
              <a:rPr lang="en-IN" dirty="0" smtClean="0"/>
              <a:t>Create a </a:t>
            </a:r>
            <a:r>
              <a:rPr lang="en-IN" dirty="0"/>
              <a:t>file, which should be named package-info.java, and place the annotated package </a:t>
            </a:r>
            <a:r>
              <a:rPr lang="en-IN" dirty="0" smtClean="0"/>
              <a:t>declaration in </a:t>
            </a:r>
            <a:r>
              <a:rPr lang="en-IN" dirty="0"/>
              <a:t>it</a:t>
            </a:r>
            <a:r>
              <a:rPr lang="en-IN" dirty="0" smtClean="0"/>
              <a:t>.</a:t>
            </a:r>
          </a:p>
          <a:p>
            <a:r>
              <a:rPr lang="en-IN" dirty="0"/>
              <a:t>// package-info.java</a:t>
            </a:r>
          </a:p>
          <a:p>
            <a:r>
              <a:rPr lang="en-IN" dirty="0"/>
              <a:t>@Version(major=1, minor=0)</a:t>
            </a:r>
          </a:p>
          <a:p>
            <a:r>
              <a:rPr lang="en-IN" dirty="0"/>
              <a:t>package </a:t>
            </a:r>
            <a:r>
              <a:rPr lang="en-IN" dirty="0" err="1"/>
              <a:t>com.jdojo.annotation</a:t>
            </a:r>
            <a:r>
              <a:rPr lang="en-IN" dirty="0"/>
              <a:t>;</a:t>
            </a:r>
          </a:p>
        </p:txBody>
      </p:sp>
    </p:spTree>
    <p:extLst>
      <p:ext uri="{BB962C8B-B14F-4D97-AF65-F5344CB8AC3E}">
        <p14:creationId xmlns:p14="http://schemas.microsoft.com/office/powerpoint/2010/main" val="291156368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Annotating a Java Package</a:t>
            </a:r>
          </a:p>
        </p:txBody>
      </p:sp>
      <p:sp>
        <p:nvSpPr>
          <p:cNvPr id="3" name="Content Placeholder 2"/>
          <p:cNvSpPr>
            <a:spLocks noGrp="1"/>
          </p:cNvSpPr>
          <p:nvPr>
            <p:ph idx="1"/>
          </p:nvPr>
        </p:nvSpPr>
        <p:spPr/>
        <p:txBody>
          <a:bodyPr/>
          <a:lstStyle/>
          <a:p>
            <a:r>
              <a:rPr lang="en-IN" dirty="0"/>
              <a:t>// package-info.java</a:t>
            </a:r>
          </a:p>
          <a:p>
            <a:r>
              <a:rPr lang="en-IN" dirty="0"/>
              <a:t>@</a:t>
            </a:r>
            <a:r>
              <a:rPr lang="en-IN" dirty="0" err="1"/>
              <a:t>com.jdojo.myannotations.Author</a:t>
            </a:r>
            <a:r>
              <a:rPr lang="en-IN" dirty="0"/>
              <a:t>("John Jacobs")</a:t>
            </a:r>
          </a:p>
          <a:p>
            <a:r>
              <a:rPr lang="en-IN" dirty="0"/>
              <a:t>@Reviewer("Wally Inman")</a:t>
            </a:r>
          </a:p>
          <a:p>
            <a:r>
              <a:rPr lang="en-IN" dirty="0"/>
              <a:t>package </a:t>
            </a:r>
            <a:r>
              <a:rPr lang="en-IN" dirty="0" err="1"/>
              <a:t>com.jdojo.annotation</a:t>
            </a:r>
            <a:r>
              <a:rPr lang="en-IN" dirty="0"/>
              <a:t>;</a:t>
            </a:r>
          </a:p>
          <a:p>
            <a:r>
              <a:rPr lang="en-IN" dirty="0"/>
              <a:t>import </a:t>
            </a:r>
            <a:r>
              <a:rPr lang="en-IN" dirty="0" err="1"/>
              <a:t>com.jdojo.myannotations.Reviewer</a:t>
            </a:r>
            <a:r>
              <a:rPr lang="en-IN" dirty="0"/>
              <a:t>;</a:t>
            </a:r>
          </a:p>
        </p:txBody>
      </p:sp>
    </p:spTree>
    <p:extLst>
      <p:ext uri="{BB962C8B-B14F-4D97-AF65-F5344CB8AC3E}">
        <p14:creationId xmlns:p14="http://schemas.microsoft.com/office/powerpoint/2010/main" val="31703334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1"/>
            <a:ext cx="10167036" cy="4152195"/>
          </a:xfrm>
        </p:spPr>
        <p:txBody>
          <a:bodyPr vert="horz" lIns="45720" tIns="45720" rIns="45720" bIns="45720" rtlCol="0">
            <a:normAutofit/>
          </a:bodyPr>
          <a:lstStyle/>
          <a:p>
            <a:pPr>
              <a:buFont typeface="Courier New" panose="02070309020205020404" pitchFamily="49" charset="0"/>
              <a:buChar char="o"/>
            </a:pPr>
            <a:r>
              <a:rPr lang="en-IN" sz="2800" dirty="0">
                <a:solidFill>
                  <a:srgbClr val="FF0000"/>
                </a:solidFill>
              </a:rPr>
              <a:t> </a:t>
            </a:r>
            <a:r>
              <a:rPr lang="en-IN" sz="2800" dirty="0" smtClean="0">
                <a:solidFill>
                  <a:srgbClr val="FF0000"/>
                </a:solidFill>
              </a:rPr>
              <a:t>Tools</a:t>
            </a:r>
          </a:p>
          <a:p>
            <a:pPr>
              <a:buFont typeface="Courier New" panose="02070309020205020404" pitchFamily="49" charset="0"/>
              <a:buChar char="o"/>
            </a:pPr>
            <a:r>
              <a:rPr lang="en-IN" sz="2400" dirty="0"/>
              <a:t>The </a:t>
            </a:r>
            <a:r>
              <a:rPr lang="en-IN" sz="2400" dirty="0" err="1"/>
              <a:t>jjs</a:t>
            </a:r>
            <a:r>
              <a:rPr lang="en-IN" sz="2400" dirty="0"/>
              <a:t> command is provided to invoke the Nashorn engine</a:t>
            </a:r>
            <a:r>
              <a:rPr lang="en-IN" sz="2400" dirty="0" smtClean="0"/>
              <a:t>.</a:t>
            </a:r>
            <a:endParaRPr lang="en-IN" sz="2400" dirty="0"/>
          </a:p>
          <a:p>
            <a:pPr>
              <a:buFont typeface="Courier New" panose="02070309020205020404" pitchFamily="49" charset="0"/>
              <a:buChar char="o"/>
            </a:pPr>
            <a:r>
              <a:rPr lang="en-IN" sz="2400" dirty="0"/>
              <a:t>The java command launches JavaFX applications</a:t>
            </a:r>
            <a:r>
              <a:rPr lang="en-IN" sz="2400" dirty="0" smtClean="0"/>
              <a:t>.</a:t>
            </a:r>
            <a:endParaRPr lang="en-IN" sz="2400" dirty="0"/>
          </a:p>
          <a:p>
            <a:pPr>
              <a:buFont typeface="Courier New" panose="02070309020205020404" pitchFamily="49" charset="0"/>
              <a:buChar char="o"/>
            </a:pPr>
            <a:r>
              <a:rPr lang="en-IN" sz="2400" dirty="0"/>
              <a:t>The java man page has been reworked.</a:t>
            </a:r>
          </a:p>
          <a:p>
            <a:pPr>
              <a:buFont typeface="Courier New" panose="02070309020205020404" pitchFamily="49" charset="0"/>
              <a:buChar char="o"/>
            </a:pPr>
            <a:endParaRPr lang="en-IN" sz="3200" dirty="0"/>
          </a:p>
        </p:txBody>
      </p:sp>
    </p:spTree>
    <p:extLst>
      <p:ext uri="{BB962C8B-B14F-4D97-AF65-F5344CB8AC3E}">
        <p14:creationId xmlns:p14="http://schemas.microsoft.com/office/powerpoint/2010/main" val="3186891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1"/>
            <a:ext cx="10167036" cy="4152195"/>
          </a:xfrm>
        </p:spPr>
        <p:txBody>
          <a:bodyPr vert="horz" lIns="45720" tIns="45720" rIns="45720" bIns="45720" rtlCol="0">
            <a:normAutofit/>
          </a:bodyPr>
          <a:lstStyle/>
          <a:p>
            <a:pPr>
              <a:buFont typeface="Courier New" panose="02070309020205020404" pitchFamily="49" charset="0"/>
              <a:buChar char="o"/>
            </a:pPr>
            <a:r>
              <a:rPr lang="en-IN" sz="3600" dirty="0"/>
              <a:t> </a:t>
            </a:r>
            <a:r>
              <a:rPr lang="en-IN" sz="3000" dirty="0" smtClean="0">
                <a:solidFill>
                  <a:srgbClr val="FF0000"/>
                </a:solidFill>
              </a:rPr>
              <a:t>Tools</a:t>
            </a:r>
          </a:p>
          <a:p>
            <a:pPr>
              <a:buFont typeface="Courier New" panose="02070309020205020404" pitchFamily="49" charset="0"/>
              <a:buChar char="o"/>
            </a:pPr>
            <a:r>
              <a:rPr lang="en-IN" sz="2400" dirty="0"/>
              <a:t>The </a:t>
            </a:r>
            <a:r>
              <a:rPr lang="en-IN" sz="2400" dirty="0" err="1"/>
              <a:t>jdeps</a:t>
            </a:r>
            <a:r>
              <a:rPr lang="en-IN" sz="2400" dirty="0"/>
              <a:t> command-line tool is provided for </a:t>
            </a:r>
            <a:r>
              <a:rPr lang="en-IN" sz="2400" dirty="0" err="1"/>
              <a:t>analyzing</a:t>
            </a:r>
            <a:r>
              <a:rPr lang="en-IN" sz="2400" dirty="0"/>
              <a:t> class files</a:t>
            </a:r>
            <a:r>
              <a:rPr lang="en-IN" sz="2400" dirty="0" smtClean="0"/>
              <a:t>.</a:t>
            </a:r>
            <a:endParaRPr lang="en-IN" sz="2400" dirty="0"/>
          </a:p>
          <a:p>
            <a:pPr>
              <a:buFont typeface="Courier New" panose="02070309020205020404" pitchFamily="49" charset="0"/>
              <a:buChar char="o"/>
            </a:pPr>
            <a:r>
              <a:rPr lang="en-IN" sz="2400" dirty="0"/>
              <a:t>Java Management Extensions (JMX) provide remote access to diagnostic commands</a:t>
            </a:r>
            <a:r>
              <a:rPr lang="en-IN" sz="2400" dirty="0" smtClean="0"/>
              <a:t>.</a:t>
            </a:r>
            <a:endParaRPr lang="en-IN" sz="2400" dirty="0"/>
          </a:p>
          <a:p>
            <a:pPr>
              <a:buFont typeface="Courier New" panose="02070309020205020404" pitchFamily="49" charset="0"/>
              <a:buChar char="o"/>
            </a:pPr>
            <a:r>
              <a:rPr lang="en-IN" sz="2400" dirty="0"/>
              <a:t>The </a:t>
            </a:r>
            <a:r>
              <a:rPr lang="en-IN" sz="2400" dirty="0" err="1"/>
              <a:t>jarsigner</a:t>
            </a:r>
            <a:r>
              <a:rPr lang="en-IN" sz="2400" dirty="0"/>
              <a:t> tool has an option for requesting a signed time stamp from a Time Stamping Authority (TSA).</a:t>
            </a:r>
          </a:p>
          <a:p>
            <a:pPr>
              <a:buFont typeface="Courier New" panose="02070309020205020404" pitchFamily="49" charset="0"/>
              <a:buChar char="o"/>
            </a:pPr>
            <a:endParaRPr lang="en-IN" sz="3200" dirty="0"/>
          </a:p>
        </p:txBody>
      </p:sp>
    </p:spTree>
    <p:extLst>
      <p:ext uri="{BB962C8B-B14F-4D97-AF65-F5344CB8AC3E}">
        <p14:creationId xmlns:p14="http://schemas.microsoft.com/office/powerpoint/2010/main" val="738247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1"/>
            <a:ext cx="10167036" cy="4152195"/>
          </a:xfrm>
        </p:spPr>
        <p:txBody>
          <a:bodyPr vert="horz" lIns="45720" tIns="45720" rIns="45720" bIns="45720" rtlCol="0">
            <a:normAutofit lnSpcReduction="10000"/>
          </a:bodyPr>
          <a:lstStyle/>
          <a:p>
            <a:pPr>
              <a:buFont typeface="Courier New" panose="02070309020205020404" pitchFamily="49" charset="0"/>
              <a:buChar char="o"/>
            </a:pPr>
            <a:r>
              <a:rPr lang="en-IN" sz="2400" dirty="0"/>
              <a:t> </a:t>
            </a:r>
            <a:r>
              <a:rPr lang="en-IN" sz="2800" dirty="0" err="1">
                <a:solidFill>
                  <a:srgbClr val="FF0000"/>
                </a:solidFill>
              </a:rPr>
              <a:t>Javac</a:t>
            </a:r>
            <a:r>
              <a:rPr lang="en-IN" sz="2800" dirty="0">
                <a:solidFill>
                  <a:srgbClr val="FF0000"/>
                </a:solidFill>
              </a:rPr>
              <a:t> </a:t>
            </a:r>
            <a:r>
              <a:rPr lang="en-IN" sz="2800" dirty="0" smtClean="0">
                <a:solidFill>
                  <a:srgbClr val="FF0000"/>
                </a:solidFill>
              </a:rPr>
              <a:t>tool</a:t>
            </a:r>
          </a:p>
          <a:p>
            <a:pPr>
              <a:buFont typeface="Courier New" panose="02070309020205020404" pitchFamily="49" charset="0"/>
              <a:buChar char="o"/>
            </a:pPr>
            <a:r>
              <a:rPr lang="en-IN" sz="2400" dirty="0"/>
              <a:t>The </a:t>
            </a:r>
            <a:r>
              <a:rPr lang="en-IN" sz="2400" dirty="0" err="1"/>
              <a:t>javac</a:t>
            </a:r>
            <a:r>
              <a:rPr lang="en-IN" sz="2400" dirty="0"/>
              <a:t> tool now has support for checking the content of </a:t>
            </a:r>
            <a:r>
              <a:rPr lang="en-IN" sz="2400" dirty="0" err="1"/>
              <a:t>javadoc</a:t>
            </a:r>
            <a:r>
              <a:rPr lang="en-IN" sz="2400" dirty="0"/>
              <a:t> comments for issues that could lead to various problems, such as invalid HTML or accessibility issues, </a:t>
            </a:r>
            <a:r>
              <a:rPr lang="en-IN" sz="2400" dirty="0" smtClean="0"/>
              <a:t>in </a:t>
            </a:r>
            <a:r>
              <a:rPr lang="en-IN" sz="2400" dirty="0"/>
              <a:t>the files that are generated when </a:t>
            </a:r>
            <a:r>
              <a:rPr lang="en-IN" sz="2400" dirty="0" err="1"/>
              <a:t>javadoc</a:t>
            </a:r>
            <a:r>
              <a:rPr lang="en-IN" sz="2400" dirty="0"/>
              <a:t> is run. </a:t>
            </a:r>
            <a:endParaRPr lang="en-IN" sz="2400" dirty="0" smtClean="0"/>
          </a:p>
          <a:p>
            <a:pPr>
              <a:buFont typeface="Courier New" panose="02070309020205020404" pitchFamily="49" charset="0"/>
              <a:buChar char="o"/>
            </a:pPr>
            <a:r>
              <a:rPr lang="en-IN" sz="2800" dirty="0">
                <a:solidFill>
                  <a:srgbClr val="FF0000"/>
                </a:solidFill>
              </a:rPr>
              <a:t>Javadoc </a:t>
            </a:r>
            <a:r>
              <a:rPr lang="en-IN" sz="2800" dirty="0" smtClean="0">
                <a:solidFill>
                  <a:srgbClr val="FF0000"/>
                </a:solidFill>
              </a:rPr>
              <a:t>tool</a:t>
            </a:r>
          </a:p>
          <a:p>
            <a:pPr>
              <a:buFont typeface="Courier New" panose="02070309020205020404" pitchFamily="49" charset="0"/>
              <a:buChar char="o"/>
            </a:pPr>
            <a:r>
              <a:rPr lang="en-IN" sz="2400" dirty="0"/>
              <a:t>The </a:t>
            </a:r>
            <a:r>
              <a:rPr lang="en-IN" sz="2400" dirty="0" err="1"/>
              <a:t>javadoc</a:t>
            </a:r>
            <a:r>
              <a:rPr lang="en-IN" sz="2400" dirty="0"/>
              <a:t> tool supports the new </a:t>
            </a:r>
            <a:r>
              <a:rPr lang="en-IN" sz="2400" dirty="0" err="1"/>
              <a:t>DocTree</a:t>
            </a:r>
            <a:r>
              <a:rPr lang="en-IN" sz="2400" dirty="0"/>
              <a:t> API that enables you to traverse Javadoc comments as abstract syntax trees</a:t>
            </a:r>
            <a:r>
              <a:rPr lang="en-IN" sz="2400" dirty="0" smtClean="0"/>
              <a:t>.</a:t>
            </a:r>
            <a:endParaRPr lang="en-IN" sz="2400" dirty="0"/>
          </a:p>
          <a:p>
            <a:pPr>
              <a:buFont typeface="Courier New" panose="02070309020205020404" pitchFamily="49" charset="0"/>
              <a:buChar char="o"/>
            </a:pPr>
            <a:r>
              <a:rPr lang="en-IN" sz="2400" dirty="0"/>
              <a:t>The </a:t>
            </a:r>
            <a:r>
              <a:rPr lang="en-IN" sz="2400" dirty="0" err="1"/>
              <a:t>javadoc</a:t>
            </a:r>
            <a:r>
              <a:rPr lang="en-IN" sz="2400" dirty="0"/>
              <a:t> tool supports the new Javadoc Access API that enables you to invoke the Javadoc tool directly from a Java application, without executing a new process. </a:t>
            </a:r>
            <a:endParaRPr lang="en-IN" sz="2400" dirty="0" smtClean="0"/>
          </a:p>
        </p:txBody>
      </p:sp>
    </p:spTree>
    <p:extLst>
      <p:ext uri="{BB962C8B-B14F-4D97-AF65-F5344CB8AC3E}">
        <p14:creationId xmlns:p14="http://schemas.microsoft.com/office/powerpoint/2010/main" val="3785101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1"/>
            <a:ext cx="10167036" cy="4152195"/>
          </a:xfrm>
        </p:spPr>
        <p:txBody>
          <a:bodyPr vert="horz" lIns="45720" tIns="45720" rIns="45720" bIns="45720" rtlCol="0">
            <a:normAutofit/>
          </a:bodyPr>
          <a:lstStyle/>
          <a:p>
            <a:pPr>
              <a:buFont typeface="Courier New" panose="02070309020205020404" pitchFamily="49" charset="0"/>
              <a:buChar char="o"/>
            </a:pPr>
            <a:r>
              <a:rPr lang="en-IN" sz="2400" dirty="0"/>
              <a:t> </a:t>
            </a:r>
            <a:r>
              <a:rPr lang="en-IN" sz="2800" dirty="0" smtClean="0">
                <a:solidFill>
                  <a:srgbClr val="FF0000"/>
                </a:solidFill>
              </a:rPr>
              <a:t>Internationalization</a:t>
            </a:r>
          </a:p>
          <a:p>
            <a:pPr>
              <a:buFont typeface="Courier New" panose="02070309020205020404" pitchFamily="49" charset="0"/>
              <a:buChar char="o"/>
            </a:pPr>
            <a:r>
              <a:rPr lang="en-IN" sz="2400" dirty="0"/>
              <a:t>Unicode Enhancements, including support for Unicode 6.2.0</a:t>
            </a:r>
          </a:p>
          <a:p>
            <a:pPr>
              <a:buFont typeface="Courier New" panose="02070309020205020404" pitchFamily="49" charset="0"/>
              <a:buChar char="o"/>
            </a:pPr>
            <a:r>
              <a:rPr lang="en-IN" sz="2400" dirty="0"/>
              <a:t>Adoption of Unicode CLDR Data and the </a:t>
            </a:r>
            <a:r>
              <a:rPr lang="en-IN" sz="2400" dirty="0" err="1"/>
              <a:t>java.locale.providers</a:t>
            </a:r>
            <a:r>
              <a:rPr lang="en-IN" sz="2400" dirty="0"/>
              <a:t> System Property</a:t>
            </a:r>
          </a:p>
          <a:p>
            <a:pPr>
              <a:buFont typeface="Courier New" panose="02070309020205020404" pitchFamily="49" charset="0"/>
              <a:buChar char="o"/>
            </a:pPr>
            <a:r>
              <a:rPr lang="en-IN" sz="2400" dirty="0"/>
              <a:t>New Calendar and Locale APIs</a:t>
            </a:r>
          </a:p>
          <a:p>
            <a:pPr>
              <a:buFont typeface="Courier New" panose="02070309020205020404" pitchFamily="49" charset="0"/>
              <a:buChar char="o"/>
            </a:pPr>
            <a:r>
              <a:rPr lang="en-IN" sz="2400" dirty="0"/>
              <a:t>Ability to Install a Custom Resource Bundle as an Extension</a:t>
            </a:r>
          </a:p>
          <a:p>
            <a:pPr>
              <a:buFont typeface="Courier New" panose="02070309020205020404" pitchFamily="49" charset="0"/>
              <a:buChar char="o"/>
            </a:pPr>
            <a:endParaRPr lang="en-IN" sz="2400" dirty="0"/>
          </a:p>
        </p:txBody>
      </p:sp>
    </p:spTree>
    <p:extLst>
      <p:ext uri="{BB962C8B-B14F-4D97-AF65-F5344CB8AC3E}">
        <p14:creationId xmlns:p14="http://schemas.microsoft.com/office/powerpoint/2010/main" val="719892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1"/>
            <a:ext cx="10167036" cy="4152195"/>
          </a:xfrm>
        </p:spPr>
        <p:txBody>
          <a:bodyPr vert="horz" lIns="45720" tIns="45720" rIns="45720" bIns="45720" rtlCol="0">
            <a:normAutofit/>
          </a:bodyPr>
          <a:lstStyle/>
          <a:p>
            <a:pPr>
              <a:buFont typeface="Courier New" panose="02070309020205020404" pitchFamily="49" charset="0"/>
              <a:buChar char="o"/>
            </a:pPr>
            <a:r>
              <a:rPr lang="en-IN" sz="2800" dirty="0" smtClean="0">
                <a:solidFill>
                  <a:srgbClr val="FF0000"/>
                </a:solidFill>
              </a:rPr>
              <a:t>Deployment</a:t>
            </a:r>
          </a:p>
          <a:p>
            <a:pPr>
              <a:buFont typeface="Courier New" panose="02070309020205020404" pitchFamily="49" charset="0"/>
              <a:buChar char="o"/>
            </a:pPr>
            <a:r>
              <a:rPr lang="en-IN" sz="2400" dirty="0" smtClean="0"/>
              <a:t> For </a:t>
            </a:r>
            <a:r>
              <a:rPr lang="en-IN" sz="2400" dirty="0"/>
              <a:t>sandbox applets and Java Web Start applications, </a:t>
            </a:r>
            <a:r>
              <a:rPr lang="en-IN" sz="2400" dirty="0" err="1"/>
              <a:t>URLPermission</a:t>
            </a:r>
            <a:r>
              <a:rPr lang="en-IN" sz="2400" dirty="0"/>
              <a:t> is now used to allow connections back to the server from which they were started. </a:t>
            </a:r>
            <a:r>
              <a:rPr lang="en-IN" sz="2400" dirty="0" err="1"/>
              <a:t>SocketPermission</a:t>
            </a:r>
            <a:r>
              <a:rPr lang="en-IN" sz="2400" dirty="0"/>
              <a:t> is no longer granted</a:t>
            </a:r>
            <a:r>
              <a:rPr lang="en-IN" sz="2400" dirty="0" smtClean="0"/>
              <a:t>.</a:t>
            </a:r>
            <a:endParaRPr lang="en-IN" sz="2400" dirty="0"/>
          </a:p>
          <a:p>
            <a:pPr>
              <a:buFont typeface="Courier New" panose="02070309020205020404" pitchFamily="49" charset="0"/>
              <a:buChar char="o"/>
            </a:pPr>
            <a:r>
              <a:rPr lang="en-IN" sz="2400" dirty="0" smtClean="0"/>
              <a:t> The </a:t>
            </a:r>
            <a:r>
              <a:rPr lang="en-IN" sz="2400" dirty="0"/>
              <a:t>Permissions attribute is required in the JAR file manifest of the main JAR file at all security levels.</a:t>
            </a:r>
          </a:p>
        </p:txBody>
      </p:sp>
    </p:spTree>
    <p:extLst>
      <p:ext uri="{BB962C8B-B14F-4D97-AF65-F5344CB8AC3E}">
        <p14:creationId xmlns:p14="http://schemas.microsoft.com/office/powerpoint/2010/main" val="26269216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1024128" y="2084831"/>
            <a:ext cx="10167036" cy="4152195"/>
          </a:xfrm>
        </p:spPr>
        <p:txBody>
          <a:bodyPr vert="horz" lIns="45720" tIns="45720" rIns="45720" bIns="45720" rtlCol="0">
            <a:normAutofit fontScale="92500" lnSpcReduction="10000"/>
          </a:bodyPr>
          <a:lstStyle/>
          <a:p>
            <a:pPr>
              <a:buFont typeface="Courier New" panose="02070309020205020404" pitchFamily="49" charset="0"/>
              <a:buChar char="o"/>
            </a:pPr>
            <a:r>
              <a:rPr lang="en-IN" sz="3300" dirty="0">
                <a:solidFill>
                  <a:srgbClr val="FF0000"/>
                </a:solidFill>
              </a:rPr>
              <a:t>Date-Time Package </a:t>
            </a:r>
            <a:r>
              <a:rPr lang="en-IN" sz="2400" dirty="0"/>
              <a:t>- a new set of packages that provide a comprehensive date-time model</a:t>
            </a:r>
            <a:r>
              <a:rPr lang="en-IN" sz="2400" dirty="0" smtClean="0"/>
              <a:t>.</a:t>
            </a:r>
            <a:endParaRPr lang="en-IN" sz="2400" dirty="0"/>
          </a:p>
          <a:p>
            <a:pPr>
              <a:buFont typeface="Courier New" panose="02070309020205020404" pitchFamily="49" charset="0"/>
              <a:buChar char="o"/>
            </a:pPr>
            <a:r>
              <a:rPr lang="en-IN" sz="3300" dirty="0" smtClean="0">
                <a:solidFill>
                  <a:srgbClr val="FF0000"/>
                </a:solidFill>
              </a:rPr>
              <a:t>Scripting</a:t>
            </a:r>
            <a:endParaRPr lang="en-IN" sz="2400" dirty="0"/>
          </a:p>
          <a:p>
            <a:pPr lvl="3">
              <a:buFont typeface="Courier New" panose="02070309020205020404" pitchFamily="49" charset="0"/>
              <a:buChar char="o"/>
            </a:pPr>
            <a:r>
              <a:rPr lang="en-IN" sz="2400" dirty="0"/>
              <a:t>Nashorn </a:t>
            </a:r>
            <a:r>
              <a:rPr lang="en-IN" sz="2400" dirty="0" err="1"/>
              <a:t>Javascript</a:t>
            </a:r>
            <a:r>
              <a:rPr lang="en-IN" sz="2400" dirty="0"/>
              <a:t> </a:t>
            </a:r>
            <a:r>
              <a:rPr lang="en-IN" sz="2400" dirty="0" smtClean="0"/>
              <a:t>Engine</a:t>
            </a:r>
            <a:endParaRPr lang="en-IN" sz="2400" dirty="0"/>
          </a:p>
          <a:p>
            <a:pPr>
              <a:buFont typeface="Courier New" panose="02070309020205020404" pitchFamily="49" charset="0"/>
              <a:buChar char="o"/>
            </a:pPr>
            <a:r>
              <a:rPr lang="en-IN" sz="3000" dirty="0" smtClean="0">
                <a:solidFill>
                  <a:srgbClr val="FF0000"/>
                </a:solidFill>
              </a:rPr>
              <a:t>Pack200</a:t>
            </a:r>
            <a:endParaRPr lang="en-IN" sz="2400" dirty="0"/>
          </a:p>
          <a:p>
            <a:pPr>
              <a:buFont typeface="Courier New" panose="02070309020205020404" pitchFamily="49" charset="0"/>
              <a:buChar char="o"/>
            </a:pPr>
            <a:r>
              <a:rPr lang="en-IN" sz="2600" dirty="0"/>
              <a:t>Pack200 Support for Constant Pool Entries and New Bytecodes Introduced by JSR 292</a:t>
            </a:r>
          </a:p>
          <a:p>
            <a:pPr>
              <a:buFont typeface="Courier New" panose="02070309020205020404" pitchFamily="49" charset="0"/>
              <a:buChar char="o"/>
            </a:pPr>
            <a:endParaRPr lang="en-IN" sz="2600" dirty="0"/>
          </a:p>
          <a:p>
            <a:pPr>
              <a:buFont typeface="Courier New" panose="02070309020205020404" pitchFamily="49" charset="0"/>
              <a:buChar char="o"/>
            </a:pPr>
            <a:r>
              <a:rPr lang="en-IN" sz="2600" dirty="0"/>
              <a:t>JDK8 support for class files changes specified by JSR-292, JSR-308 and JSR-335</a:t>
            </a:r>
          </a:p>
        </p:txBody>
      </p:sp>
    </p:spTree>
    <p:extLst>
      <p:ext uri="{BB962C8B-B14F-4D97-AF65-F5344CB8AC3E}">
        <p14:creationId xmlns:p14="http://schemas.microsoft.com/office/powerpoint/2010/main" val="834165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www.cioinsight.com/imagesvr_ce/3509/Java8Adopt_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841" y="535628"/>
            <a:ext cx="8114968" cy="608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690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777240"/>
          </a:xfrm>
        </p:spPr>
        <p:txBody>
          <a:bodyPr/>
          <a:lstStyle/>
          <a:p>
            <a:r>
              <a:rPr lang="en-IN" dirty="0" smtClean="0"/>
              <a:t>Annotations</a:t>
            </a:r>
            <a:endParaRPr lang="en-IN" dirty="0"/>
          </a:p>
        </p:txBody>
      </p:sp>
      <p:sp>
        <p:nvSpPr>
          <p:cNvPr id="3" name="Content Placeholder 2"/>
          <p:cNvSpPr>
            <a:spLocks noGrp="1"/>
          </p:cNvSpPr>
          <p:nvPr>
            <p:ph idx="1"/>
          </p:nvPr>
        </p:nvSpPr>
        <p:spPr>
          <a:xfrm>
            <a:off x="1088136" y="1819656"/>
            <a:ext cx="9720073" cy="4251960"/>
          </a:xfrm>
        </p:spPr>
        <p:txBody>
          <a:bodyPr/>
          <a:lstStyle/>
          <a:p>
            <a:r>
              <a:rPr lang="en-US" dirty="0"/>
              <a:t>Annotations are tags inserted into the source code that some tools can process</a:t>
            </a:r>
            <a:r>
              <a:rPr lang="en-US" dirty="0" smtClean="0"/>
              <a:t>.</a:t>
            </a:r>
          </a:p>
          <a:p>
            <a:r>
              <a:rPr lang="en-US" dirty="0" smtClean="0"/>
              <a:t>In </a:t>
            </a:r>
            <a:r>
              <a:rPr lang="en-US" dirty="0"/>
              <a:t>Java SE, annotations are used for simple purposes, such as marking deprecated</a:t>
            </a:r>
          </a:p>
          <a:p>
            <a:r>
              <a:rPr lang="en-US" dirty="0"/>
              <a:t>features or suppressing warnings. </a:t>
            </a:r>
            <a:endParaRPr lang="en-US" dirty="0" smtClean="0"/>
          </a:p>
          <a:p>
            <a:r>
              <a:rPr lang="en-US" dirty="0" smtClean="0"/>
              <a:t>Annotations </a:t>
            </a:r>
            <a:r>
              <a:rPr lang="en-US" dirty="0"/>
              <a:t>have a much more </a:t>
            </a:r>
            <a:r>
              <a:rPr lang="en-US" dirty="0" smtClean="0"/>
              <a:t>important role </a:t>
            </a:r>
            <a:r>
              <a:rPr lang="en-US" dirty="0"/>
              <a:t>in Java EE where they are used to configure just about any aspect of an application</a:t>
            </a:r>
            <a:r>
              <a:rPr lang="en-US" dirty="0" smtClean="0"/>
              <a:t>, replacing </a:t>
            </a:r>
            <a:r>
              <a:rPr lang="en-US" dirty="0"/>
              <a:t>painful boilerplate code and XML customization that </a:t>
            </a:r>
            <a:r>
              <a:rPr lang="en-US" dirty="0" smtClean="0"/>
              <a:t>was the </a:t>
            </a:r>
            <a:r>
              <a:rPr lang="en-US" dirty="0"/>
              <a:t>bane of older Java EE versions</a:t>
            </a:r>
            <a:r>
              <a:rPr lang="en-US" dirty="0" smtClean="0"/>
              <a:t>.</a:t>
            </a:r>
          </a:p>
          <a:p>
            <a:r>
              <a:rPr lang="en-US" dirty="0"/>
              <a:t>Java 8 has two enhancements to annotation processing: repeated </a:t>
            </a:r>
            <a:r>
              <a:rPr lang="en-US" dirty="0" smtClean="0"/>
              <a:t>annotations </a:t>
            </a:r>
            <a:r>
              <a:rPr lang="en-IN" dirty="0" smtClean="0"/>
              <a:t>and </a:t>
            </a:r>
            <a:r>
              <a:rPr lang="en-IN" dirty="0"/>
              <a:t>type use </a:t>
            </a:r>
            <a:r>
              <a:rPr lang="en-IN" dirty="0" smtClean="0"/>
              <a:t>annotations.</a:t>
            </a:r>
            <a:endParaRPr lang="en-IN" dirty="0"/>
          </a:p>
        </p:txBody>
      </p:sp>
    </p:spTree>
    <p:extLst>
      <p:ext uri="{BB962C8B-B14F-4D97-AF65-F5344CB8AC3E}">
        <p14:creationId xmlns:p14="http://schemas.microsoft.com/office/powerpoint/2010/main" val="276699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dduarte.me/java8-slides/img/zishanbilal.java8_.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16" y="1016781"/>
            <a:ext cx="10877550" cy="462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0246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777240"/>
          </a:xfrm>
        </p:spPr>
        <p:txBody>
          <a:bodyPr/>
          <a:lstStyle/>
          <a:p>
            <a:r>
              <a:rPr lang="en-IN" dirty="0" smtClean="0"/>
              <a:t>Annotations</a:t>
            </a:r>
            <a:endParaRPr lang="en-IN" dirty="0"/>
          </a:p>
        </p:txBody>
      </p:sp>
      <p:sp>
        <p:nvSpPr>
          <p:cNvPr id="3" name="Content Placeholder 2"/>
          <p:cNvSpPr>
            <a:spLocks noGrp="1"/>
          </p:cNvSpPr>
          <p:nvPr>
            <p:ph idx="1"/>
          </p:nvPr>
        </p:nvSpPr>
        <p:spPr>
          <a:xfrm>
            <a:off x="1088136" y="1819656"/>
            <a:ext cx="9720073" cy="4251960"/>
          </a:xfrm>
        </p:spPr>
        <p:txBody>
          <a:bodyPr/>
          <a:lstStyle/>
          <a:p>
            <a:r>
              <a:rPr lang="en-US" dirty="0"/>
              <a:t>Before Java 8, we can use annotations at many places but only on declarations e.g. on classes, interfaces, fields, method declaration etc</a:t>
            </a:r>
            <a:r>
              <a:rPr lang="en-US" dirty="0" smtClean="0"/>
              <a:t>.</a:t>
            </a:r>
          </a:p>
          <a:p>
            <a:r>
              <a:rPr lang="en-US" dirty="0" smtClean="0"/>
              <a:t>In </a:t>
            </a:r>
            <a:r>
              <a:rPr lang="en-US" dirty="0"/>
              <a:t>Java 8 we can generally use annotations on any use of a type, , e.g. with generics, with method return types, with object initiation using 'new', with 'implements' and 'extends' clauses, with type casts and with throws clauses. etc</a:t>
            </a:r>
            <a:r>
              <a:rPr lang="en-US" dirty="0" smtClean="0"/>
              <a:t>.</a:t>
            </a:r>
          </a:p>
          <a:p>
            <a:endParaRPr lang="en-IN" dirty="0"/>
          </a:p>
        </p:txBody>
      </p:sp>
    </p:spTree>
    <p:extLst>
      <p:ext uri="{BB962C8B-B14F-4D97-AF65-F5344CB8AC3E}">
        <p14:creationId xmlns:p14="http://schemas.microsoft.com/office/powerpoint/2010/main" val="3321311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New Target </a:t>
            </a:r>
            <a:r>
              <a:rPr lang="en-US" b="1" dirty="0" smtClean="0"/>
              <a:t>Element Type </a:t>
            </a:r>
            <a:r>
              <a:rPr lang="en-US" b="1" dirty="0"/>
              <a:t>in Java 8</a:t>
            </a:r>
            <a:br>
              <a:rPr lang="en-US" b="1" dirty="0"/>
            </a:br>
            <a:endParaRPr lang="en-IN" dirty="0"/>
          </a:p>
        </p:txBody>
      </p:sp>
      <p:sp>
        <p:nvSpPr>
          <p:cNvPr id="3" name="Content Placeholder 2"/>
          <p:cNvSpPr>
            <a:spLocks noGrp="1"/>
          </p:cNvSpPr>
          <p:nvPr>
            <p:ph idx="1"/>
          </p:nvPr>
        </p:nvSpPr>
        <p:spPr/>
        <p:txBody>
          <a:bodyPr>
            <a:normAutofit lnSpcReduction="10000"/>
          </a:bodyPr>
          <a:lstStyle/>
          <a:p>
            <a:r>
              <a:rPr lang="en-US" dirty="0"/>
              <a:t>The </a:t>
            </a:r>
            <a:r>
              <a:rPr lang="en-US" dirty="0" err="1"/>
              <a:t>enum</a:t>
            </a:r>
            <a:r>
              <a:rPr lang="en-US" dirty="0"/>
              <a:t> constants provided by </a:t>
            </a:r>
            <a:r>
              <a:rPr lang="en-US" dirty="0" err="1"/>
              <a:t>jva.lang.annotation.ElementType</a:t>
            </a:r>
            <a:r>
              <a:rPr lang="en-US" dirty="0"/>
              <a:t> are used in </a:t>
            </a:r>
            <a:r>
              <a:rPr lang="en-US" dirty="0" err="1"/>
              <a:t>java.lang.annotation.Target</a:t>
            </a:r>
            <a:r>
              <a:rPr lang="en-US" dirty="0"/>
              <a:t> meta-annotations to specify where it is legal to write annotations of a given type</a:t>
            </a:r>
            <a:r>
              <a:rPr lang="en-US" dirty="0" smtClean="0"/>
              <a:t>.</a:t>
            </a:r>
            <a:endParaRPr lang="en-US" dirty="0"/>
          </a:p>
          <a:p>
            <a:r>
              <a:rPr lang="en-US" dirty="0"/>
              <a:t>Java 8 introduced two new Element </a:t>
            </a:r>
            <a:r>
              <a:rPr lang="en-US" dirty="0" smtClean="0"/>
              <a:t>types</a:t>
            </a:r>
            <a:endParaRPr lang="en-US" dirty="0"/>
          </a:p>
          <a:p>
            <a:r>
              <a:rPr lang="en-US" dirty="0" err="1"/>
              <a:t>ElementType.TYPE_USE</a:t>
            </a:r>
            <a:r>
              <a:rPr lang="en-US" dirty="0"/>
              <a:t>: allows an annotation to be applied at any type use.</a:t>
            </a:r>
          </a:p>
          <a:p>
            <a:r>
              <a:rPr lang="en-US" dirty="0" err="1"/>
              <a:t>ElementType.TYPE_PARAMETER</a:t>
            </a:r>
            <a:r>
              <a:rPr lang="en-US" dirty="0"/>
              <a:t>: allows an annotation to be applied at type variables (e.g. T in </a:t>
            </a:r>
            <a:r>
              <a:rPr lang="en-US" dirty="0" err="1"/>
              <a:t>MyClass</a:t>
            </a:r>
            <a:r>
              <a:rPr lang="en-US" dirty="0"/>
              <a:t>&lt;T</a:t>
            </a:r>
            <a:r>
              <a:rPr lang="en-US" dirty="0" smtClean="0"/>
              <a:t>&gt;).</a:t>
            </a:r>
          </a:p>
          <a:p>
            <a:r>
              <a:rPr lang="en-IN" dirty="0"/>
              <a:t>@Target({</a:t>
            </a:r>
            <a:r>
              <a:rPr lang="en-IN" dirty="0" err="1"/>
              <a:t>ElementType.TYPE_USE</a:t>
            </a:r>
            <a:r>
              <a:rPr lang="en-IN" dirty="0"/>
              <a:t>, </a:t>
            </a:r>
            <a:r>
              <a:rPr lang="en-IN" dirty="0" err="1"/>
              <a:t>ElementType.TYPE_PARAMETER</a:t>
            </a:r>
            <a:r>
              <a:rPr lang="en-IN" dirty="0"/>
              <a:t>})</a:t>
            </a:r>
          </a:p>
          <a:p>
            <a:r>
              <a:rPr lang="en-IN" dirty="0"/>
              <a:t>public @interface </a:t>
            </a:r>
            <a:r>
              <a:rPr lang="en-IN" dirty="0" err="1"/>
              <a:t>MyAnnotation</a:t>
            </a:r>
            <a:r>
              <a:rPr lang="en-IN" dirty="0"/>
              <a:t> {</a:t>
            </a:r>
          </a:p>
          <a:p>
            <a:r>
              <a:rPr lang="en-IN" dirty="0"/>
              <a:t>}</a:t>
            </a:r>
          </a:p>
        </p:txBody>
      </p:sp>
    </p:spTree>
    <p:extLst>
      <p:ext uri="{BB962C8B-B14F-4D97-AF65-F5344CB8AC3E}">
        <p14:creationId xmlns:p14="http://schemas.microsoft.com/office/powerpoint/2010/main" val="3731478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Usage </a:t>
            </a:r>
            <a:r>
              <a:rPr lang="en-IN" b="1" dirty="0" smtClean="0"/>
              <a:t>Examples</a:t>
            </a:r>
            <a:endParaRPr lang="en-IN" dirty="0"/>
          </a:p>
        </p:txBody>
      </p:sp>
      <p:sp>
        <p:nvSpPr>
          <p:cNvPr id="3" name="Content Placeholder 2"/>
          <p:cNvSpPr>
            <a:spLocks noGrp="1"/>
          </p:cNvSpPr>
          <p:nvPr>
            <p:ph idx="1"/>
          </p:nvPr>
        </p:nvSpPr>
        <p:spPr/>
        <p:txBody>
          <a:bodyPr/>
          <a:lstStyle/>
          <a:p>
            <a:r>
              <a:rPr lang="en-US" dirty="0"/>
              <a:t>extends clause:</a:t>
            </a:r>
          </a:p>
          <a:p>
            <a:r>
              <a:rPr lang="en-US" dirty="0"/>
              <a:t>public class </a:t>
            </a:r>
            <a:r>
              <a:rPr lang="en-US" dirty="0" err="1"/>
              <a:t>MyClass</a:t>
            </a:r>
            <a:r>
              <a:rPr lang="en-US" dirty="0"/>
              <a:t> extends @</a:t>
            </a:r>
            <a:r>
              <a:rPr lang="en-US" dirty="0" err="1"/>
              <a:t>MyAnnotation</a:t>
            </a:r>
            <a:r>
              <a:rPr lang="en-US" dirty="0"/>
              <a:t> </a:t>
            </a:r>
            <a:r>
              <a:rPr lang="en-US" dirty="0" err="1"/>
              <a:t>OtherClass</a:t>
            </a:r>
            <a:r>
              <a:rPr lang="en-US" dirty="0"/>
              <a:t> { </a:t>
            </a:r>
            <a:r>
              <a:rPr lang="en-US" dirty="0" smtClean="0"/>
              <a:t>}</a:t>
            </a:r>
          </a:p>
          <a:p>
            <a:r>
              <a:rPr lang="en-IN" dirty="0"/>
              <a:t>implements clause:</a:t>
            </a:r>
          </a:p>
          <a:p>
            <a:r>
              <a:rPr lang="en-IN" dirty="0"/>
              <a:t>public class </a:t>
            </a:r>
            <a:r>
              <a:rPr lang="en-IN" dirty="0" err="1"/>
              <a:t>MyClass</a:t>
            </a:r>
            <a:r>
              <a:rPr lang="en-IN" dirty="0"/>
              <a:t> implements @</a:t>
            </a:r>
            <a:r>
              <a:rPr lang="en-IN" dirty="0" err="1"/>
              <a:t>MyAnnotation</a:t>
            </a:r>
            <a:r>
              <a:rPr lang="en-IN" dirty="0"/>
              <a:t> </a:t>
            </a:r>
            <a:r>
              <a:rPr lang="en-IN" dirty="0" err="1"/>
              <a:t>someInterface</a:t>
            </a:r>
            <a:r>
              <a:rPr lang="en-IN" dirty="0"/>
              <a:t> { </a:t>
            </a:r>
            <a:r>
              <a:rPr lang="en-IN" dirty="0" smtClean="0"/>
              <a:t>}</a:t>
            </a:r>
          </a:p>
          <a:p>
            <a:r>
              <a:rPr lang="en-US" dirty="0"/>
              <a:t>Generics</a:t>
            </a:r>
          </a:p>
          <a:p>
            <a:r>
              <a:rPr lang="en-US" dirty="0"/>
              <a:t>public class </a:t>
            </a:r>
            <a:r>
              <a:rPr lang="en-US" dirty="0" err="1"/>
              <a:t>MyClass</a:t>
            </a:r>
            <a:r>
              <a:rPr lang="en-US" dirty="0"/>
              <a:t>&lt;@</a:t>
            </a:r>
            <a:r>
              <a:rPr lang="en-US" dirty="0" err="1"/>
              <a:t>MyAnnotation</a:t>
            </a:r>
            <a:r>
              <a:rPr lang="en-US" dirty="0"/>
              <a:t> T&gt; </a:t>
            </a:r>
            <a:r>
              <a:rPr lang="en-US" dirty="0" smtClean="0"/>
              <a:t>{}</a:t>
            </a:r>
          </a:p>
          <a:p>
            <a:endParaRPr lang="en-IN" dirty="0"/>
          </a:p>
        </p:txBody>
      </p:sp>
    </p:spTree>
    <p:extLst>
      <p:ext uri="{BB962C8B-B14F-4D97-AF65-F5344CB8AC3E}">
        <p14:creationId xmlns:p14="http://schemas.microsoft.com/office/powerpoint/2010/main" val="305473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Usage </a:t>
            </a:r>
            <a:r>
              <a:rPr lang="en-IN" b="1" dirty="0" smtClean="0"/>
              <a:t>Examples</a:t>
            </a:r>
            <a:endParaRPr lang="en-IN" dirty="0"/>
          </a:p>
        </p:txBody>
      </p:sp>
      <p:sp>
        <p:nvSpPr>
          <p:cNvPr id="3" name="Content Placeholder 2"/>
          <p:cNvSpPr>
            <a:spLocks noGrp="1"/>
          </p:cNvSpPr>
          <p:nvPr>
            <p:ph idx="1"/>
          </p:nvPr>
        </p:nvSpPr>
        <p:spPr/>
        <p:txBody>
          <a:bodyPr/>
          <a:lstStyle/>
          <a:p>
            <a:r>
              <a:rPr lang="en-US" dirty="0"/>
              <a:t>List&lt;@</a:t>
            </a:r>
            <a:r>
              <a:rPr lang="en-US" dirty="0" err="1"/>
              <a:t>MyAnnotation</a:t>
            </a:r>
            <a:r>
              <a:rPr lang="en-US" dirty="0"/>
              <a:t> String&gt; </a:t>
            </a:r>
            <a:r>
              <a:rPr lang="en-US" dirty="0" err="1"/>
              <a:t>myList</a:t>
            </a:r>
            <a:r>
              <a:rPr lang="en-US" dirty="0"/>
              <a:t>;</a:t>
            </a:r>
          </a:p>
          <a:p>
            <a:r>
              <a:rPr lang="en-US" dirty="0"/>
              <a:t>List&lt;@</a:t>
            </a:r>
            <a:r>
              <a:rPr lang="en-US" dirty="0" err="1"/>
              <a:t>MyAnnotation</a:t>
            </a:r>
            <a:r>
              <a:rPr lang="en-US" dirty="0"/>
              <a:t> T&gt; </a:t>
            </a:r>
            <a:r>
              <a:rPr lang="en-US" dirty="0" err="1"/>
              <a:t>myList</a:t>
            </a:r>
            <a:r>
              <a:rPr lang="en-US" dirty="0"/>
              <a:t>;</a:t>
            </a:r>
          </a:p>
          <a:p>
            <a:r>
              <a:rPr lang="en-US" dirty="0"/>
              <a:t>List&lt;@</a:t>
            </a:r>
            <a:r>
              <a:rPr lang="en-US" dirty="0" err="1"/>
              <a:t>MyAnnotation</a:t>
            </a:r>
            <a:r>
              <a:rPr lang="en-US" dirty="0"/>
              <a:t> ? extends </a:t>
            </a:r>
            <a:r>
              <a:rPr lang="en-US" dirty="0" err="1"/>
              <a:t>OtherClass</a:t>
            </a:r>
            <a:r>
              <a:rPr lang="en-US" dirty="0"/>
              <a:t>&gt; </a:t>
            </a:r>
            <a:r>
              <a:rPr lang="en-US" dirty="0" err="1"/>
              <a:t>myList</a:t>
            </a:r>
            <a:r>
              <a:rPr lang="en-US" dirty="0"/>
              <a:t>;</a:t>
            </a:r>
          </a:p>
          <a:p>
            <a:r>
              <a:rPr lang="en-US" dirty="0"/>
              <a:t>List&lt;@</a:t>
            </a:r>
            <a:r>
              <a:rPr lang="en-US" dirty="0" err="1"/>
              <a:t>MyAnnotation</a:t>
            </a:r>
            <a:r>
              <a:rPr lang="en-US" dirty="0"/>
              <a:t> ? super T&gt; </a:t>
            </a:r>
            <a:r>
              <a:rPr lang="en-US" dirty="0" err="1"/>
              <a:t>myList</a:t>
            </a:r>
            <a:endParaRPr lang="en-US" dirty="0"/>
          </a:p>
          <a:p>
            <a:r>
              <a:rPr lang="en-US" dirty="0"/>
              <a:t>List&lt;@</a:t>
            </a:r>
            <a:r>
              <a:rPr lang="en-US" dirty="0" err="1" smtClean="0"/>
              <a:t>MyAnnotation</a:t>
            </a:r>
            <a:r>
              <a:rPr lang="en-US" dirty="0" smtClean="0"/>
              <a:t> </a:t>
            </a:r>
            <a:r>
              <a:rPr lang="en-US" dirty="0"/>
              <a:t>?&gt; </a:t>
            </a:r>
            <a:r>
              <a:rPr lang="en-US" dirty="0" err="1"/>
              <a:t>myList</a:t>
            </a:r>
            <a:r>
              <a:rPr lang="en-US" dirty="0" smtClean="0"/>
              <a:t>;</a:t>
            </a:r>
          </a:p>
          <a:p>
            <a:r>
              <a:rPr lang="nb-NO" dirty="0"/>
              <a:t>Simple Field Types</a:t>
            </a:r>
          </a:p>
          <a:p>
            <a:r>
              <a:rPr lang="nb-NO" dirty="0"/>
              <a:t>private @MyAnnotation String str;</a:t>
            </a:r>
          </a:p>
          <a:p>
            <a:r>
              <a:rPr lang="nb-NO" dirty="0"/>
              <a:t>private @MyAnnotation List&lt;String&gt; mylist</a:t>
            </a:r>
            <a:endParaRPr lang="en-IN" dirty="0"/>
          </a:p>
        </p:txBody>
      </p:sp>
    </p:spTree>
    <p:extLst>
      <p:ext uri="{BB962C8B-B14F-4D97-AF65-F5344CB8AC3E}">
        <p14:creationId xmlns:p14="http://schemas.microsoft.com/office/powerpoint/2010/main" val="3236577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Usage </a:t>
            </a:r>
            <a:r>
              <a:rPr lang="en-IN" b="1" dirty="0" smtClean="0"/>
              <a:t>Examples</a:t>
            </a:r>
            <a:endParaRPr lang="en-IN" dirty="0"/>
          </a:p>
        </p:txBody>
      </p:sp>
      <p:sp>
        <p:nvSpPr>
          <p:cNvPr id="3" name="Content Placeholder 2"/>
          <p:cNvSpPr>
            <a:spLocks noGrp="1"/>
          </p:cNvSpPr>
          <p:nvPr>
            <p:ph idx="1"/>
          </p:nvPr>
        </p:nvSpPr>
        <p:spPr/>
        <p:txBody>
          <a:bodyPr/>
          <a:lstStyle/>
          <a:p>
            <a:r>
              <a:rPr lang="en-US" dirty="0"/>
              <a:t>On arrays</a:t>
            </a:r>
          </a:p>
          <a:p>
            <a:r>
              <a:rPr lang="en-US" dirty="0"/>
              <a:t>private @</a:t>
            </a:r>
            <a:r>
              <a:rPr lang="en-US" dirty="0" err="1"/>
              <a:t>MyAnnotation</a:t>
            </a:r>
            <a:r>
              <a:rPr lang="en-US" dirty="0"/>
              <a:t> char[] chars; //on char</a:t>
            </a:r>
          </a:p>
          <a:p>
            <a:r>
              <a:rPr lang="en-US" dirty="0"/>
              <a:t>private @</a:t>
            </a:r>
            <a:r>
              <a:rPr lang="en-US" dirty="0" err="1"/>
              <a:t>MyAnnotation</a:t>
            </a:r>
            <a:r>
              <a:rPr lang="en-US" dirty="0"/>
              <a:t> char[][] chars2;//on char</a:t>
            </a:r>
          </a:p>
          <a:p>
            <a:r>
              <a:rPr lang="en-US" dirty="0"/>
              <a:t>private char @</a:t>
            </a:r>
            <a:r>
              <a:rPr lang="en-US" dirty="0" err="1"/>
              <a:t>MyAnnotation</a:t>
            </a:r>
            <a:r>
              <a:rPr lang="en-US" dirty="0"/>
              <a:t> [] chars3;//on char array, char[]</a:t>
            </a:r>
          </a:p>
          <a:p>
            <a:r>
              <a:rPr lang="en-US" dirty="0"/>
              <a:t>private char[] @</a:t>
            </a:r>
            <a:r>
              <a:rPr lang="en-US" dirty="0" err="1"/>
              <a:t>MyAnnotation</a:t>
            </a:r>
            <a:r>
              <a:rPr lang="en-US" dirty="0"/>
              <a:t> [] chars4; //on char array, char[] which is component of char[][]</a:t>
            </a:r>
            <a:endParaRPr lang="en-IN" dirty="0"/>
          </a:p>
        </p:txBody>
      </p:sp>
    </p:spTree>
    <p:extLst>
      <p:ext uri="{BB962C8B-B14F-4D97-AF65-F5344CB8AC3E}">
        <p14:creationId xmlns:p14="http://schemas.microsoft.com/office/powerpoint/2010/main" val="2849347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Usage </a:t>
            </a:r>
            <a:r>
              <a:rPr lang="en-IN" b="1" dirty="0" smtClean="0"/>
              <a:t>Examples</a:t>
            </a:r>
            <a:endParaRPr lang="en-IN" dirty="0"/>
          </a:p>
        </p:txBody>
      </p:sp>
      <p:sp>
        <p:nvSpPr>
          <p:cNvPr id="3" name="Content Placeholder 2"/>
          <p:cNvSpPr>
            <a:spLocks noGrp="1"/>
          </p:cNvSpPr>
          <p:nvPr>
            <p:ph idx="1"/>
          </p:nvPr>
        </p:nvSpPr>
        <p:spPr/>
        <p:txBody>
          <a:bodyPr>
            <a:normAutofit lnSpcReduction="10000"/>
          </a:bodyPr>
          <a:lstStyle/>
          <a:p>
            <a:r>
              <a:rPr lang="en-US" dirty="0"/>
              <a:t>Nested type</a:t>
            </a:r>
          </a:p>
          <a:p>
            <a:r>
              <a:rPr lang="en-US" dirty="0" err="1"/>
              <a:t>MyClass</a:t>
            </a:r>
            <a:r>
              <a:rPr lang="en-US" dirty="0"/>
              <a:t>.@</a:t>
            </a:r>
            <a:r>
              <a:rPr lang="en-US" dirty="0" err="1"/>
              <a:t>MyAnnotation</a:t>
            </a:r>
            <a:r>
              <a:rPr lang="en-US" dirty="0"/>
              <a:t> </a:t>
            </a:r>
            <a:r>
              <a:rPr lang="en-US" dirty="0" err="1"/>
              <a:t>NestedClass</a:t>
            </a:r>
            <a:r>
              <a:rPr lang="en-US" dirty="0"/>
              <a:t> </a:t>
            </a:r>
            <a:r>
              <a:rPr lang="en-US" dirty="0" err="1"/>
              <a:t>nestedClass</a:t>
            </a:r>
            <a:r>
              <a:rPr lang="en-US" dirty="0"/>
              <a:t>;//</a:t>
            </a:r>
            <a:r>
              <a:rPr lang="en-US" dirty="0" err="1"/>
              <a:t>NestedClass</a:t>
            </a:r>
            <a:r>
              <a:rPr lang="en-US" dirty="0"/>
              <a:t> is nested class of </a:t>
            </a:r>
            <a:r>
              <a:rPr lang="en-US" dirty="0" err="1"/>
              <a:t>MyClass</a:t>
            </a:r>
            <a:endParaRPr lang="en-US" dirty="0"/>
          </a:p>
          <a:p>
            <a:r>
              <a:rPr lang="en-US" dirty="0"/>
              <a:t>Creating objects</a:t>
            </a:r>
          </a:p>
          <a:p>
            <a:r>
              <a:rPr lang="en-US" dirty="0"/>
              <a:t>List&lt;String&gt; list = new @</a:t>
            </a:r>
            <a:r>
              <a:rPr lang="en-US" dirty="0" err="1"/>
              <a:t>MyAnnotation</a:t>
            </a:r>
            <a:r>
              <a:rPr lang="en-US" dirty="0"/>
              <a:t> </a:t>
            </a:r>
            <a:r>
              <a:rPr lang="en-US" dirty="0" err="1"/>
              <a:t>ArrayList</a:t>
            </a:r>
            <a:r>
              <a:rPr lang="en-US" dirty="0"/>
              <a:t>&lt;&gt;();</a:t>
            </a:r>
          </a:p>
          <a:p>
            <a:r>
              <a:rPr lang="en-US" dirty="0" err="1"/>
              <a:t>MyClass</a:t>
            </a:r>
            <a:r>
              <a:rPr lang="en-US" dirty="0"/>
              <a:t> </a:t>
            </a:r>
            <a:r>
              <a:rPr lang="en-US" dirty="0" err="1"/>
              <a:t>myClass</a:t>
            </a:r>
            <a:r>
              <a:rPr lang="en-US" dirty="0"/>
              <a:t> = new @</a:t>
            </a:r>
            <a:r>
              <a:rPr lang="en-US" dirty="0" err="1"/>
              <a:t>MyAnnotation</a:t>
            </a:r>
            <a:r>
              <a:rPr lang="en-US" dirty="0"/>
              <a:t> </a:t>
            </a:r>
            <a:r>
              <a:rPr lang="en-US" dirty="0" err="1"/>
              <a:t>MyClass</a:t>
            </a:r>
            <a:r>
              <a:rPr lang="en-US" dirty="0"/>
              <a:t>();</a:t>
            </a:r>
          </a:p>
          <a:p>
            <a:r>
              <a:rPr lang="en-US" dirty="0"/>
              <a:t>Creating non-static nested class object</a:t>
            </a:r>
          </a:p>
          <a:p>
            <a:r>
              <a:rPr lang="en-US" dirty="0" err="1"/>
              <a:t>MyClass</a:t>
            </a:r>
            <a:r>
              <a:rPr lang="en-US" dirty="0"/>
              <a:t> </a:t>
            </a:r>
            <a:r>
              <a:rPr lang="en-US" dirty="0" err="1"/>
              <a:t>myClass</a:t>
            </a:r>
            <a:r>
              <a:rPr lang="en-US" dirty="0"/>
              <a:t> = new @</a:t>
            </a:r>
            <a:r>
              <a:rPr lang="en-US" dirty="0" err="1"/>
              <a:t>MyAnnotation</a:t>
            </a:r>
            <a:r>
              <a:rPr lang="en-US" dirty="0"/>
              <a:t> </a:t>
            </a:r>
            <a:r>
              <a:rPr lang="en-US" dirty="0" err="1"/>
              <a:t>MyClass</a:t>
            </a:r>
            <a:r>
              <a:rPr lang="en-US" dirty="0"/>
              <a:t>();</a:t>
            </a:r>
          </a:p>
          <a:p>
            <a:r>
              <a:rPr lang="en-US" dirty="0" err="1"/>
              <a:t>MyClass.NestedClass</a:t>
            </a:r>
            <a:r>
              <a:rPr lang="en-US" dirty="0"/>
              <a:t> </a:t>
            </a:r>
            <a:r>
              <a:rPr lang="en-US" dirty="0" err="1"/>
              <a:t>nestedClass</a:t>
            </a:r>
            <a:r>
              <a:rPr lang="en-US" dirty="0"/>
              <a:t> = </a:t>
            </a:r>
            <a:r>
              <a:rPr lang="en-US" dirty="0" err="1"/>
              <a:t>myClass.new</a:t>
            </a:r>
            <a:r>
              <a:rPr lang="en-US" dirty="0"/>
              <a:t> @</a:t>
            </a:r>
            <a:r>
              <a:rPr lang="en-US" dirty="0" err="1"/>
              <a:t>MyAnnotation</a:t>
            </a:r>
            <a:r>
              <a:rPr lang="en-US" dirty="0"/>
              <a:t> </a:t>
            </a:r>
            <a:r>
              <a:rPr lang="en-US" dirty="0" err="1"/>
              <a:t>NestedClass</a:t>
            </a:r>
            <a:r>
              <a:rPr lang="en-US" dirty="0"/>
              <a:t>();</a:t>
            </a:r>
            <a:endParaRPr lang="en-IN" dirty="0"/>
          </a:p>
        </p:txBody>
      </p:sp>
    </p:spTree>
    <p:extLst>
      <p:ext uri="{BB962C8B-B14F-4D97-AF65-F5344CB8AC3E}">
        <p14:creationId xmlns:p14="http://schemas.microsoft.com/office/powerpoint/2010/main" val="1025487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Usage </a:t>
            </a:r>
            <a:r>
              <a:rPr lang="en-IN" b="1" dirty="0" smtClean="0"/>
              <a:t>Examples</a:t>
            </a:r>
            <a:endParaRPr lang="en-IN" dirty="0"/>
          </a:p>
        </p:txBody>
      </p:sp>
      <p:sp>
        <p:nvSpPr>
          <p:cNvPr id="3" name="Content Placeholder 2"/>
          <p:cNvSpPr>
            <a:spLocks noGrp="1"/>
          </p:cNvSpPr>
          <p:nvPr>
            <p:ph idx="1"/>
          </p:nvPr>
        </p:nvSpPr>
        <p:spPr/>
        <p:txBody>
          <a:bodyPr>
            <a:normAutofit fontScale="92500" lnSpcReduction="20000"/>
          </a:bodyPr>
          <a:lstStyle/>
          <a:p>
            <a:r>
              <a:rPr lang="en-US" dirty="0"/>
              <a:t>Type casting</a:t>
            </a:r>
          </a:p>
          <a:p>
            <a:r>
              <a:rPr lang="en-US" dirty="0" err="1"/>
              <a:t>MyClass</a:t>
            </a:r>
            <a:r>
              <a:rPr lang="en-US" dirty="0"/>
              <a:t> </a:t>
            </a:r>
            <a:r>
              <a:rPr lang="en-US" dirty="0" err="1"/>
              <a:t>myClass</a:t>
            </a:r>
            <a:r>
              <a:rPr lang="en-US" dirty="0"/>
              <a:t> = (@</a:t>
            </a:r>
            <a:r>
              <a:rPr lang="en-US" dirty="0" err="1"/>
              <a:t>MyAnnotation</a:t>
            </a:r>
            <a:r>
              <a:rPr lang="en-US" dirty="0"/>
              <a:t> </a:t>
            </a:r>
            <a:r>
              <a:rPr lang="en-US" dirty="0" err="1"/>
              <a:t>MyClass</a:t>
            </a:r>
            <a:r>
              <a:rPr lang="en-US" dirty="0"/>
              <a:t>) </a:t>
            </a:r>
            <a:r>
              <a:rPr lang="en-US" dirty="0" err="1"/>
              <a:t>otherClassInstance</a:t>
            </a:r>
            <a:r>
              <a:rPr lang="en-US" dirty="0"/>
              <a:t>;</a:t>
            </a:r>
          </a:p>
          <a:p>
            <a:r>
              <a:rPr lang="en-US" dirty="0" err="1"/>
              <a:t>instanceof</a:t>
            </a:r>
            <a:endParaRPr lang="en-US" dirty="0"/>
          </a:p>
          <a:p>
            <a:r>
              <a:rPr lang="en-US" dirty="0" err="1"/>
              <a:t>boolean</a:t>
            </a:r>
            <a:r>
              <a:rPr lang="en-US" dirty="0"/>
              <a:t> b = </a:t>
            </a:r>
            <a:r>
              <a:rPr lang="en-US" dirty="0" err="1"/>
              <a:t>myObject</a:t>
            </a:r>
            <a:r>
              <a:rPr lang="en-US" dirty="0"/>
              <a:t> </a:t>
            </a:r>
            <a:r>
              <a:rPr lang="en-US" dirty="0" err="1"/>
              <a:t>instanceof</a:t>
            </a:r>
            <a:r>
              <a:rPr lang="en-US" dirty="0"/>
              <a:t> @</a:t>
            </a:r>
            <a:r>
              <a:rPr lang="en-US" dirty="0" err="1"/>
              <a:t>MyAnnotation</a:t>
            </a:r>
            <a:r>
              <a:rPr lang="en-US" dirty="0"/>
              <a:t> </a:t>
            </a:r>
            <a:r>
              <a:rPr lang="en-US" dirty="0" err="1"/>
              <a:t>OtherClass</a:t>
            </a:r>
            <a:r>
              <a:rPr lang="en-US" dirty="0"/>
              <a:t>;</a:t>
            </a:r>
          </a:p>
          <a:p>
            <a:r>
              <a:rPr lang="en-US" dirty="0"/>
              <a:t>Method return type</a:t>
            </a:r>
          </a:p>
          <a:p>
            <a:r>
              <a:rPr lang="en-US" dirty="0"/>
              <a:t>public @</a:t>
            </a:r>
            <a:r>
              <a:rPr lang="en-US" dirty="0" err="1"/>
              <a:t>MyAnnotation</a:t>
            </a:r>
            <a:r>
              <a:rPr lang="en-US" dirty="0"/>
              <a:t> String </a:t>
            </a:r>
            <a:r>
              <a:rPr lang="en-US" dirty="0" err="1"/>
              <a:t>getString</a:t>
            </a:r>
            <a:r>
              <a:rPr lang="en-US" dirty="0"/>
              <a:t>(){.....}</a:t>
            </a:r>
          </a:p>
          <a:p>
            <a:r>
              <a:rPr lang="en-US" dirty="0"/>
              <a:t>Method parameters</a:t>
            </a:r>
          </a:p>
          <a:p>
            <a:r>
              <a:rPr lang="en-US" dirty="0"/>
              <a:t>public void </a:t>
            </a:r>
            <a:r>
              <a:rPr lang="en-US" dirty="0" err="1"/>
              <a:t>showString</a:t>
            </a:r>
            <a:r>
              <a:rPr lang="en-US" dirty="0"/>
              <a:t>(@</a:t>
            </a:r>
            <a:r>
              <a:rPr lang="en-US" dirty="0" err="1"/>
              <a:t>MyAnnotation</a:t>
            </a:r>
            <a:r>
              <a:rPr lang="en-US" dirty="0"/>
              <a:t> String </a:t>
            </a:r>
            <a:r>
              <a:rPr lang="en-US" dirty="0" err="1"/>
              <a:t>str</a:t>
            </a:r>
            <a:r>
              <a:rPr lang="en-US" dirty="0"/>
              <a:t>){.....}</a:t>
            </a:r>
          </a:p>
          <a:p>
            <a:r>
              <a:rPr lang="en-US" dirty="0"/>
              <a:t>Calling generic method</a:t>
            </a:r>
          </a:p>
          <a:p>
            <a:r>
              <a:rPr lang="en-US" dirty="0" err="1"/>
              <a:t>myObject</a:t>
            </a:r>
            <a:r>
              <a:rPr lang="en-US" dirty="0"/>
              <a:t>.&lt;@</a:t>
            </a:r>
            <a:r>
              <a:rPr lang="en-US" dirty="0" err="1"/>
              <a:t>MyAnnotation</a:t>
            </a:r>
            <a:r>
              <a:rPr lang="en-US" dirty="0"/>
              <a:t> String&gt;</a:t>
            </a:r>
            <a:r>
              <a:rPr lang="en-US" dirty="0" err="1"/>
              <a:t>myMethod</a:t>
            </a:r>
            <a:r>
              <a:rPr lang="en-US" dirty="0"/>
              <a:t>(.....)</a:t>
            </a:r>
            <a:endParaRPr lang="en-IN" dirty="0"/>
          </a:p>
        </p:txBody>
      </p:sp>
    </p:spTree>
    <p:extLst>
      <p:ext uri="{BB962C8B-B14F-4D97-AF65-F5344CB8AC3E}">
        <p14:creationId xmlns:p14="http://schemas.microsoft.com/office/powerpoint/2010/main" val="2706208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9" y="246888"/>
            <a:ext cx="9720072" cy="877824"/>
          </a:xfrm>
        </p:spPr>
        <p:txBody>
          <a:bodyPr>
            <a:normAutofit/>
          </a:bodyPr>
          <a:lstStyle/>
          <a:p>
            <a:r>
              <a:rPr lang="en-IN" b="1" dirty="0"/>
              <a:t>Usage </a:t>
            </a:r>
            <a:r>
              <a:rPr lang="en-IN" b="1" dirty="0" smtClean="0"/>
              <a:t>Examples</a:t>
            </a:r>
            <a:endParaRPr lang="en-IN" dirty="0"/>
          </a:p>
        </p:txBody>
      </p:sp>
      <p:sp>
        <p:nvSpPr>
          <p:cNvPr id="3" name="Content Placeholder 2"/>
          <p:cNvSpPr>
            <a:spLocks noGrp="1"/>
          </p:cNvSpPr>
          <p:nvPr>
            <p:ph idx="1"/>
          </p:nvPr>
        </p:nvSpPr>
        <p:spPr>
          <a:xfrm>
            <a:off x="1024128" y="1645920"/>
            <a:ext cx="9720073" cy="4773168"/>
          </a:xfrm>
        </p:spPr>
        <p:txBody>
          <a:bodyPr>
            <a:normAutofit fontScale="70000" lnSpcReduction="20000"/>
          </a:bodyPr>
          <a:lstStyle/>
          <a:p>
            <a:r>
              <a:rPr lang="en-US" dirty="0"/>
              <a:t>Local variables</a:t>
            </a:r>
          </a:p>
          <a:p>
            <a:r>
              <a:rPr lang="en-US" dirty="0"/>
              <a:t>public void </a:t>
            </a:r>
            <a:r>
              <a:rPr lang="en-US" dirty="0" err="1"/>
              <a:t>myMethod</a:t>
            </a:r>
            <a:r>
              <a:rPr lang="en-US" dirty="0"/>
              <a:t>(){</a:t>
            </a:r>
          </a:p>
          <a:p>
            <a:r>
              <a:rPr lang="en-US" dirty="0"/>
              <a:t>        @</a:t>
            </a:r>
            <a:r>
              <a:rPr lang="en-US" dirty="0" err="1"/>
              <a:t>MyAnnotation</a:t>
            </a:r>
            <a:r>
              <a:rPr lang="en-US" dirty="0"/>
              <a:t> List&lt;String&gt; </a:t>
            </a:r>
            <a:r>
              <a:rPr lang="en-US" dirty="0" err="1"/>
              <a:t>str</a:t>
            </a:r>
            <a:r>
              <a:rPr lang="en-US" dirty="0"/>
              <a:t> = new </a:t>
            </a:r>
            <a:r>
              <a:rPr lang="en-US" dirty="0" err="1"/>
              <a:t>ArrayList</a:t>
            </a:r>
            <a:r>
              <a:rPr lang="en-US" dirty="0"/>
              <a:t>&lt;&gt;();</a:t>
            </a:r>
          </a:p>
          <a:p>
            <a:r>
              <a:rPr lang="en-US" dirty="0"/>
              <a:t>}</a:t>
            </a:r>
          </a:p>
          <a:p>
            <a:r>
              <a:rPr lang="en-US" dirty="0"/>
              <a:t>Java 8 method references</a:t>
            </a:r>
          </a:p>
          <a:p>
            <a:r>
              <a:rPr lang="en-US" dirty="0"/>
              <a:t>Function&lt;</a:t>
            </a:r>
            <a:r>
              <a:rPr lang="en-US" dirty="0" err="1"/>
              <a:t>MyClass</a:t>
            </a:r>
            <a:r>
              <a:rPr lang="en-US" dirty="0"/>
              <a:t>, String&gt; f = @</a:t>
            </a:r>
            <a:r>
              <a:rPr lang="en-US" dirty="0" err="1"/>
              <a:t>MyAnnotation</a:t>
            </a:r>
            <a:r>
              <a:rPr lang="en-US" dirty="0"/>
              <a:t> </a:t>
            </a:r>
            <a:r>
              <a:rPr lang="en-US" dirty="0" err="1"/>
              <a:t>MyClass</a:t>
            </a:r>
            <a:r>
              <a:rPr lang="en-US" dirty="0"/>
              <a:t>::</a:t>
            </a:r>
            <a:r>
              <a:rPr lang="en-US" dirty="0" err="1"/>
              <a:t>myMethod</a:t>
            </a:r>
            <a:r>
              <a:rPr lang="en-US" dirty="0"/>
              <a:t>;</a:t>
            </a:r>
          </a:p>
          <a:p>
            <a:r>
              <a:rPr lang="en-US" dirty="0"/>
              <a:t>throws clause</a:t>
            </a:r>
          </a:p>
          <a:p>
            <a:r>
              <a:rPr lang="en-US" dirty="0"/>
              <a:t>void </a:t>
            </a:r>
            <a:r>
              <a:rPr lang="en-US" dirty="0" err="1"/>
              <a:t>myMethod</a:t>
            </a:r>
            <a:r>
              <a:rPr lang="en-US" dirty="0"/>
              <a:t>() throws @</a:t>
            </a:r>
            <a:r>
              <a:rPr lang="en-US" dirty="0" err="1"/>
              <a:t>MyAnnotation</a:t>
            </a:r>
            <a:r>
              <a:rPr lang="en-US" dirty="0"/>
              <a:t> Exception{}</a:t>
            </a:r>
          </a:p>
          <a:p>
            <a:r>
              <a:rPr lang="en-US" dirty="0"/>
              <a:t>catch clause</a:t>
            </a:r>
          </a:p>
          <a:p>
            <a:r>
              <a:rPr lang="en-US" dirty="0"/>
              <a:t>try {</a:t>
            </a:r>
          </a:p>
          <a:p>
            <a:r>
              <a:rPr lang="en-US" dirty="0"/>
              <a:t>     </a:t>
            </a:r>
            <a:r>
              <a:rPr lang="en-US" dirty="0" err="1"/>
              <a:t>myObject.myMethod</a:t>
            </a:r>
            <a:r>
              <a:rPr lang="en-US" dirty="0"/>
              <a:t>();</a:t>
            </a:r>
          </a:p>
          <a:p>
            <a:r>
              <a:rPr lang="en-US" dirty="0"/>
              <a:t>  } catch (@</a:t>
            </a:r>
            <a:r>
              <a:rPr lang="en-US" dirty="0" err="1"/>
              <a:t>MyAnnotation</a:t>
            </a:r>
            <a:r>
              <a:rPr lang="en-US" dirty="0"/>
              <a:t> Exception e) {</a:t>
            </a:r>
          </a:p>
          <a:p>
            <a:r>
              <a:rPr lang="en-US" dirty="0"/>
              <a:t>            .....</a:t>
            </a:r>
          </a:p>
          <a:p>
            <a:r>
              <a:rPr lang="en-US" dirty="0"/>
              <a:t> }</a:t>
            </a:r>
            <a:endParaRPr lang="en-IN" dirty="0"/>
          </a:p>
        </p:txBody>
      </p:sp>
    </p:spTree>
    <p:extLst>
      <p:ext uri="{BB962C8B-B14F-4D97-AF65-F5344CB8AC3E}">
        <p14:creationId xmlns:p14="http://schemas.microsoft.com/office/powerpoint/2010/main" val="3549209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Annotations On Java Types</a:t>
            </a:r>
          </a:p>
        </p:txBody>
      </p:sp>
      <p:sp>
        <p:nvSpPr>
          <p:cNvPr id="4" name="Content Placeholder 3"/>
          <p:cNvSpPr>
            <a:spLocks noGrp="1"/>
          </p:cNvSpPr>
          <p:nvPr>
            <p:ph sz="quarter" idx="12"/>
          </p:nvPr>
        </p:nvSpPr>
        <p:spPr/>
        <p:txBody>
          <a:bodyPr/>
          <a:lstStyle/>
          <a:p>
            <a:r>
              <a:rPr lang="en-US"/>
              <a:t>Annotations can currently only be used on type declarations</a:t>
            </a:r>
          </a:p>
          <a:p>
            <a:pPr lvl="1"/>
            <a:r>
              <a:rPr lang="en-US"/>
              <a:t>Classes, methods, variable definitions</a:t>
            </a:r>
          </a:p>
          <a:p>
            <a:r>
              <a:rPr lang="en-US"/>
              <a:t>Extension for places where types are used</a:t>
            </a:r>
          </a:p>
          <a:p>
            <a:pPr lvl="1"/>
            <a:r>
              <a:rPr lang="en-US"/>
              <a:t>e.g. parameters</a:t>
            </a:r>
          </a:p>
          <a:p>
            <a:r>
              <a:rPr lang="en-US"/>
              <a:t>Permits error detection by pluggable type checkers</a:t>
            </a:r>
          </a:p>
          <a:p>
            <a:pPr lvl="1"/>
            <a:r>
              <a:rPr lang="en-US"/>
              <a:t>e.g. null pointer errors, race conditions, etc</a:t>
            </a:r>
          </a:p>
        </p:txBody>
      </p:sp>
      <p:sp>
        <p:nvSpPr>
          <p:cNvPr id="3" name="TextBox 2"/>
          <p:cNvSpPr txBox="1"/>
          <p:nvPr/>
        </p:nvSpPr>
        <p:spPr>
          <a:xfrm>
            <a:off x="1180234" y="5310662"/>
            <a:ext cx="9467521" cy="502766"/>
          </a:xfrm>
          <a:prstGeom prst="rect">
            <a:avLst/>
          </a:prstGeom>
          <a:noFill/>
        </p:spPr>
        <p:txBody>
          <a:bodyPr wrap="square" rtlCol="0">
            <a:spAutoFit/>
          </a:bodyPr>
          <a:lstStyle/>
          <a:p>
            <a:r>
              <a:rPr lang="en-US" sz="2667" b="1" dirty="0" err="1">
                <a:solidFill>
                  <a:schemeClr val="tx2"/>
                </a:solidFill>
                <a:latin typeface="Courier New"/>
                <a:cs typeface="Courier New"/>
              </a:rPr>
              <a:t>public void process(</a:t>
            </a:r>
            <a:r>
              <a:rPr lang="en-US" sz="2667" b="1" dirty="0" err="1">
                <a:solidFill>
                  <a:srgbClr val="0000FF"/>
                </a:solidFill>
                <a:latin typeface="Courier New"/>
                <a:cs typeface="Courier New"/>
              </a:rPr>
              <a:t>@notnull </a:t>
            </a:r>
            <a:r>
              <a:rPr lang="en-US" sz="2667" b="1" dirty="0" err="1">
                <a:solidFill>
                  <a:schemeClr val="tx2"/>
                </a:solidFill>
                <a:latin typeface="Courier New"/>
                <a:cs typeface="Courier New"/>
              </a:rPr>
              <a:t>List data) {…}</a:t>
            </a:r>
          </a:p>
        </p:txBody>
      </p:sp>
    </p:spTree>
    <p:extLst>
      <p:ext uri="{BB962C8B-B14F-4D97-AF65-F5344CB8AC3E}">
        <p14:creationId xmlns:p14="http://schemas.microsoft.com/office/powerpoint/2010/main" val="17617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Lambda Expressions</a:t>
            </a:r>
            <a:endParaRPr lang="en-IN" dirty="0"/>
          </a:p>
        </p:txBody>
      </p:sp>
      <p:sp>
        <p:nvSpPr>
          <p:cNvPr id="3" name="Content Placeholder 2"/>
          <p:cNvSpPr>
            <a:spLocks noGrp="1"/>
          </p:cNvSpPr>
          <p:nvPr>
            <p:ph idx="1"/>
          </p:nvPr>
        </p:nvSpPr>
        <p:spPr/>
        <p:txBody>
          <a:bodyPr/>
          <a:lstStyle/>
          <a:p>
            <a:r>
              <a:rPr lang="en-IN" dirty="0"/>
              <a:t>A lambda expression is an unnamed block of code (or an unnamed function) with a list of formal parameters and </a:t>
            </a:r>
            <a:r>
              <a:rPr lang="en-IN" dirty="0" smtClean="0"/>
              <a:t>a body.</a:t>
            </a:r>
          </a:p>
          <a:p>
            <a:r>
              <a:rPr lang="en-IN" dirty="0" smtClean="0"/>
              <a:t> </a:t>
            </a:r>
            <a:r>
              <a:rPr lang="en-IN" dirty="0"/>
              <a:t>Sometimes a lambda expression is simply called a </a:t>
            </a:r>
            <a:r>
              <a:rPr lang="en-IN" i="1" dirty="0"/>
              <a:t>lambda</a:t>
            </a:r>
            <a:r>
              <a:rPr lang="en-IN" dirty="0"/>
              <a:t>. </a:t>
            </a:r>
            <a:endParaRPr lang="en-IN" dirty="0" smtClean="0"/>
          </a:p>
          <a:p>
            <a:r>
              <a:rPr lang="en-IN" dirty="0" smtClean="0"/>
              <a:t>The </a:t>
            </a:r>
            <a:r>
              <a:rPr lang="en-IN" dirty="0"/>
              <a:t>body of a lambda expression can be a </a:t>
            </a:r>
            <a:r>
              <a:rPr lang="en-IN" dirty="0" smtClean="0"/>
              <a:t>block statement </a:t>
            </a:r>
            <a:r>
              <a:rPr lang="en-IN" dirty="0"/>
              <a:t>or an expression. </a:t>
            </a:r>
            <a:endParaRPr lang="en-IN" dirty="0" smtClean="0"/>
          </a:p>
          <a:p>
            <a:r>
              <a:rPr lang="en-IN" dirty="0" smtClean="0"/>
              <a:t>An </a:t>
            </a:r>
            <a:r>
              <a:rPr lang="en-IN" dirty="0"/>
              <a:t>arrow (-&gt;) is used to separate the list of parameters and the body. </a:t>
            </a:r>
            <a:endParaRPr lang="en-IN" dirty="0" smtClean="0"/>
          </a:p>
          <a:p>
            <a:r>
              <a:rPr lang="en-IN" dirty="0" smtClean="0"/>
              <a:t>The </a:t>
            </a:r>
            <a:r>
              <a:rPr lang="en-IN" dirty="0"/>
              <a:t>term “lambda</a:t>
            </a:r>
            <a:r>
              <a:rPr lang="en-IN" dirty="0" smtClean="0"/>
              <a:t>” in </a:t>
            </a:r>
            <a:r>
              <a:rPr lang="en-IN" dirty="0"/>
              <a:t>"lambda expression" has its origin in Lambda calculus that uses the Greek letter lambda (l) to denote a </a:t>
            </a:r>
            <a:r>
              <a:rPr lang="en-IN" dirty="0" smtClean="0"/>
              <a:t>function abstraction</a:t>
            </a:r>
            <a:r>
              <a:rPr lang="en-IN" dirty="0"/>
              <a:t>.</a:t>
            </a:r>
          </a:p>
        </p:txBody>
      </p:sp>
    </p:spTree>
    <p:extLst>
      <p:ext uri="{BB962C8B-B14F-4D97-AF65-F5344CB8AC3E}">
        <p14:creationId xmlns:p14="http://schemas.microsoft.com/office/powerpoint/2010/main" val="730759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s://i.embed.ly/1/display/resize?key=1e6a1a1efdb011df84894040444cdc60&amp;url=http%3A%2F%2F4.bp.blogspot.com%2F-aDM_YhwXfiM%2FVTzRCcMUDNI%2FAAAAAAAACcs%2Fwp4KiIgJrK0%2Fs1600%2Fjava-8-new-featur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547" y="839564"/>
            <a:ext cx="6477237" cy="491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0274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Lambda Expressions</a:t>
            </a:r>
            <a:endParaRPr lang="en-US" dirty="0"/>
          </a:p>
        </p:txBody>
      </p:sp>
      <p:sp>
        <p:nvSpPr>
          <p:cNvPr id="3" name="Content Placeholder 2"/>
          <p:cNvSpPr>
            <a:spLocks noGrp="1"/>
          </p:cNvSpPr>
          <p:nvPr>
            <p:ph sz="quarter" idx="12"/>
          </p:nvPr>
        </p:nvSpPr>
        <p:spPr/>
        <p:txBody>
          <a:bodyPr/>
          <a:lstStyle/>
          <a:p>
            <a:r>
              <a:rPr lang="en-US" dirty="0" smtClean="0"/>
              <a:t>Lambda expressions represent </a:t>
            </a:r>
            <a:r>
              <a:rPr lang="en-US" dirty="0" smtClean="0">
                <a:solidFill>
                  <a:srgbClr val="FF0000"/>
                </a:solidFill>
              </a:rPr>
              <a:t>anonymous functions</a:t>
            </a:r>
          </a:p>
          <a:p>
            <a:pPr lvl="1"/>
            <a:r>
              <a:rPr lang="en-US" dirty="0" smtClean="0"/>
              <a:t>Like a method, has a typed argument list, a return type, a set of thrown exceptions, and a body</a:t>
            </a:r>
          </a:p>
          <a:p>
            <a:pPr lvl="1"/>
            <a:r>
              <a:rPr lang="en-US" dirty="0"/>
              <a:t>Not associated with a class</a:t>
            </a:r>
          </a:p>
          <a:p>
            <a:r>
              <a:rPr lang="en-US" dirty="0"/>
              <a:t>We now have parameterized behaviour, not just values</a:t>
            </a:r>
            <a:endParaRPr lang="en-US" dirty="0" smtClean="0"/>
          </a:p>
        </p:txBody>
      </p:sp>
      <p:sp>
        <p:nvSpPr>
          <p:cNvPr id="5" name="Text Placeholder 4"/>
          <p:cNvSpPr>
            <a:spLocks noGrp="1"/>
          </p:cNvSpPr>
          <p:nvPr>
            <p:ph type="body" sz="quarter" idx="13"/>
          </p:nvPr>
        </p:nvSpPr>
        <p:spPr/>
        <p:txBody>
          <a:bodyPr/>
          <a:lstStyle/>
          <a:p>
            <a:r>
              <a:rPr lang="en-US"/>
              <a:t>Some Details</a:t>
            </a:r>
          </a:p>
        </p:txBody>
      </p:sp>
      <p:sp>
        <p:nvSpPr>
          <p:cNvPr id="4" name="Content Placeholder 2"/>
          <p:cNvSpPr txBox="1">
            <a:spLocks/>
          </p:cNvSpPr>
          <p:nvPr/>
        </p:nvSpPr>
        <p:spPr bwMode="auto">
          <a:xfrm>
            <a:off x="1065961" y="4692999"/>
            <a:ext cx="10058400" cy="156696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rmAutofit/>
          </a:bodyPr>
          <a:lstStyle>
            <a:lvl1pPr marL="342900" indent="-342900" algn="l" defTabSz="457200" rtl="0" eaLnBrk="0" fontAlgn="base" hangingPunct="0">
              <a:spcBef>
                <a:spcPts val="600"/>
              </a:spcBef>
              <a:spcAft>
                <a:spcPct val="0"/>
              </a:spcAft>
              <a:buClr>
                <a:srgbClr val="000000"/>
              </a:buClr>
              <a:buSzPct val="100000"/>
              <a:buFont typeface="Arial" pitchFamily="34" charset="0"/>
              <a:buChar char="•"/>
              <a:defRPr sz="2400">
                <a:solidFill>
                  <a:srgbClr val="000000"/>
                </a:solidFill>
                <a:latin typeface="+mn-lt"/>
                <a:ea typeface="MS PGothic" pitchFamily="34" charset="-128"/>
                <a:cs typeface="+mn-cs"/>
              </a:defRPr>
            </a:lvl1pPr>
            <a:lvl2pPr marL="800100" indent="-342900" algn="l" defTabSz="457200" rtl="0" eaLnBrk="0" fontAlgn="base" hangingPunct="0">
              <a:spcBef>
                <a:spcPts val="500"/>
              </a:spcBef>
              <a:spcAft>
                <a:spcPct val="0"/>
              </a:spcAft>
              <a:buClr>
                <a:srgbClr val="000000"/>
              </a:buClr>
              <a:buSzPct val="100000"/>
              <a:buFont typeface="Arial" pitchFamily="34" charset="0"/>
              <a:buChar char="•"/>
              <a:defRPr sz="2000">
                <a:solidFill>
                  <a:srgbClr val="000000"/>
                </a:solidFill>
                <a:latin typeface="+mn-lt"/>
                <a:ea typeface="MS PGothic" pitchFamily="34" charset="-128"/>
                <a:cs typeface="+mn-cs"/>
              </a:defRPr>
            </a:lvl2pPr>
            <a:lvl3pPr marL="1257300" indent="-342900" algn="l" defTabSz="457200" rtl="0" eaLnBrk="0" fontAlgn="base" hangingPunct="0">
              <a:spcBef>
                <a:spcPts val="500"/>
              </a:spcBef>
              <a:spcAft>
                <a:spcPct val="0"/>
              </a:spcAft>
              <a:buClr>
                <a:srgbClr val="000000"/>
              </a:buClr>
              <a:buSzPct val="100000"/>
              <a:buFont typeface="Arial" pitchFamily="34" charset="0"/>
              <a:buChar char="•"/>
              <a:defRPr sz="2000">
                <a:solidFill>
                  <a:srgbClr val="000000"/>
                </a:solidFill>
                <a:latin typeface="+mn-lt"/>
                <a:ea typeface="MS PGothic" pitchFamily="34" charset="-128"/>
                <a:cs typeface="+mn-cs"/>
              </a:defRPr>
            </a:lvl3pPr>
            <a:lvl4pPr marL="1714500" indent="-342900" algn="l" defTabSz="457200" rtl="0" eaLnBrk="0" fontAlgn="base" hangingPunct="0">
              <a:spcBef>
                <a:spcPts val="500"/>
              </a:spcBef>
              <a:spcAft>
                <a:spcPct val="0"/>
              </a:spcAft>
              <a:buClr>
                <a:srgbClr val="000000"/>
              </a:buClr>
              <a:buSzPct val="100000"/>
              <a:buFont typeface="Arial" pitchFamily="34" charset="0"/>
              <a:buChar char="•"/>
              <a:defRPr sz="2000">
                <a:solidFill>
                  <a:srgbClr val="000000"/>
                </a:solidFill>
                <a:latin typeface="+mn-lt"/>
                <a:ea typeface="MS PGothic" pitchFamily="34" charset="-128"/>
                <a:cs typeface="+mn-cs"/>
              </a:defRPr>
            </a:lvl4pPr>
            <a:lvl5pPr marL="2171700" indent="-342900" algn="l" defTabSz="457200" rtl="0" eaLnBrk="0" fontAlgn="base" hangingPunct="0">
              <a:spcBef>
                <a:spcPts val="500"/>
              </a:spcBef>
              <a:spcAft>
                <a:spcPct val="0"/>
              </a:spcAft>
              <a:buClr>
                <a:srgbClr val="000000"/>
              </a:buClr>
              <a:buSzPct val="100000"/>
              <a:buFont typeface="Arial" pitchFamily="34" charset="0"/>
              <a:buChar char="•"/>
              <a:defRPr sz="2000">
                <a:solidFill>
                  <a:srgbClr val="000000"/>
                </a:solidFill>
                <a:latin typeface="+mn-lt"/>
                <a:ea typeface="MS PGothic" pitchFamily="34" charset="-128"/>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marL="0" lvl="1" indent="0">
              <a:lnSpc>
                <a:spcPct val="110000"/>
              </a:lnSpc>
              <a:spcBef>
                <a:spcPts val="0"/>
              </a:spcBef>
              <a:buNone/>
              <a:defRPr/>
            </a:pPr>
            <a:r>
              <a:rPr lang="en-US" sz="2133" b="1" dirty="0">
                <a:solidFill>
                  <a:srgbClr val="0070C0"/>
                </a:solidFill>
                <a:latin typeface="Courier New" pitchFamily="49" charset="0"/>
                <a:cs typeface="Courier New" pitchFamily="49" charset="0"/>
              </a:rPr>
              <a:t>double </a:t>
            </a:r>
            <a:r>
              <a:rPr lang="en-US" sz="2133" b="1" dirty="0" err="1">
                <a:solidFill>
                  <a:srgbClr val="0070C0"/>
                </a:solidFill>
                <a:latin typeface="Courier New" pitchFamily="49" charset="0"/>
                <a:cs typeface="Courier New" pitchFamily="49" charset="0"/>
              </a:rPr>
              <a:t>highestScore</a:t>
            </a:r>
            <a:r>
              <a:rPr lang="en-US" sz="2133" b="1" dirty="0">
                <a:solidFill>
                  <a:srgbClr val="0070C0"/>
                </a:solidFill>
                <a:latin typeface="Courier New" pitchFamily="49" charset="0"/>
                <a:cs typeface="Courier New" pitchFamily="49" charset="0"/>
              </a:rPr>
              <a:t> = </a:t>
            </a:r>
            <a:r>
              <a:rPr lang="en-US" sz="2133" b="1" dirty="0" err="1">
                <a:solidFill>
                  <a:srgbClr val="0070C0"/>
                </a:solidFill>
                <a:latin typeface="Courier New" pitchFamily="49" charset="0"/>
                <a:cs typeface="Courier New" pitchFamily="49" charset="0"/>
              </a:rPr>
              <a:t>students.stream</a:t>
            </a:r>
            <a:r>
              <a:rPr lang="en-US" sz="2133" b="1" dirty="0">
                <a:solidFill>
                  <a:srgbClr val="0070C0"/>
                </a:solidFill>
                <a:latin typeface="Courier New" pitchFamily="49" charset="0"/>
                <a:cs typeface="Courier New" pitchFamily="49" charset="0"/>
              </a:rPr>
              <a:t>().</a:t>
            </a:r>
          </a:p>
          <a:p>
            <a:pPr marL="0" lvl="1" indent="0">
              <a:lnSpc>
                <a:spcPct val="110000"/>
              </a:lnSpc>
              <a:spcBef>
                <a:spcPts val="0"/>
              </a:spcBef>
              <a:buNone/>
              <a:defRPr/>
            </a:pPr>
            <a:r>
              <a:rPr lang="en-US" sz="2133" b="1" dirty="0">
                <a:solidFill>
                  <a:srgbClr val="0070C0"/>
                </a:solidFill>
                <a:latin typeface="Courier New" pitchFamily="49" charset="0"/>
                <a:cs typeface="Courier New" pitchFamily="49" charset="0"/>
              </a:rPr>
              <a:t>  </a:t>
            </a:r>
            <a:r>
              <a:rPr lang="en-US" sz="2133" b="1" dirty="0" err="1">
                <a:solidFill>
                  <a:srgbClr val="0070C0"/>
                </a:solidFill>
                <a:latin typeface="Courier New" pitchFamily="49" charset="0"/>
                <a:cs typeface="Courier New" pitchFamily="49" charset="0"/>
              </a:rPr>
              <a:t>        filter</a:t>
            </a:r>
            <a:r>
              <a:rPr lang="en-US" sz="2133" b="1" dirty="0">
                <a:solidFill>
                  <a:srgbClr val="0070C0"/>
                </a:solidFill>
                <a:latin typeface="Courier New" pitchFamily="49" charset="0"/>
                <a:cs typeface="Courier New" pitchFamily="49" charset="0"/>
              </a:rPr>
              <a:t>(</a:t>
            </a:r>
            <a:r>
              <a:rPr lang="en-US" sz="2133" b="1" dirty="0">
                <a:solidFill>
                  <a:srgbClr val="FF0000"/>
                </a:solidFill>
                <a:latin typeface="Courier New" pitchFamily="49" charset="0"/>
                <a:cs typeface="Courier New" pitchFamily="49" charset="0"/>
              </a:rPr>
              <a:t>Student</a:t>
            </a:r>
            <a:r>
              <a:rPr lang="en-US" sz="2133" b="1" dirty="0">
                <a:solidFill>
                  <a:srgbClr val="0070C0"/>
                </a:solidFill>
                <a:latin typeface="Courier New" pitchFamily="49" charset="0"/>
                <a:cs typeface="Courier New" pitchFamily="49" charset="0"/>
              </a:rPr>
              <a:t> </a:t>
            </a:r>
            <a:r>
              <a:rPr lang="en-US" sz="2133" b="1" dirty="0">
                <a:solidFill>
                  <a:srgbClr val="FF0000"/>
                </a:solidFill>
                <a:latin typeface="Courier New" pitchFamily="49" charset="0"/>
                <a:cs typeface="Courier New" pitchFamily="49" charset="0"/>
              </a:rPr>
              <a:t>s -&gt; </a:t>
            </a:r>
            <a:r>
              <a:rPr lang="en-US" sz="2133" b="1" dirty="0" err="1">
                <a:solidFill>
                  <a:srgbClr val="FF0000"/>
                </a:solidFill>
                <a:latin typeface="Courier New" pitchFamily="49" charset="0"/>
                <a:cs typeface="Courier New" pitchFamily="49" charset="0"/>
              </a:rPr>
              <a:t>s.getGradYear</a:t>
            </a:r>
            <a:r>
              <a:rPr lang="en-US" sz="2133" b="1" dirty="0">
                <a:solidFill>
                  <a:srgbClr val="FF0000"/>
                </a:solidFill>
                <a:latin typeface="Courier New" pitchFamily="49" charset="0"/>
                <a:cs typeface="Courier New" pitchFamily="49" charset="0"/>
              </a:rPr>
              <a:t>() == 2011</a:t>
            </a:r>
            <a:r>
              <a:rPr lang="en-US" sz="2133" b="1" dirty="0">
                <a:solidFill>
                  <a:srgbClr val="0070C0"/>
                </a:solidFill>
                <a:latin typeface="Courier New" pitchFamily="49" charset="0"/>
                <a:cs typeface="Courier New" pitchFamily="49" charset="0"/>
              </a:rPr>
              <a:t>)</a:t>
            </a:r>
          </a:p>
          <a:p>
            <a:pPr marL="0" lvl="1" indent="0">
              <a:lnSpc>
                <a:spcPct val="110000"/>
              </a:lnSpc>
              <a:spcBef>
                <a:spcPts val="0"/>
              </a:spcBef>
              <a:buNone/>
              <a:defRPr/>
            </a:pPr>
            <a:r>
              <a:rPr lang="en-US" sz="2133" b="1" dirty="0">
                <a:solidFill>
                  <a:srgbClr val="0070C0"/>
                </a:solidFill>
                <a:latin typeface="Courier New" pitchFamily="49" charset="0"/>
                <a:cs typeface="Courier New" pitchFamily="49" charset="0"/>
              </a:rPr>
              <a:t>          </a:t>
            </a:r>
            <a:r>
              <a:rPr lang="en-US" sz="2133" b="1" dirty="0" err="1">
                <a:solidFill>
                  <a:srgbClr val="0070C0"/>
                </a:solidFill>
                <a:latin typeface="Courier New" pitchFamily="49" charset="0"/>
                <a:cs typeface="Courier New" pitchFamily="49" charset="0"/>
              </a:rPr>
              <a:t>mapToDouble</a:t>
            </a:r>
            <a:r>
              <a:rPr lang="en-US" sz="2133" b="1" dirty="0">
                <a:solidFill>
                  <a:srgbClr val="0070C0"/>
                </a:solidFill>
                <a:latin typeface="Courier New" pitchFamily="49" charset="0"/>
                <a:cs typeface="Courier New" pitchFamily="49" charset="0"/>
              </a:rPr>
              <a:t>(</a:t>
            </a:r>
            <a:r>
              <a:rPr lang="en-US" sz="2133" b="1" dirty="0">
                <a:solidFill>
                  <a:srgbClr val="FF0000"/>
                </a:solidFill>
                <a:latin typeface="Courier New" pitchFamily="49" charset="0"/>
                <a:cs typeface="Courier New" pitchFamily="49" charset="0"/>
              </a:rPr>
              <a:t>Student s -&gt; </a:t>
            </a:r>
            <a:r>
              <a:rPr lang="en-US" sz="2133" b="1" dirty="0" err="1">
                <a:solidFill>
                  <a:srgbClr val="FF0000"/>
                </a:solidFill>
                <a:latin typeface="Courier New" pitchFamily="49" charset="0"/>
                <a:cs typeface="Courier New" pitchFamily="49" charset="0"/>
              </a:rPr>
              <a:t>s.getScore</a:t>
            </a:r>
            <a:r>
              <a:rPr lang="en-US" sz="2133" b="1" dirty="0">
                <a:solidFill>
                  <a:srgbClr val="FF0000"/>
                </a:solidFill>
                <a:latin typeface="Courier New" pitchFamily="49" charset="0"/>
                <a:cs typeface="Courier New" pitchFamily="49" charset="0"/>
              </a:rPr>
              <a:t>()</a:t>
            </a:r>
            <a:r>
              <a:rPr lang="en-US" sz="2133" b="1" dirty="0">
                <a:solidFill>
                  <a:srgbClr val="0070C0"/>
                </a:solidFill>
                <a:latin typeface="Courier New" pitchFamily="49" charset="0"/>
                <a:cs typeface="Courier New" pitchFamily="49" charset="0"/>
              </a:rPr>
              <a:t>)</a:t>
            </a:r>
          </a:p>
          <a:p>
            <a:pPr marL="0" lvl="1" indent="0">
              <a:lnSpc>
                <a:spcPct val="110000"/>
              </a:lnSpc>
              <a:spcBef>
                <a:spcPts val="0"/>
              </a:spcBef>
              <a:buNone/>
              <a:defRPr/>
            </a:pPr>
            <a:r>
              <a:rPr lang="en-US" sz="2133" b="1" dirty="0">
                <a:solidFill>
                  <a:srgbClr val="0070C0"/>
                </a:solidFill>
                <a:latin typeface="Courier New" pitchFamily="49" charset="0"/>
                <a:cs typeface="Courier New" pitchFamily="49" charset="0"/>
              </a:rPr>
              <a:t>          max();</a:t>
            </a:r>
          </a:p>
          <a:p>
            <a:pPr marL="0" lvl="1" indent="0">
              <a:lnSpc>
                <a:spcPct val="110000"/>
              </a:lnSpc>
              <a:spcBef>
                <a:spcPts val="0"/>
              </a:spcBef>
              <a:buNone/>
              <a:defRPr/>
            </a:pPr>
            <a:endParaRPr lang="en-US" sz="2133" b="1" dirty="0">
              <a:solidFill>
                <a:srgbClr val="0070C0"/>
              </a:solidFill>
              <a:latin typeface="Courier New" pitchFamily="49" charset="0"/>
              <a:cs typeface="Courier New" pitchFamily="49" charset="0"/>
            </a:endParaRPr>
          </a:p>
        </p:txBody>
      </p:sp>
      <p:sp>
        <p:nvSpPr>
          <p:cNvPr id="6" name="TextBox 5"/>
          <p:cNvSpPr txBox="1"/>
          <p:nvPr/>
        </p:nvSpPr>
        <p:spPr>
          <a:xfrm>
            <a:off x="231475" y="5286629"/>
            <a:ext cx="1035543" cy="502766"/>
          </a:xfrm>
          <a:prstGeom prst="rect">
            <a:avLst/>
          </a:prstGeom>
          <a:noFill/>
        </p:spPr>
        <p:txBody>
          <a:bodyPr wrap="square" rtlCol="0">
            <a:spAutoFit/>
          </a:bodyPr>
          <a:lstStyle/>
          <a:p>
            <a:r>
              <a:rPr lang="en-US" sz="2667" dirty="0" err="1">
                <a:solidFill>
                  <a:schemeClr val="tx2"/>
                </a:solidFill>
              </a:rPr>
              <a:t>What</a:t>
            </a:r>
          </a:p>
        </p:txBody>
      </p:sp>
      <p:sp>
        <p:nvSpPr>
          <p:cNvPr id="7" name="Rectangle 6"/>
          <p:cNvSpPr/>
          <p:nvPr/>
        </p:nvSpPr>
        <p:spPr>
          <a:xfrm>
            <a:off x="7562973" y="6264616"/>
            <a:ext cx="720518" cy="461665"/>
          </a:xfrm>
          <a:prstGeom prst="rect">
            <a:avLst/>
          </a:prstGeom>
        </p:spPr>
        <p:txBody>
          <a:bodyPr wrap="none">
            <a:spAutoFit/>
          </a:bodyPr>
          <a:lstStyle/>
          <a:p>
            <a:r>
              <a:rPr lang="en-US" sz="2400" dirty="0" err="1">
                <a:solidFill>
                  <a:schemeClr val="tx2"/>
                </a:solidFill>
              </a:rPr>
              <a:t>How</a:t>
            </a:r>
            <a:endParaRPr lang="en-US" sz="2400"/>
          </a:p>
        </p:txBody>
      </p:sp>
      <p:cxnSp>
        <p:nvCxnSpPr>
          <p:cNvPr id="9" name="Straight Arrow Connector 8"/>
          <p:cNvCxnSpPr>
            <a:stCxn id="6" idx="3"/>
          </p:cNvCxnSpPr>
          <p:nvPr/>
        </p:nvCxnSpPr>
        <p:spPr>
          <a:xfrm flipV="1">
            <a:off x="1267018" y="5250087"/>
            <a:ext cx="1327932" cy="287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263108" y="5561669"/>
            <a:ext cx="1319659" cy="660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259199" y="5582153"/>
            <a:ext cx="1335751" cy="3988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0"/>
          </p:cNvCxnSpPr>
          <p:nvPr/>
        </p:nvCxnSpPr>
        <p:spPr>
          <a:xfrm flipV="1">
            <a:off x="7923232" y="5420623"/>
            <a:ext cx="519492" cy="8439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7110883" y="5806541"/>
            <a:ext cx="893259" cy="4302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024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par>
                                <p:cTn id="22" presetID="9"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Lambda Expressions</a:t>
            </a:r>
          </a:p>
        </p:txBody>
      </p:sp>
      <p:sp>
        <p:nvSpPr>
          <p:cNvPr id="3" name="Content Placeholder 2"/>
          <p:cNvSpPr>
            <a:spLocks noGrp="1"/>
          </p:cNvSpPr>
          <p:nvPr>
            <p:ph sz="quarter" idx="12"/>
          </p:nvPr>
        </p:nvSpPr>
        <p:spPr>
          <a:xfrm>
            <a:off x="1072463" y="2029468"/>
            <a:ext cx="10972800" cy="4391088"/>
          </a:xfrm>
        </p:spPr>
        <p:txBody>
          <a:bodyPr/>
          <a:lstStyle/>
          <a:p>
            <a:r>
              <a:rPr lang="en-US" dirty="0"/>
              <a:t>Definition</a:t>
            </a:r>
          </a:p>
          <a:p>
            <a:pPr lvl="1"/>
            <a:r>
              <a:rPr lang="en-US" dirty="0"/>
              <a:t>A </a:t>
            </a:r>
            <a:r>
              <a:rPr lang="en-US" i="1" dirty="0">
                <a:solidFill>
                  <a:srgbClr val="FF0000"/>
                </a:solidFill>
              </a:rPr>
              <a:t>functional interface </a:t>
            </a:r>
            <a:r>
              <a:rPr lang="en-US" dirty="0"/>
              <a:t>is an interface with only one abstract method</a:t>
            </a:r>
          </a:p>
          <a:p>
            <a:pPr lvl="1"/>
            <a:r>
              <a:rPr lang="en-US" dirty="0"/>
              <a:t>However, the interface may have more than one method</a:t>
            </a:r>
          </a:p>
          <a:p>
            <a:r>
              <a:rPr lang="en-US" dirty="0"/>
              <a:t>Identified structurally</a:t>
            </a:r>
          </a:p>
          <a:p>
            <a:pPr lvl="1"/>
            <a:r>
              <a:rPr lang="en-US" dirty="0"/>
              <a:t>Type is inferred from the context</a:t>
            </a:r>
          </a:p>
          <a:p>
            <a:pPr lvl="1"/>
            <a:r>
              <a:rPr lang="en-US" dirty="0"/>
              <a:t>Works for both assignment and method parameter contexts</a:t>
            </a:r>
          </a:p>
          <a:p>
            <a:r>
              <a:rPr lang="en-US" dirty="0"/>
              <a:t>The type of a Lambda expression is a </a:t>
            </a:r>
            <a:r>
              <a:rPr lang="en-US" i="1" dirty="0">
                <a:solidFill>
                  <a:srgbClr val="FF0000"/>
                </a:solidFill>
              </a:rPr>
              <a:t>functional interface</a:t>
            </a:r>
          </a:p>
          <a:p>
            <a:pPr lvl="1"/>
            <a:r>
              <a:rPr lang="en-US" dirty="0"/>
              <a:t>Instances of functional interfaces are created with Lambda expressions</a:t>
            </a:r>
          </a:p>
          <a:p>
            <a:pPr lvl="1"/>
            <a:r>
              <a:rPr lang="en-US" b="1" dirty="0">
                <a:solidFill>
                  <a:schemeClr val="accent1">
                    <a:lumMod val="75000"/>
                  </a:schemeClr>
                </a:solidFill>
                <a:latin typeface="Courier New"/>
                <a:cs typeface="Courier New"/>
              </a:rPr>
              <a:t>@</a:t>
            </a:r>
            <a:r>
              <a:rPr lang="en-US" b="1" dirty="0" err="1">
                <a:solidFill>
                  <a:schemeClr val="accent1">
                    <a:lumMod val="75000"/>
                  </a:schemeClr>
                </a:solidFill>
                <a:latin typeface="Courier New"/>
                <a:cs typeface="Courier New"/>
              </a:rPr>
              <a:t>FunctionalInterface</a:t>
            </a:r>
            <a:r>
              <a:rPr lang="en-US" dirty="0">
                <a:solidFill>
                  <a:schemeClr val="accent1">
                    <a:lumMod val="75000"/>
                  </a:schemeClr>
                </a:solidFill>
              </a:rPr>
              <a:t> </a:t>
            </a:r>
            <a:r>
              <a:rPr lang="en-US" dirty="0"/>
              <a:t>annotation</a:t>
            </a:r>
          </a:p>
          <a:p>
            <a:pPr lvl="1"/>
            <a:endParaRPr lang="en-US" dirty="0"/>
          </a:p>
        </p:txBody>
      </p:sp>
      <p:sp>
        <p:nvSpPr>
          <p:cNvPr id="4" name="Text Placeholder 3"/>
          <p:cNvSpPr>
            <a:spLocks noGrp="1"/>
          </p:cNvSpPr>
          <p:nvPr>
            <p:ph type="body" sz="quarter" idx="13"/>
          </p:nvPr>
        </p:nvSpPr>
        <p:spPr/>
        <p:txBody>
          <a:bodyPr/>
          <a:lstStyle/>
          <a:p>
            <a:r>
              <a:rPr lang="en-US"/>
              <a:t>Functional Interfaces</a:t>
            </a:r>
          </a:p>
        </p:txBody>
      </p:sp>
    </p:spTree>
    <p:extLst>
      <p:ext uri="{BB962C8B-B14F-4D97-AF65-F5344CB8AC3E}">
        <p14:creationId xmlns:p14="http://schemas.microsoft.com/office/powerpoint/2010/main" val="361093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smtClean="0"/>
              <a:t>Internal Iteration With Lambdas</a:t>
            </a:r>
          </a:p>
        </p:txBody>
      </p:sp>
      <p:sp>
        <p:nvSpPr>
          <p:cNvPr id="3" name="Content Placeholder 2"/>
          <p:cNvSpPr>
            <a:spLocks noGrp="1"/>
          </p:cNvSpPr>
          <p:nvPr>
            <p:ph sz="half" idx="4294967295"/>
          </p:nvPr>
        </p:nvSpPr>
        <p:spPr>
          <a:xfrm>
            <a:off x="1007533" y="1420285"/>
            <a:ext cx="11184467" cy="4525433"/>
          </a:xfrm>
        </p:spPr>
        <p:txBody>
          <a:bodyPr/>
          <a:lstStyle/>
          <a:p>
            <a:pPr marL="0" lvl="1">
              <a:lnSpc>
                <a:spcPct val="110000"/>
              </a:lnSpc>
              <a:buNone/>
              <a:defRPr/>
            </a:pPr>
            <a:r>
              <a:rPr lang="en-US" sz="3200" b="1" dirty="0">
                <a:solidFill>
                  <a:srgbClr val="FF0000"/>
                </a:solidFill>
                <a:latin typeface="Courier New" pitchFamily="49" charset="0"/>
                <a:cs typeface="Courier New" pitchFamily="49" charset="0"/>
              </a:rPr>
              <a:t>filter</a:t>
            </a:r>
            <a:r>
              <a:rPr lang="en-US" sz="3200" b="1" dirty="0">
                <a:solidFill>
                  <a:srgbClr val="0070C0"/>
                </a:solidFill>
                <a:latin typeface="Courier New" pitchFamily="49" charset="0"/>
                <a:cs typeface="Courier New" pitchFamily="49" charset="0"/>
              </a:rPr>
              <a:t>(Student s -&gt; </a:t>
            </a:r>
            <a:r>
              <a:rPr lang="en-US" sz="3200" b="1" dirty="0" err="1">
                <a:solidFill>
                  <a:srgbClr val="0070C0"/>
                </a:solidFill>
                <a:latin typeface="Courier New" pitchFamily="49" charset="0"/>
                <a:cs typeface="Courier New" pitchFamily="49" charset="0"/>
              </a:rPr>
              <a:t>s.getGradYear</a:t>
            </a:r>
            <a:r>
              <a:rPr lang="en-US" sz="3200" b="1" dirty="0">
                <a:solidFill>
                  <a:srgbClr val="0070C0"/>
                </a:solidFill>
                <a:latin typeface="Courier New" pitchFamily="49" charset="0"/>
                <a:cs typeface="Courier New" pitchFamily="49" charset="0"/>
              </a:rPr>
              <a:t>() == 2011)</a:t>
            </a:r>
            <a:endParaRPr lang="en-US" sz="3200" dirty="0">
              <a:latin typeface="Courier New" pitchFamily="49" charset="0"/>
              <a:cs typeface="Courier New" pitchFamily="49" charset="0"/>
            </a:endParaRPr>
          </a:p>
        </p:txBody>
      </p:sp>
      <p:sp>
        <p:nvSpPr>
          <p:cNvPr id="5" name="Content Placeholder 2"/>
          <p:cNvSpPr txBox="1">
            <a:spLocks/>
          </p:cNvSpPr>
          <p:nvPr/>
        </p:nvSpPr>
        <p:spPr>
          <a:xfrm>
            <a:off x="1072463" y="2029469"/>
            <a:ext cx="10972800" cy="1225921"/>
          </a:xfrm>
          <a:prstGeom prst="rect">
            <a:avLst/>
          </a:prstGeom>
        </p:spPr>
        <p:txBody>
          <a:bodyPr/>
          <a:lstStyle>
            <a:lvl1pPr marL="228600" indent="-168275" algn="l" defTabSz="228600" rtl="0" eaLnBrk="1" latinLnBrk="0" hangingPunct="1">
              <a:spcBef>
                <a:spcPts val="0"/>
              </a:spcBef>
              <a:spcAft>
                <a:spcPts val="600"/>
              </a:spcAft>
              <a:buClr>
                <a:schemeClr val="accent1"/>
              </a:buClr>
              <a:buSzPct val="85000"/>
              <a:buFont typeface="Wingdings" pitchFamily="2" charset="2"/>
              <a:buChar char="§"/>
              <a:tabLst/>
              <a:defRPr sz="2000" kern="1200">
                <a:solidFill>
                  <a:schemeClr val="tx1"/>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chemeClr val="accent1"/>
              </a:buClr>
              <a:buSzPct val="85000"/>
              <a:buFont typeface="Wingdings" pitchFamily="2" charset="2"/>
              <a:buChar char="§"/>
              <a:defRPr sz="1800" kern="1200">
                <a:solidFill>
                  <a:schemeClr val="tx1"/>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1"/>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667" dirty="0"/>
              <a:t>The type of this lambda is the </a:t>
            </a:r>
            <a:r>
              <a:rPr lang="en-US" sz="2667" b="1" dirty="0">
                <a:latin typeface="Courier New" panose="02070309020205020404" pitchFamily="49" charset="0"/>
                <a:cs typeface="Courier New" panose="02070309020205020404" pitchFamily="49" charset="0"/>
              </a:rPr>
              <a:t>Predicate</a:t>
            </a:r>
            <a:r>
              <a:rPr lang="en-US" sz="2667" dirty="0"/>
              <a:t> functional interface</a:t>
            </a:r>
          </a:p>
          <a:p>
            <a:r>
              <a:rPr lang="en-US" sz="2667" dirty="0"/>
              <a:t>The lambda expression is an implementation of the </a:t>
            </a:r>
            <a:r>
              <a:rPr lang="en-US" sz="2667" b="1" dirty="0">
                <a:latin typeface="Courier New" panose="02070309020205020404" pitchFamily="49" charset="0"/>
                <a:cs typeface="Courier New" panose="02070309020205020404" pitchFamily="49" charset="0"/>
              </a:rPr>
              <a:t>test()</a:t>
            </a:r>
            <a:r>
              <a:rPr lang="en-US" sz="2667" dirty="0"/>
              <a:t> method.</a:t>
            </a:r>
          </a:p>
          <a:p>
            <a:pPr lvl="1"/>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132" y="4079791"/>
            <a:ext cx="8769248" cy="195191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133" y="3416918"/>
            <a:ext cx="2622569" cy="387353"/>
          </a:xfrm>
          <a:prstGeom prst="rect">
            <a:avLst/>
          </a:prstGeom>
        </p:spPr>
      </p:pic>
    </p:spTree>
    <p:extLst>
      <p:ext uri="{BB962C8B-B14F-4D97-AF65-F5344CB8AC3E}">
        <p14:creationId xmlns:p14="http://schemas.microsoft.com/office/powerpoint/2010/main" val="345557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Type Inferrence</a:t>
            </a:r>
          </a:p>
        </p:txBody>
      </p:sp>
      <p:sp>
        <p:nvSpPr>
          <p:cNvPr id="7" name="Rectangle 6"/>
          <p:cNvSpPr/>
          <p:nvPr/>
        </p:nvSpPr>
        <p:spPr>
          <a:xfrm>
            <a:off x="839467" y="4330323"/>
            <a:ext cx="10270333" cy="820866"/>
          </a:xfrm>
          <a:prstGeom prst="rect">
            <a:avLst/>
          </a:prstGeom>
          <a:solidFill>
            <a:schemeClr val="bg2">
              <a:lumMod val="20000"/>
              <a:lumOff val="80000"/>
            </a:schemeClr>
          </a:solidFill>
          <a:scene3d>
            <a:camera prst="orthographicFront"/>
            <a:lightRig rig="threePt" dir="t"/>
          </a:scene3d>
          <a:sp3d>
            <a:bevelT/>
          </a:sp3d>
        </p:spPr>
        <p:txBody>
          <a:bodyPr wrap="square" tIns="121920" bIns="121920">
            <a:spAutoFit/>
          </a:bodyPr>
          <a:lstStyle/>
          <a:p>
            <a:r>
              <a:rPr lang="en-US" sz="1867" b="1" dirty="0" err="1">
                <a:solidFill>
                  <a:srgbClr val="0070C0"/>
                </a:solidFill>
                <a:latin typeface="Courier New" pitchFamily="49" charset="0"/>
                <a:cs typeface="Courier New" pitchFamily="49" charset="0"/>
              </a:rPr>
              <a:t>List&lt;</a:t>
            </a:r>
            <a:r>
              <a:rPr lang="en-US" sz="1867" b="1" dirty="0" err="1">
                <a:solidFill>
                  <a:srgbClr val="FF0000"/>
                </a:solidFill>
                <a:latin typeface="Courier New" pitchFamily="49" charset="0"/>
                <a:cs typeface="Courier New" pitchFamily="49" charset="0"/>
              </a:rPr>
              <a:t>String</a:t>
            </a:r>
            <a:r>
              <a:rPr lang="en-US" sz="1867" b="1" dirty="0" err="1">
                <a:solidFill>
                  <a:srgbClr val="0070C0"/>
                </a:solidFill>
                <a:latin typeface="Courier New" pitchFamily="49" charset="0"/>
                <a:cs typeface="Courier New" pitchFamily="49" charset="0"/>
              </a:rPr>
              <a:t>&gt; ls = getList();</a:t>
            </a:r>
          </a:p>
          <a:p>
            <a:r>
              <a:rPr lang="en-US" sz="1867" b="1" dirty="0" err="1">
                <a:solidFill>
                  <a:srgbClr val="0070C0"/>
                </a:solidFill>
                <a:latin typeface="Courier New" pitchFamily="49" charset="0"/>
                <a:cs typeface="Courier New" pitchFamily="49" charset="0"/>
              </a:rPr>
              <a:t>Collections.sort</a:t>
            </a:r>
            <a:r>
              <a:rPr lang="en-US" sz="1867" b="1" dirty="0">
                <a:solidFill>
                  <a:srgbClr val="0070C0"/>
                </a:solidFill>
                <a:latin typeface="Courier New" pitchFamily="49" charset="0"/>
                <a:cs typeface="Courier New" pitchFamily="49" charset="0"/>
              </a:rPr>
              <a:t>(</a:t>
            </a:r>
            <a:r>
              <a:rPr lang="en-US" sz="1867" b="1" dirty="0" err="1">
                <a:solidFill>
                  <a:srgbClr val="0070C0"/>
                </a:solidFill>
                <a:latin typeface="Courier New" pitchFamily="49" charset="0"/>
                <a:cs typeface="Courier New" pitchFamily="49" charset="0"/>
              </a:rPr>
              <a:t>ls</a:t>
            </a:r>
            <a:r>
              <a:rPr lang="en-US" sz="1867" b="1" dirty="0">
                <a:solidFill>
                  <a:srgbClr val="0070C0"/>
                </a:solidFill>
                <a:latin typeface="Courier New" pitchFamily="49" charset="0"/>
                <a:cs typeface="Courier New" pitchFamily="49" charset="0"/>
              </a:rPr>
              <a:t>, </a:t>
            </a:r>
            <a:r>
              <a:rPr lang="en-US" sz="1867" b="1" dirty="0">
                <a:solidFill>
                  <a:srgbClr val="FF0000"/>
                </a:solidFill>
                <a:latin typeface="Courier New" pitchFamily="49" charset="0"/>
                <a:cs typeface="Courier New" pitchFamily="49" charset="0"/>
              </a:rPr>
              <a:t>(String x, String y) -&gt; </a:t>
            </a:r>
            <a:r>
              <a:rPr lang="en-US" sz="1867" b="1" dirty="0" err="1">
                <a:solidFill>
                  <a:srgbClr val="FF0000"/>
                </a:solidFill>
                <a:latin typeface="Courier New" pitchFamily="49" charset="0"/>
                <a:cs typeface="Courier New" pitchFamily="49" charset="0"/>
              </a:rPr>
              <a:t>x.length</a:t>
            </a:r>
            <a:r>
              <a:rPr lang="en-US" sz="1867" b="1" dirty="0">
                <a:solidFill>
                  <a:srgbClr val="FF0000"/>
                </a:solidFill>
                <a:latin typeface="Courier New" pitchFamily="49" charset="0"/>
                <a:cs typeface="Courier New" pitchFamily="49" charset="0"/>
              </a:rPr>
              <a:t>() - </a:t>
            </a:r>
            <a:r>
              <a:rPr lang="en-US" sz="1867" b="1" dirty="0" err="1">
                <a:solidFill>
                  <a:srgbClr val="FF0000"/>
                </a:solidFill>
                <a:latin typeface="Courier New" pitchFamily="49" charset="0"/>
                <a:cs typeface="Courier New" pitchFamily="49" charset="0"/>
              </a:rPr>
              <a:t>y.length</a:t>
            </a:r>
            <a:r>
              <a:rPr lang="en-US" sz="1867" b="1" dirty="0">
                <a:solidFill>
                  <a:srgbClr val="FF0000"/>
                </a:solidFill>
                <a:latin typeface="Courier New" pitchFamily="49" charset="0"/>
                <a:cs typeface="Courier New" pitchFamily="49" charset="0"/>
              </a:rPr>
              <a:t>()</a:t>
            </a:r>
            <a:r>
              <a:rPr lang="en-US" sz="1867" b="1" dirty="0">
                <a:solidFill>
                  <a:srgbClr val="0070C0"/>
                </a:solidFill>
                <a:latin typeface="Courier New" pitchFamily="49" charset="0"/>
                <a:cs typeface="Courier New" pitchFamily="49" charset="0"/>
              </a:rPr>
              <a:t>);</a:t>
            </a:r>
            <a:endParaRPr lang="en-US" sz="1600" dirty="0"/>
          </a:p>
        </p:txBody>
      </p:sp>
      <p:sp>
        <p:nvSpPr>
          <p:cNvPr id="8" name="Rectangle 7"/>
          <p:cNvSpPr/>
          <p:nvPr/>
        </p:nvSpPr>
        <p:spPr>
          <a:xfrm>
            <a:off x="830171" y="5600867"/>
            <a:ext cx="8273860" cy="533544"/>
          </a:xfrm>
          <a:prstGeom prst="rect">
            <a:avLst/>
          </a:prstGeom>
          <a:solidFill>
            <a:schemeClr val="bg2">
              <a:lumMod val="20000"/>
              <a:lumOff val="80000"/>
            </a:schemeClr>
          </a:solidFill>
          <a:scene3d>
            <a:camera prst="orthographicFront"/>
            <a:lightRig rig="threePt" dir="t"/>
          </a:scene3d>
          <a:sp3d>
            <a:bevelT/>
          </a:sp3d>
        </p:spPr>
        <p:txBody>
          <a:bodyPr wrap="square" tIns="121920" bIns="121920">
            <a:spAutoFit/>
          </a:bodyPr>
          <a:lstStyle/>
          <a:p>
            <a:r>
              <a:rPr lang="en-US" sz="1867" b="1" dirty="0" err="1">
                <a:solidFill>
                  <a:srgbClr val="0070C0"/>
                </a:solidFill>
                <a:latin typeface="Courier New" pitchFamily="49" charset="0"/>
                <a:cs typeface="Courier New" pitchFamily="49" charset="0"/>
              </a:rPr>
              <a:t>Collections.sort</a:t>
            </a:r>
            <a:r>
              <a:rPr lang="en-US" sz="1867" b="1" dirty="0">
                <a:solidFill>
                  <a:srgbClr val="0070C0"/>
                </a:solidFill>
                <a:latin typeface="Courier New" pitchFamily="49" charset="0"/>
                <a:cs typeface="Courier New" pitchFamily="49" charset="0"/>
              </a:rPr>
              <a:t>(</a:t>
            </a:r>
            <a:r>
              <a:rPr lang="en-US" sz="1867" b="1" dirty="0" err="1">
                <a:solidFill>
                  <a:srgbClr val="0070C0"/>
                </a:solidFill>
                <a:latin typeface="Courier New" pitchFamily="49" charset="0"/>
                <a:cs typeface="Courier New" pitchFamily="49" charset="0"/>
              </a:rPr>
              <a:t>ls</a:t>
            </a:r>
            <a:r>
              <a:rPr lang="en-US" sz="1867" b="1" dirty="0">
                <a:solidFill>
                  <a:srgbClr val="0070C0"/>
                </a:solidFill>
                <a:latin typeface="Courier New" pitchFamily="49" charset="0"/>
                <a:cs typeface="Courier New" pitchFamily="49" charset="0"/>
              </a:rPr>
              <a:t>, </a:t>
            </a:r>
            <a:r>
              <a:rPr lang="en-US" sz="1867" b="1" dirty="0">
                <a:solidFill>
                  <a:srgbClr val="FF0000"/>
                </a:solidFill>
                <a:latin typeface="Courier New" pitchFamily="49" charset="0"/>
                <a:cs typeface="Courier New" pitchFamily="49" charset="0"/>
              </a:rPr>
              <a:t>(x, y) -&gt; </a:t>
            </a:r>
            <a:r>
              <a:rPr lang="en-US" sz="1867" b="1" dirty="0" err="1">
                <a:solidFill>
                  <a:srgbClr val="FF0000"/>
                </a:solidFill>
                <a:latin typeface="Courier New" pitchFamily="49" charset="0"/>
                <a:cs typeface="Courier New" pitchFamily="49" charset="0"/>
              </a:rPr>
              <a:t>x.length</a:t>
            </a:r>
            <a:r>
              <a:rPr lang="en-US" sz="1867" b="1" dirty="0">
                <a:solidFill>
                  <a:srgbClr val="FF0000"/>
                </a:solidFill>
                <a:latin typeface="Courier New" pitchFamily="49" charset="0"/>
                <a:cs typeface="Courier New" pitchFamily="49" charset="0"/>
              </a:rPr>
              <a:t>() - </a:t>
            </a:r>
            <a:r>
              <a:rPr lang="en-US" sz="1867" b="1" dirty="0" err="1">
                <a:solidFill>
                  <a:srgbClr val="FF0000"/>
                </a:solidFill>
                <a:latin typeface="Courier New" pitchFamily="49" charset="0"/>
                <a:cs typeface="Courier New" pitchFamily="49" charset="0"/>
              </a:rPr>
              <a:t>y.length</a:t>
            </a:r>
            <a:r>
              <a:rPr lang="en-US" sz="1867" b="1" dirty="0">
                <a:solidFill>
                  <a:srgbClr val="FF0000"/>
                </a:solidFill>
                <a:latin typeface="Courier New" pitchFamily="49" charset="0"/>
                <a:cs typeface="Courier New" pitchFamily="49" charset="0"/>
              </a:rPr>
              <a:t>()</a:t>
            </a:r>
            <a:r>
              <a:rPr lang="en-US" sz="1867" b="1" dirty="0">
                <a:solidFill>
                  <a:srgbClr val="0070C0"/>
                </a:solidFill>
                <a:latin typeface="Courier New" pitchFamily="49" charset="0"/>
                <a:cs typeface="Courier New" pitchFamily="49" charset="0"/>
              </a:rPr>
              <a:t>);</a:t>
            </a:r>
            <a:endParaRPr lang="en-US" sz="1600" dirty="0"/>
          </a:p>
        </p:txBody>
      </p:sp>
      <p:sp>
        <p:nvSpPr>
          <p:cNvPr id="9" name="Down Arrow 8"/>
          <p:cNvSpPr/>
          <p:nvPr/>
        </p:nvSpPr>
        <p:spPr>
          <a:xfrm>
            <a:off x="4744739" y="5189541"/>
            <a:ext cx="240423" cy="424976"/>
          </a:xfrm>
          <a:prstGeom prst="downArrow">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33" dirty="0" err="1">
              <a:solidFill>
                <a:schemeClr val="tx1">
                  <a:lumMod val="50000"/>
                  <a:lumOff val="50000"/>
                </a:schemeClr>
              </a:solidFill>
              <a:latin typeface="Arial" pitchFamily="34" charset="0"/>
              <a:cs typeface="Arial" pitchFamily="34" charset="0"/>
            </a:endParaRPr>
          </a:p>
        </p:txBody>
      </p:sp>
      <p:sp>
        <p:nvSpPr>
          <p:cNvPr id="10" name="Rectangle 9"/>
          <p:cNvSpPr/>
          <p:nvPr/>
        </p:nvSpPr>
        <p:spPr>
          <a:xfrm>
            <a:off x="831795" y="3586390"/>
            <a:ext cx="8273860" cy="533544"/>
          </a:xfrm>
          <a:prstGeom prst="rect">
            <a:avLst/>
          </a:prstGeom>
          <a:solidFill>
            <a:schemeClr val="bg2">
              <a:lumMod val="20000"/>
              <a:lumOff val="80000"/>
            </a:schemeClr>
          </a:solidFill>
          <a:scene3d>
            <a:camera prst="orthographicFront"/>
            <a:lightRig rig="threePt" dir="t"/>
          </a:scene3d>
          <a:sp3d>
            <a:bevelT/>
          </a:sp3d>
        </p:spPr>
        <p:txBody>
          <a:bodyPr wrap="square" tIns="121920" bIns="121920">
            <a:spAutoFit/>
          </a:bodyPr>
          <a:lstStyle/>
          <a:p>
            <a:r>
              <a:rPr lang="en-US" sz="1867" b="1" dirty="0" err="1">
                <a:solidFill>
                  <a:srgbClr val="0070C0"/>
                </a:solidFill>
                <a:latin typeface="Courier New" pitchFamily="49" charset="0"/>
                <a:cs typeface="Courier New" pitchFamily="49" charset="0"/>
              </a:rPr>
              <a:t>static T void sort</a:t>
            </a:r>
            <a:r>
              <a:rPr lang="en-US" sz="1867" b="1" dirty="0">
                <a:solidFill>
                  <a:srgbClr val="0070C0"/>
                </a:solidFill>
                <a:latin typeface="Courier New" pitchFamily="49" charset="0"/>
                <a:cs typeface="Courier New" pitchFamily="49" charset="0"/>
              </a:rPr>
              <a:t>(</a:t>
            </a:r>
            <a:r>
              <a:rPr lang="en-US" sz="1867" b="1" dirty="0" err="1">
                <a:solidFill>
                  <a:srgbClr val="0070C0"/>
                </a:solidFill>
                <a:latin typeface="Courier New" pitchFamily="49" charset="0"/>
                <a:cs typeface="Courier New" pitchFamily="49" charset="0"/>
              </a:rPr>
              <a:t>List&lt;T&gt; l</a:t>
            </a:r>
            <a:r>
              <a:rPr lang="en-US" sz="1867" b="1" dirty="0">
                <a:solidFill>
                  <a:srgbClr val="0070C0"/>
                </a:solidFill>
                <a:latin typeface="Courier New" pitchFamily="49" charset="0"/>
                <a:cs typeface="Courier New" pitchFamily="49" charset="0"/>
              </a:rPr>
              <a:t>, </a:t>
            </a:r>
            <a:r>
              <a:rPr lang="en-US" sz="1867" b="1" dirty="0" err="1">
                <a:solidFill>
                  <a:srgbClr val="FF0000"/>
                </a:solidFill>
                <a:latin typeface="Courier New" pitchFamily="49" charset="0"/>
                <a:cs typeface="Courier New" pitchFamily="49" charset="0"/>
              </a:rPr>
              <a:t>Comparator&lt;? super T&gt; c</a:t>
            </a:r>
            <a:r>
              <a:rPr lang="en-US" sz="1867" b="1" dirty="0">
                <a:solidFill>
                  <a:srgbClr val="0070C0"/>
                </a:solidFill>
                <a:latin typeface="Courier New" pitchFamily="49" charset="0"/>
                <a:cs typeface="Courier New" pitchFamily="49" charset="0"/>
              </a:rPr>
              <a:t>);</a:t>
            </a:r>
            <a:endParaRPr lang="en-US" sz="1600" dirty="0"/>
          </a:p>
        </p:txBody>
      </p:sp>
      <p:sp>
        <p:nvSpPr>
          <p:cNvPr id="4" name="Content Placeholder 3"/>
          <p:cNvSpPr>
            <a:spLocks noGrp="1"/>
          </p:cNvSpPr>
          <p:nvPr>
            <p:ph sz="quarter" idx="12"/>
          </p:nvPr>
        </p:nvSpPr>
        <p:spPr>
          <a:xfrm>
            <a:off x="1013564" y="1411033"/>
            <a:ext cx="10972800" cy="4083475"/>
          </a:xfrm>
        </p:spPr>
        <p:txBody>
          <a:bodyPr/>
          <a:lstStyle/>
          <a:p>
            <a:r>
              <a:rPr lang="en-US"/>
              <a:t>The compiler can often infer parameter types in a Lambda expression</a:t>
            </a:r>
          </a:p>
          <a:p>
            <a:r>
              <a:rPr lang="en-US"/>
              <a:t>Inferrence uses the target functional interface’s method signature</a:t>
            </a:r>
          </a:p>
          <a:p>
            <a:r>
              <a:rPr lang="en-US"/>
              <a:t>Fully statically typed (no dynamic typing sneaking in)</a:t>
            </a:r>
          </a:p>
          <a:p>
            <a:pPr lvl="1"/>
            <a:r>
              <a:rPr lang="en-US"/>
              <a:t>More typing with less typing</a:t>
            </a:r>
          </a:p>
        </p:txBody>
      </p:sp>
    </p:spTree>
    <p:extLst>
      <p:ext uri="{BB962C8B-B14F-4D97-AF65-F5344CB8AC3E}">
        <p14:creationId xmlns:p14="http://schemas.microsoft.com/office/powerpoint/2010/main" val="68618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Lambda </a:t>
            </a:r>
            <a:r>
              <a:rPr lang="en-US" dirty="0" smtClean="0"/>
              <a:t>Expressions</a:t>
            </a:r>
            <a:endParaRPr lang="en-US" dirty="0"/>
          </a:p>
        </p:txBody>
      </p:sp>
      <p:sp>
        <p:nvSpPr>
          <p:cNvPr id="3" name="Content Placeholder 2"/>
          <p:cNvSpPr>
            <a:spLocks noGrp="1"/>
          </p:cNvSpPr>
          <p:nvPr>
            <p:ph sz="quarter" idx="12"/>
          </p:nvPr>
        </p:nvSpPr>
        <p:spPr/>
        <p:txBody>
          <a:bodyPr/>
          <a:lstStyle/>
          <a:p>
            <a:pPr marL="457189" indent="-457189">
              <a:buFont typeface="Arial" pitchFamily="34" charset="0"/>
              <a:buChar char="•"/>
            </a:pPr>
            <a:r>
              <a:rPr lang="en-US" dirty="0"/>
              <a:t>Lambda expressions can refer to </a:t>
            </a:r>
            <a:r>
              <a:rPr lang="en-US" i="1" dirty="0">
                <a:solidFill>
                  <a:srgbClr val="FF0000"/>
                </a:solidFill>
              </a:rPr>
              <a:t>effectively final </a:t>
            </a:r>
            <a:r>
              <a:rPr lang="en-US" dirty="0"/>
              <a:t>local variables from the enclosing scope</a:t>
            </a:r>
          </a:p>
          <a:p>
            <a:pPr lvl="1"/>
            <a:r>
              <a:rPr lang="en-US" dirty="0"/>
              <a:t>This means a variable behaves as if it is marked final (even if it is not)</a:t>
            </a:r>
          </a:p>
          <a:p>
            <a:pPr lvl="1"/>
            <a:r>
              <a:rPr lang="en-US" dirty="0"/>
              <a:t>The variable is assigned once</a:t>
            </a:r>
          </a:p>
          <a:p>
            <a:pPr marL="457189" indent="-457189">
              <a:buFont typeface="Arial" pitchFamily="34" charset="0"/>
              <a:buChar char="•"/>
            </a:pPr>
            <a:r>
              <a:rPr lang="en-US" dirty="0"/>
              <a:t>Lambda expressions are anonymous functions</a:t>
            </a:r>
          </a:p>
          <a:p>
            <a:pPr lvl="1"/>
            <a:r>
              <a:rPr lang="en-US" dirty="0"/>
              <a:t>They are not associated with an object</a:t>
            </a:r>
          </a:p>
          <a:p>
            <a:pPr lvl="1"/>
            <a:r>
              <a:rPr lang="en-US" b="1" dirty="0">
                <a:latin typeface="Courier New"/>
                <a:cs typeface="Courier New"/>
              </a:rPr>
              <a:t>this</a:t>
            </a:r>
            <a:r>
              <a:rPr lang="en-US" dirty="0"/>
              <a:t> will refer to the object in the surrounding scope</a:t>
            </a:r>
          </a:p>
        </p:txBody>
      </p:sp>
      <p:sp>
        <p:nvSpPr>
          <p:cNvPr id="4" name="Text Placeholder 3"/>
          <p:cNvSpPr>
            <a:spLocks noGrp="1"/>
          </p:cNvSpPr>
          <p:nvPr>
            <p:ph type="body" sz="quarter" idx="13"/>
          </p:nvPr>
        </p:nvSpPr>
        <p:spPr/>
        <p:txBody>
          <a:bodyPr/>
          <a:lstStyle/>
          <a:p>
            <a:r>
              <a:rPr lang="en-US"/>
              <a:t>Local Variable Capture &amp; Lexical Scoping</a:t>
            </a:r>
          </a:p>
        </p:txBody>
      </p:sp>
    </p:spTree>
    <p:extLst>
      <p:ext uri="{BB962C8B-B14F-4D97-AF65-F5344CB8AC3E}">
        <p14:creationId xmlns:p14="http://schemas.microsoft.com/office/powerpoint/2010/main" val="325668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4294967295"/>
          </p:nvPr>
        </p:nvSpPr>
        <p:spPr>
          <a:xfrm>
            <a:off x="622697" y="6590109"/>
            <a:ext cx="172640" cy="1524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551">
                <a:solidFill>
                  <a:srgbClr val="000000"/>
                </a:solidFill>
                <a:latin typeface="Gill Sans" pitchFamily="-107" charset="0"/>
                <a:ea typeface="ヒラギノ角ゴ ProN W3" pitchFamily="-107" charset="-128"/>
                <a:sym typeface="Gill Sans" pitchFamily="-107" charset="0"/>
              </a:defRPr>
            </a:lvl1pPr>
            <a:lvl2pPr marL="28448082" indent="-28105191">
              <a:defRPr sz="5551">
                <a:solidFill>
                  <a:srgbClr val="000000"/>
                </a:solidFill>
                <a:latin typeface="Gill Sans" pitchFamily="-107" charset="0"/>
                <a:ea typeface="ヒラギノ角ゴ ProN W3" pitchFamily="-107" charset="-128"/>
                <a:sym typeface="Gill Sans" pitchFamily="-107" charset="0"/>
              </a:defRPr>
            </a:lvl2pPr>
            <a:lvl3pPr marL="857229" indent="-171446">
              <a:defRPr sz="5551">
                <a:solidFill>
                  <a:srgbClr val="000000"/>
                </a:solidFill>
                <a:latin typeface="Gill Sans" pitchFamily="-107" charset="0"/>
                <a:ea typeface="ヒラギノ角ゴ ProN W3" pitchFamily="-107" charset="-128"/>
                <a:sym typeface="Gill Sans" pitchFamily="-107" charset="0"/>
              </a:defRPr>
            </a:lvl3pPr>
            <a:lvl4pPr marL="1200121" indent="-171446">
              <a:defRPr sz="5551">
                <a:solidFill>
                  <a:srgbClr val="000000"/>
                </a:solidFill>
                <a:latin typeface="Gill Sans" pitchFamily="-107" charset="0"/>
                <a:ea typeface="ヒラギノ角ゴ ProN W3" pitchFamily="-107" charset="-128"/>
                <a:sym typeface="Gill Sans" pitchFamily="-107" charset="0"/>
              </a:defRPr>
            </a:lvl4pPr>
            <a:lvl5pPr marL="1543012" indent="-171446">
              <a:defRPr sz="5551">
                <a:solidFill>
                  <a:srgbClr val="000000"/>
                </a:solidFill>
                <a:latin typeface="Gill Sans" pitchFamily="-107" charset="0"/>
                <a:ea typeface="ヒラギノ角ゴ ProN W3" pitchFamily="-107" charset="-128"/>
                <a:sym typeface="Gill Sans" pitchFamily="-107" charset="0"/>
              </a:defRPr>
            </a:lvl5pPr>
            <a:lvl6pPr marL="1885904"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6pPr>
            <a:lvl7pPr marL="2228795"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7pPr>
            <a:lvl8pPr marL="2571686"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8pPr>
            <a:lvl9pPr marL="2914578"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9pPr>
          </a:lstStyle>
          <a:p>
            <a:fld id="{2FA6C7A5-A315-4DF6-AE08-20A47F1A6D94}" type="slidenum">
              <a:rPr lang="en-US" sz="751">
                <a:solidFill>
                  <a:srgbClr val="1A1A1A"/>
                </a:solidFill>
                <a:latin typeface="Univers LT Std 45 Light" pitchFamily="-107" charset="0"/>
                <a:sym typeface="Univers LT Std 45 Light" pitchFamily="-107" charset="0"/>
              </a:rPr>
              <a:pPr/>
              <a:t>45</a:t>
            </a:fld>
            <a:endParaRPr lang="en-US" sz="751">
              <a:solidFill>
                <a:srgbClr val="1A1A1A"/>
              </a:solidFill>
              <a:latin typeface="Univers LT Std 45 Light" pitchFamily="-107" charset="0"/>
              <a:sym typeface="Univers LT Std 45 Light" pitchFamily="-107" charset="0"/>
            </a:endParaRPr>
          </a:p>
        </p:txBody>
      </p:sp>
      <p:grpSp>
        <p:nvGrpSpPr>
          <p:cNvPr id="29699" name="Group 3"/>
          <p:cNvGrpSpPr>
            <a:grpSpLocks/>
          </p:cNvGrpSpPr>
          <p:nvPr/>
        </p:nvGrpSpPr>
        <p:grpSpPr bwMode="auto">
          <a:xfrm>
            <a:off x="796528" y="6597256"/>
            <a:ext cx="2988469" cy="129777"/>
            <a:chOff x="0" y="0"/>
            <a:chExt cx="2510" cy="108"/>
          </a:xfrm>
        </p:grpSpPr>
        <p:sp>
          <p:nvSpPr>
            <p:cNvPr id="29702" name="Rectangle 1"/>
            <p:cNvSpPr>
              <a:spLocks/>
            </p:cNvSpPr>
            <p:nvPr/>
          </p:nvSpPr>
          <p:spPr bwMode="auto">
            <a:xfrm>
              <a:off x="38" y="11"/>
              <a:ext cx="247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25" tIns="9525" rIns="9525" bIns="9525"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eaLnBrk="1" hangingPunct="1"/>
              <a:r>
                <a:rPr lang="en-US" sz="751">
                  <a:solidFill>
                    <a:srgbClr val="1A1A1A"/>
                  </a:solidFill>
                  <a:latin typeface="Univers LT Std 45 Light" pitchFamily="-107" charset="0"/>
                  <a:sym typeface="Univers LT Std 45 Light" pitchFamily="-107" charset="0"/>
                </a:rPr>
                <a:t>Copyright © 2012, Oracle and/or its affiliates. All rights reserved.</a:t>
              </a:r>
            </a:p>
          </p:txBody>
        </p:sp>
        <p:sp>
          <p:nvSpPr>
            <p:cNvPr id="29703" name="Line 2"/>
            <p:cNvSpPr>
              <a:spLocks noChangeShapeType="1"/>
            </p:cNvSpPr>
            <p:nvPr/>
          </p:nvSpPr>
          <p:spPr bwMode="auto">
            <a:xfrm flipH="1">
              <a:off x="0" y="0"/>
              <a:ext cx="1" cy="108"/>
            </a:xfrm>
            <a:prstGeom prst="line">
              <a:avLst/>
            </a:prstGeom>
            <a:noFill/>
            <a:ln w="6350">
              <a:solidFill>
                <a:srgbClr val="343434"/>
              </a:solidFill>
              <a:round/>
              <a:headEnd/>
              <a:tailEnd/>
            </a:ln>
            <a:extLst>
              <a:ext uri="{909E8E84-426E-40DD-AFC4-6F175D3DCCD1}">
                <a14:hiddenFill xmlns:a14="http://schemas.microsoft.com/office/drawing/2010/main">
                  <a:noFill/>
                </a14:hiddenFill>
              </a:ext>
            </a:extLst>
          </p:spPr>
          <p:txBody>
            <a:bodyPr lIns="0" tIns="0" rIns="0" bIns="0"/>
            <a:lstStyle/>
            <a:p>
              <a:endParaRPr lang="en-US" sz="1351"/>
            </a:p>
          </p:txBody>
        </p:sp>
      </p:grpSp>
      <p:sp>
        <p:nvSpPr>
          <p:cNvPr id="29701" name="Rectangle 5"/>
          <p:cNvSpPr>
            <a:spLocks/>
          </p:cNvSpPr>
          <p:nvPr/>
        </p:nvSpPr>
        <p:spPr bwMode="auto">
          <a:xfrm>
            <a:off x="333374" y="2017785"/>
            <a:ext cx="11210925"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void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createUI</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Button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button</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 </a:t>
            </a:r>
            <a:r>
              <a:rPr lang="en-US" sz="2133" b="1" dirty="0">
                <a:solidFill>
                  <a:srgbClr val="336E8D"/>
                </a:solidFill>
                <a:latin typeface="Courier New" panose="02070309020205020404" pitchFamily="49" charset="0"/>
                <a:cs typeface="Courier New" panose="02070309020205020404" pitchFamily="49" charset="0"/>
                <a:sym typeface="Menlo Regular" pitchFamily="-107" charset="0"/>
              </a:rPr>
              <a:t>new</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Button(</a:t>
            </a:r>
            <a:r>
              <a:rPr lang="en-US" sz="2133" b="1" dirty="0">
                <a:solidFill>
                  <a:srgbClr val="16AD57"/>
                </a:solidFill>
                <a:latin typeface="Courier New" panose="02070309020205020404" pitchFamily="49" charset="0"/>
                <a:cs typeface="Courier New" panose="02070309020205020404" pitchFamily="49" charset="0"/>
                <a:sym typeface="Menlo Regular" pitchFamily="-107" charset="0"/>
              </a:rPr>
              <a:t>"Guess What I'm Thinking"</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p>
          <a:p>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button.setOnAction</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r>
              <a:rPr lang="en-US" sz="2133" b="1" dirty="0">
                <a:solidFill>
                  <a:srgbClr val="FF0000"/>
                </a:solidFill>
                <a:latin typeface="Courier New" panose="02070309020205020404" pitchFamily="49" charset="0"/>
                <a:cs typeface="Courier New" panose="02070309020205020404" pitchFamily="49" charset="0"/>
                <a:sym typeface="Menlo Regular" pitchFamily="-107" charset="0"/>
              </a:rPr>
              <a:t>e -&gt; guess(e)</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 lambda only calls a method</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p>
          <a:p>
            <a:pPr eaLnBrk="1" hangingPunct="1"/>
            <a:endParaRPr lang="en-US" sz="2133" b="1" dirty="0">
              <a:solidFill>
                <a:schemeClr val="tx1"/>
              </a:solidFill>
              <a:latin typeface="Courier New" panose="02070309020205020404" pitchFamily="49" charset="0"/>
              <a:cs typeface="Courier New" panose="02070309020205020404" pitchFamily="49" charset="0"/>
              <a:sym typeface="Menlo Regular" pitchFamily="-107" charset="0"/>
            </a:endParaRP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void guess(</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ActionEvent</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event) {</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Button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button</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 (Button)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event.getSource</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button.setText</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r>
              <a:rPr lang="en-US" sz="2133" b="1" dirty="0">
                <a:solidFill>
                  <a:srgbClr val="16AD57"/>
                </a:solidFill>
                <a:latin typeface="Courier New" panose="02070309020205020404" pitchFamily="49" charset="0"/>
                <a:cs typeface="Courier New" panose="02070309020205020404" pitchFamily="49" charset="0"/>
                <a:sym typeface="Menlo Regular" pitchFamily="-107" charset="0"/>
              </a:rPr>
              <a:t>"You love Lambda!"</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p>
        </p:txBody>
      </p:sp>
      <p:sp>
        <p:nvSpPr>
          <p:cNvPr id="8" name="Rectangle 4"/>
          <p:cNvSpPr>
            <a:spLocks/>
          </p:cNvSpPr>
          <p:nvPr/>
        </p:nvSpPr>
        <p:spPr bwMode="auto">
          <a:xfrm>
            <a:off x="339251" y="1223918"/>
            <a:ext cx="617156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200" dirty="0">
                <a:solidFill>
                  <a:schemeClr val="tx1"/>
                </a:solidFill>
                <a:latin typeface="Univers LT Std 65 Bold" pitchFamily="-107" charset="0"/>
                <a:sym typeface="Univers LT Std 65 Bold" pitchFamily="-107" charset="0"/>
              </a:rPr>
              <a:t>If a lambda only calls a method …</a:t>
            </a:r>
          </a:p>
        </p:txBody>
      </p:sp>
      <p:sp>
        <p:nvSpPr>
          <p:cNvPr id="9" name="Title 1"/>
          <p:cNvSpPr>
            <a:spLocks noGrp="1"/>
          </p:cNvSpPr>
          <p:nvPr>
            <p:ph type="title"/>
          </p:nvPr>
        </p:nvSpPr>
        <p:spPr>
          <a:xfrm>
            <a:off x="1072463" y="327385"/>
            <a:ext cx="10972781" cy="541860"/>
          </a:xfrm>
        </p:spPr>
        <p:txBody>
          <a:bodyPr>
            <a:normAutofit fontScale="90000"/>
          </a:bodyPr>
          <a:lstStyle/>
          <a:p>
            <a:r>
              <a:rPr lang="en-US" dirty="0" smtClean="0"/>
              <a:t>Method References</a:t>
            </a:r>
            <a:endParaRPr lang="en-US" dirty="0"/>
          </a:p>
        </p:txBody>
      </p:sp>
    </p:spTree>
    <p:extLst>
      <p:ext uri="{BB962C8B-B14F-4D97-AF65-F5344CB8AC3E}">
        <p14:creationId xmlns:p14="http://schemas.microsoft.com/office/powerpoint/2010/main" val="240073337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4294967295"/>
          </p:nvPr>
        </p:nvSpPr>
        <p:spPr>
          <a:xfrm>
            <a:off x="622697" y="6590109"/>
            <a:ext cx="172640" cy="1524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551">
                <a:solidFill>
                  <a:srgbClr val="000000"/>
                </a:solidFill>
                <a:latin typeface="Gill Sans" pitchFamily="-107" charset="0"/>
                <a:ea typeface="ヒラギノ角ゴ ProN W3" pitchFamily="-107" charset="-128"/>
                <a:sym typeface="Gill Sans" pitchFamily="-107" charset="0"/>
              </a:defRPr>
            </a:lvl1pPr>
            <a:lvl2pPr marL="28448082" indent="-28105191">
              <a:defRPr sz="5551">
                <a:solidFill>
                  <a:srgbClr val="000000"/>
                </a:solidFill>
                <a:latin typeface="Gill Sans" pitchFamily="-107" charset="0"/>
                <a:ea typeface="ヒラギノ角ゴ ProN W3" pitchFamily="-107" charset="-128"/>
                <a:sym typeface="Gill Sans" pitchFamily="-107" charset="0"/>
              </a:defRPr>
            </a:lvl2pPr>
            <a:lvl3pPr marL="857229" indent="-171446">
              <a:defRPr sz="5551">
                <a:solidFill>
                  <a:srgbClr val="000000"/>
                </a:solidFill>
                <a:latin typeface="Gill Sans" pitchFamily="-107" charset="0"/>
                <a:ea typeface="ヒラギノ角ゴ ProN W3" pitchFamily="-107" charset="-128"/>
                <a:sym typeface="Gill Sans" pitchFamily="-107" charset="0"/>
              </a:defRPr>
            </a:lvl3pPr>
            <a:lvl4pPr marL="1200121" indent="-171446">
              <a:defRPr sz="5551">
                <a:solidFill>
                  <a:srgbClr val="000000"/>
                </a:solidFill>
                <a:latin typeface="Gill Sans" pitchFamily="-107" charset="0"/>
                <a:ea typeface="ヒラギノ角ゴ ProN W3" pitchFamily="-107" charset="-128"/>
                <a:sym typeface="Gill Sans" pitchFamily="-107" charset="0"/>
              </a:defRPr>
            </a:lvl4pPr>
            <a:lvl5pPr marL="1543012" indent="-171446">
              <a:defRPr sz="5551">
                <a:solidFill>
                  <a:srgbClr val="000000"/>
                </a:solidFill>
                <a:latin typeface="Gill Sans" pitchFamily="-107" charset="0"/>
                <a:ea typeface="ヒラギノ角ゴ ProN W3" pitchFamily="-107" charset="-128"/>
                <a:sym typeface="Gill Sans" pitchFamily="-107" charset="0"/>
              </a:defRPr>
            </a:lvl5pPr>
            <a:lvl6pPr marL="1885904"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6pPr>
            <a:lvl7pPr marL="2228795"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7pPr>
            <a:lvl8pPr marL="2571686"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8pPr>
            <a:lvl9pPr marL="2914578"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9pPr>
          </a:lstStyle>
          <a:p>
            <a:fld id="{1144D85B-CD27-4E37-877F-277A3ACB7BCE}" type="slidenum">
              <a:rPr lang="en-US" sz="751">
                <a:solidFill>
                  <a:srgbClr val="1A1A1A"/>
                </a:solidFill>
                <a:latin typeface="Univers LT Std 45 Light" pitchFamily="-107" charset="0"/>
                <a:sym typeface="Univers LT Std 45 Light" pitchFamily="-107" charset="0"/>
              </a:rPr>
              <a:pPr/>
              <a:t>46</a:t>
            </a:fld>
            <a:endParaRPr lang="en-US" sz="751">
              <a:solidFill>
                <a:srgbClr val="1A1A1A"/>
              </a:solidFill>
              <a:latin typeface="Univers LT Std 45 Light" pitchFamily="-107" charset="0"/>
              <a:sym typeface="Univers LT Std 45 Light" pitchFamily="-107" charset="0"/>
            </a:endParaRPr>
          </a:p>
        </p:txBody>
      </p:sp>
      <p:grpSp>
        <p:nvGrpSpPr>
          <p:cNvPr id="28675" name="Group 3"/>
          <p:cNvGrpSpPr>
            <a:grpSpLocks/>
          </p:cNvGrpSpPr>
          <p:nvPr/>
        </p:nvGrpSpPr>
        <p:grpSpPr bwMode="auto">
          <a:xfrm>
            <a:off x="796528" y="6597256"/>
            <a:ext cx="2988469" cy="129777"/>
            <a:chOff x="0" y="0"/>
            <a:chExt cx="2510" cy="108"/>
          </a:xfrm>
        </p:grpSpPr>
        <p:sp>
          <p:nvSpPr>
            <p:cNvPr id="28678" name="Rectangle 1"/>
            <p:cNvSpPr>
              <a:spLocks/>
            </p:cNvSpPr>
            <p:nvPr/>
          </p:nvSpPr>
          <p:spPr bwMode="auto">
            <a:xfrm>
              <a:off x="38" y="11"/>
              <a:ext cx="247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25" tIns="9525" rIns="9525" bIns="9525"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eaLnBrk="1" hangingPunct="1"/>
              <a:r>
                <a:rPr lang="en-US" sz="751">
                  <a:solidFill>
                    <a:srgbClr val="1A1A1A"/>
                  </a:solidFill>
                  <a:latin typeface="Univers LT Std 45 Light" pitchFamily="-107" charset="0"/>
                  <a:sym typeface="Univers LT Std 45 Light" pitchFamily="-107" charset="0"/>
                </a:rPr>
                <a:t>Copyright © 2012, Oracle and/or its affiliates. All rights reserved.</a:t>
              </a:r>
            </a:p>
          </p:txBody>
        </p:sp>
        <p:sp>
          <p:nvSpPr>
            <p:cNvPr id="28679" name="Line 2"/>
            <p:cNvSpPr>
              <a:spLocks noChangeShapeType="1"/>
            </p:cNvSpPr>
            <p:nvPr/>
          </p:nvSpPr>
          <p:spPr bwMode="auto">
            <a:xfrm flipH="1">
              <a:off x="0" y="0"/>
              <a:ext cx="1" cy="108"/>
            </a:xfrm>
            <a:prstGeom prst="line">
              <a:avLst/>
            </a:prstGeom>
            <a:noFill/>
            <a:ln w="6350">
              <a:solidFill>
                <a:srgbClr val="343434"/>
              </a:solidFill>
              <a:round/>
              <a:headEnd/>
              <a:tailEnd/>
            </a:ln>
            <a:extLst>
              <a:ext uri="{909E8E84-426E-40DD-AFC4-6F175D3DCCD1}">
                <a14:hiddenFill xmlns:a14="http://schemas.microsoft.com/office/drawing/2010/main">
                  <a:noFill/>
                </a14:hiddenFill>
              </a:ext>
            </a:extLst>
          </p:spPr>
          <p:txBody>
            <a:bodyPr lIns="0" tIns="0" rIns="0" bIns="0"/>
            <a:lstStyle/>
            <a:p>
              <a:endParaRPr lang="en-US" sz="1351"/>
            </a:p>
          </p:txBody>
        </p:sp>
      </p:grpSp>
      <p:sp>
        <p:nvSpPr>
          <p:cNvPr id="28676" name="Rectangle 4"/>
          <p:cNvSpPr>
            <a:spLocks/>
          </p:cNvSpPr>
          <p:nvPr/>
        </p:nvSpPr>
        <p:spPr bwMode="auto">
          <a:xfrm>
            <a:off x="5640446" y="1206727"/>
            <a:ext cx="639758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200" dirty="0">
                <a:solidFill>
                  <a:schemeClr val="tx1"/>
                </a:solidFill>
                <a:latin typeface="Univers LT Std 65 Bold" pitchFamily="-107" charset="0"/>
                <a:sym typeface="Univers LT Std 65 Bold" pitchFamily="-107" charset="0"/>
              </a:rPr>
              <a:t>… you can use a method reference</a:t>
            </a:r>
          </a:p>
        </p:txBody>
      </p:sp>
      <p:sp>
        <p:nvSpPr>
          <p:cNvPr id="28677" name="Rectangle 5"/>
          <p:cNvSpPr>
            <a:spLocks/>
          </p:cNvSpPr>
          <p:nvPr/>
        </p:nvSpPr>
        <p:spPr bwMode="auto">
          <a:xfrm>
            <a:off x="333375" y="2018481"/>
            <a:ext cx="11210925"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void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createUI</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Button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button</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 </a:t>
            </a:r>
            <a:r>
              <a:rPr lang="en-US" sz="2133" b="1" dirty="0">
                <a:solidFill>
                  <a:srgbClr val="336E8D"/>
                </a:solidFill>
                <a:latin typeface="Courier New" panose="02070309020205020404" pitchFamily="49" charset="0"/>
                <a:cs typeface="Courier New" panose="02070309020205020404" pitchFamily="49" charset="0"/>
                <a:sym typeface="Menlo Regular" pitchFamily="-107" charset="0"/>
              </a:rPr>
              <a:t>new</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Button(</a:t>
            </a:r>
            <a:r>
              <a:rPr lang="en-US" sz="2133" b="1" dirty="0">
                <a:solidFill>
                  <a:srgbClr val="16AD57"/>
                </a:solidFill>
                <a:latin typeface="Courier New" panose="02070309020205020404" pitchFamily="49" charset="0"/>
                <a:cs typeface="Courier New" panose="02070309020205020404" pitchFamily="49" charset="0"/>
                <a:sym typeface="Menlo Regular" pitchFamily="-107" charset="0"/>
              </a:rPr>
              <a:t>"Guess What I'm Thinking"</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button.setOnAction</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r>
              <a:rPr lang="en-US" sz="2133" b="1" dirty="0">
                <a:solidFill>
                  <a:srgbClr val="FF0000"/>
                </a:solidFill>
                <a:latin typeface="Courier New" panose="02070309020205020404" pitchFamily="49" charset="0"/>
                <a:cs typeface="Courier New" panose="02070309020205020404" pitchFamily="49" charset="0"/>
                <a:sym typeface="Menlo Regular" pitchFamily="-107" charset="0"/>
              </a:rPr>
              <a:t>this::guess</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 use method reference</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p>
          <a:p>
            <a:pPr eaLnBrk="1" hangingPunct="1"/>
            <a:endParaRPr lang="en-US" sz="2133" b="1" dirty="0">
              <a:solidFill>
                <a:schemeClr val="tx1"/>
              </a:solidFill>
              <a:latin typeface="Courier New" panose="02070309020205020404" pitchFamily="49" charset="0"/>
              <a:cs typeface="Courier New" panose="02070309020205020404" pitchFamily="49" charset="0"/>
              <a:sym typeface="Menlo Regular" pitchFamily="-107" charset="0"/>
            </a:endParaRP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void guess(</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ActionEvent</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event) {</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Button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button</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 (Button)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event.getSource</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button.setText</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r>
              <a:rPr lang="en-US" sz="2133" b="1" dirty="0">
                <a:solidFill>
                  <a:srgbClr val="16AD57"/>
                </a:solidFill>
                <a:latin typeface="Courier New" panose="02070309020205020404" pitchFamily="49" charset="0"/>
                <a:cs typeface="Courier New" panose="02070309020205020404" pitchFamily="49" charset="0"/>
                <a:sym typeface="Menlo Regular" pitchFamily="-107" charset="0"/>
              </a:rPr>
              <a:t>"You love Lambda!"</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p>
          <a:p>
            <a:pPr eaLnBrk="1" hangingPunct="1"/>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p>
        </p:txBody>
      </p:sp>
      <p:sp>
        <p:nvSpPr>
          <p:cNvPr id="8" name="Title 1"/>
          <p:cNvSpPr>
            <a:spLocks noGrp="1"/>
          </p:cNvSpPr>
          <p:nvPr>
            <p:ph type="title"/>
          </p:nvPr>
        </p:nvSpPr>
        <p:spPr>
          <a:xfrm>
            <a:off x="1072463" y="327385"/>
            <a:ext cx="10972781" cy="541860"/>
          </a:xfrm>
        </p:spPr>
        <p:txBody>
          <a:bodyPr>
            <a:normAutofit fontScale="90000"/>
          </a:bodyPr>
          <a:lstStyle/>
          <a:p>
            <a:r>
              <a:rPr lang="en-US" dirty="0" smtClean="0"/>
              <a:t>Method References</a:t>
            </a:r>
            <a:endParaRPr lang="en-US" dirty="0"/>
          </a:p>
        </p:txBody>
      </p:sp>
      <p:sp>
        <p:nvSpPr>
          <p:cNvPr id="10" name="Rectangle 4"/>
          <p:cNvSpPr>
            <a:spLocks/>
          </p:cNvSpPr>
          <p:nvPr/>
        </p:nvSpPr>
        <p:spPr bwMode="auto">
          <a:xfrm>
            <a:off x="338986" y="1223918"/>
            <a:ext cx="587500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200" dirty="0">
                <a:solidFill>
                  <a:schemeClr val="tx1"/>
                </a:solidFill>
                <a:latin typeface="Univers LT Std 65 Bold" pitchFamily="-107" charset="0"/>
                <a:sym typeface="Univers LT Std 65 Bold" pitchFamily="-107" charset="0"/>
              </a:rPr>
              <a:t>If a lambda only calls a method, </a:t>
            </a:r>
          </a:p>
        </p:txBody>
      </p:sp>
    </p:spTree>
    <p:extLst>
      <p:ext uri="{BB962C8B-B14F-4D97-AF65-F5344CB8AC3E}">
        <p14:creationId xmlns:p14="http://schemas.microsoft.com/office/powerpoint/2010/main" val="409129512"/>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 References</a:t>
            </a:r>
            <a:endParaRPr lang="en-US" dirty="0"/>
          </a:p>
        </p:txBody>
      </p:sp>
      <p:sp>
        <p:nvSpPr>
          <p:cNvPr id="3" name="Content Placeholder 2"/>
          <p:cNvSpPr>
            <a:spLocks noGrp="1"/>
          </p:cNvSpPr>
          <p:nvPr>
            <p:ph sz="quarter" idx="12"/>
          </p:nvPr>
        </p:nvSpPr>
        <p:spPr>
          <a:xfrm>
            <a:off x="1087187" y="1631903"/>
            <a:ext cx="10972800" cy="4083475"/>
          </a:xfrm>
        </p:spPr>
        <p:txBody>
          <a:bodyPr/>
          <a:lstStyle/>
          <a:p>
            <a:pPr marL="457189" indent="-457189">
              <a:buFont typeface="Arial" pitchFamily="34" charset="0"/>
              <a:buChar char="•"/>
            </a:pPr>
            <a:r>
              <a:rPr lang="en-US" dirty="0" smtClean="0"/>
              <a:t>Method references let us reuse a method as a lambda expression</a:t>
            </a:r>
            <a:endParaRPr lang="en-US" dirty="0"/>
          </a:p>
        </p:txBody>
      </p:sp>
      <p:sp>
        <p:nvSpPr>
          <p:cNvPr id="6" name="Down Arrow 5"/>
          <p:cNvSpPr/>
          <p:nvPr/>
        </p:nvSpPr>
        <p:spPr>
          <a:xfrm>
            <a:off x="5730599" y="3402298"/>
            <a:ext cx="268776" cy="382772"/>
          </a:xfrm>
          <a:prstGeom prst="downArrow">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33" dirty="0" err="1">
              <a:solidFill>
                <a:schemeClr val="tx1">
                  <a:lumMod val="50000"/>
                  <a:lumOff val="50000"/>
                </a:schemeClr>
              </a:solidFill>
              <a:latin typeface="Arial" pitchFamily="34" charset="0"/>
              <a:cs typeface="Arial" pitchFamily="34" charset="0"/>
            </a:endParaRPr>
          </a:p>
        </p:txBody>
      </p:sp>
      <p:sp>
        <p:nvSpPr>
          <p:cNvPr id="7" name="Rectangle 6"/>
          <p:cNvSpPr/>
          <p:nvPr/>
        </p:nvSpPr>
        <p:spPr>
          <a:xfrm>
            <a:off x="3081153" y="2868673"/>
            <a:ext cx="5825683" cy="573747"/>
          </a:xfrm>
          <a:prstGeom prst="rect">
            <a:avLst/>
          </a:prstGeom>
          <a:solidFill>
            <a:schemeClr val="bg2">
              <a:lumMod val="20000"/>
              <a:lumOff val="80000"/>
            </a:schemeClr>
          </a:solidFill>
          <a:scene3d>
            <a:camera prst="orthographicFront"/>
            <a:lightRig rig="threePt" dir="t"/>
          </a:scene3d>
          <a:sp3d>
            <a:bevelT/>
          </a:sp3d>
        </p:spPr>
        <p:txBody>
          <a:bodyPr wrap="square" tIns="121920" bIns="121920">
            <a:spAutoFit/>
          </a:bodyPr>
          <a:lstStyle/>
          <a:p>
            <a:pPr marL="304792" indent="-609585">
              <a:lnSpc>
                <a:spcPct val="114000"/>
              </a:lnSpc>
            </a:pPr>
            <a:r>
              <a:rPr lang="en-US" sz="1867" b="1" dirty="0" err="1">
                <a:solidFill>
                  <a:srgbClr val="0070C0"/>
                </a:solidFill>
                <a:latin typeface="Courier New" pitchFamily="49" charset="0"/>
                <a:cs typeface="Courier New" pitchFamily="49" charset="0"/>
              </a:rPr>
              <a:t>FileFilter</a:t>
            </a:r>
            <a:r>
              <a:rPr lang="en-US" sz="1867" b="1" dirty="0">
                <a:solidFill>
                  <a:srgbClr val="0070C0"/>
                </a:solidFill>
                <a:latin typeface="Courier New" pitchFamily="49" charset="0"/>
                <a:cs typeface="Courier New" pitchFamily="49" charset="0"/>
              </a:rPr>
              <a:t> x = </a:t>
            </a:r>
            <a:r>
              <a:rPr lang="en-US" sz="1867" b="1" dirty="0">
                <a:solidFill>
                  <a:srgbClr val="FF0000"/>
                </a:solidFill>
                <a:latin typeface="Courier New" pitchFamily="49" charset="0"/>
                <a:cs typeface="Courier New" pitchFamily="49" charset="0"/>
              </a:rPr>
              <a:t>(File f) -&gt; </a:t>
            </a:r>
            <a:r>
              <a:rPr lang="en-US" sz="1867" b="1" dirty="0" err="1">
                <a:solidFill>
                  <a:srgbClr val="FF0000"/>
                </a:solidFill>
                <a:latin typeface="Courier New" pitchFamily="49" charset="0"/>
                <a:cs typeface="Courier New" pitchFamily="49" charset="0"/>
              </a:rPr>
              <a:t>f.canRead</a:t>
            </a:r>
            <a:r>
              <a:rPr lang="en-US" sz="1867" b="1" dirty="0">
                <a:solidFill>
                  <a:srgbClr val="FF0000"/>
                </a:solidFill>
                <a:latin typeface="Courier New" pitchFamily="49" charset="0"/>
                <a:cs typeface="Courier New" pitchFamily="49" charset="0"/>
              </a:rPr>
              <a:t>()</a:t>
            </a:r>
            <a:r>
              <a:rPr lang="en-US" sz="1867" b="1" dirty="0">
                <a:solidFill>
                  <a:srgbClr val="0070C0"/>
                </a:solidFill>
                <a:latin typeface="Courier New" pitchFamily="49" charset="0"/>
                <a:cs typeface="Courier New" pitchFamily="49" charset="0"/>
              </a:rPr>
              <a:t>;</a:t>
            </a:r>
          </a:p>
        </p:txBody>
      </p:sp>
      <p:sp>
        <p:nvSpPr>
          <p:cNvPr id="8" name="Rectangle 7"/>
          <p:cNvSpPr/>
          <p:nvPr/>
        </p:nvSpPr>
        <p:spPr>
          <a:xfrm>
            <a:off x="3085461" y="3809912"/>
            <a:ext cx="5825683" cy="573747"/>
          </a:xfrm>
          <a:prstGeom prst="rect">
            <a:avLst/>
          </a:prstGeom>
          <a:solidFill>
            <a:schemeClr val="bg2">
              <a:lumMod val="20000"/>
              <a:lumOff val="80000"/>
            </a:schemeClr>
          </a:solidFill>
          <a:scene3d>
            <a:camera prst="orthographicFront"/>
            <a:lightRig rig="threePt" dir="t"/>
          </a:scene3d>
          <a:sp3d>
            <a:bevelT/>
          </a:sp3d>
        </p:spPr>
        <p:txBody>
          <a:bodyPr wrap="square" tIns="121920" bIns="121920">
            <a:spAutoFit/>
          </a:bodyPr>
          <a:lstStyle/>
          <a:p>
            <a:pPr marL="304792" indent="-609585">
              <a:lnSpc>
                <a:spcPct val="114000"/>
              </a:lnSpc>
            </a:pPr>
            <a:r>
              <a:rPr lang="en-US" sz="1867" b="1" dirty="0" err="1">
                <a:solidFill>
                  <a:srgbClr val="0070C0"/>
                </a:solidFill>
                <a:latin typeface="Courier New" pitchFamily="49" charset="0"/>
                <a:cs typeface="Courier New" pitchFamily="49" charset="0"/>
              </a:rPr>
              <a:t>FileFilter</a:t>
            </a:r>
            <a:r>
              <a:rPr lang="en-US" sz="1867" b="1" dirty="0">
                <a:solidFill>
                  <a:srgbClr val="0070C0"/>
                </a:solidFill>
                <a:latin typeface="Courier New" pitchFamily="49" charset="0"/>
                <a:cs typeface="Courier New" pitchFamily="49" charset="0"/>
              </a:rPr>
              <a:t> x = </a:t>
            </a:r>
            <a:r>
              <a:rPr lang="en-US" sz="1867" b="1" dirty="0">
                <a:solidFill>
                  <a:srgbClr val="FF0000"/>
                </a:solidFill>
                <a:latin typeface="Courier New" pitchFamily="49" charset="0"/>
                <a:cs typeface="Courier New" pitchFamily="49" charset="0"/>
              </a:rPr>
              <a:t>File::</a:t>
            </a:r>
            <a:r>
              <a:rPr lang="en-US" sz="1867" b="1" dirty="0" err="1">
                <a:solidFill>
                  <a:srgbClr val="FF0000"/>
                </a:solidFill>
                <a:latin typeface="Courier New" pitchFamily="49" charset="0"/>
                <a:cs typeface="Courier New" pitchFamily="49" charset="0"/>
              </a:rPr>
              <a:t>canRead</a:t>
            </a:r>
            <a:r>
              <a:rPr lang="en-US" sz="1867" b="1" dirty="0">
                <a:solidFill>
                  <a:srgbClr val="0070C0"/>
                </a:solidFill>
                <a:latin typeface="Courier New" pitchFamily="49" charset="0"/>
                <a:cs typeface="Courier New" pitchFamily="49" charset="0"/>
              </a:rPr>
              <a:t>;</a:t>
            </a:r>
          </a:p>
        </p:txBody>
      </p:sp>
    </p:spTree>
    <p:extLst>
      <p:ext uri="{BB962C8B-B14F-4D97-AF65-F5344CB8AC3E}">
        <p14:creationId xmlns:p14="http://schemas.microsoft.com/office/powerpoint/2010/main" val="407621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Constructor References</a:t>
            </a:r>
          </a:p>
        </p:txBody>
      </p:sp>
      <p:sp>
        <p:nvSpPr>
          <p:cNvPr id="7" name="Content Placeholder 6"/>
          <p:cNvSpPr>
            <a:spLocks noGrp="1"/>
          </p:cNvSpPr>
          <p:nvPr>
            <p:ph sz="quarter" idx="12"/>
          </p:nvPr>
        </p:nvSpPr>
        <p:spPr/>
        <p:txBody>
          <a:bodyPr/>
          <a:lstStyle/>
          <a:p>
            <a:r>
              <a:rPr lang="en-US"/>
              <a:t>Same concept as a method reference</a:t>
            </a:r>
          </a:p>
          <a:p>
            <a:pPr lvl="1"/>
            <a:r>
              <a:rPr lang="en-US"/>
              <a:t>For the constructor</a:t>
            </a:r>
          </a:p>
        </p:txBody>
      </p:sp>
      <p:sp>
        <p:nvSpPr>
          <p:cNvPr id="6" name="Rectangle 5"/>
          <p:cNvSpPr/>
          <p:nvPr/>
        </p:nvSpPr>
        <p:spPr>
          <a:xfrm>
            <a:off x="1280853" y="4759196"/>
            <a:ext cx="9806635" cy="573747"/>
          </a:xfrm>
          <a:prstGeom prst="rect">
            <a:avLst/>
          </a:prstGeom>
          <a:solidFill>
            <a:schemeClr val="bg2">
              <a:lumMod val="20000"/>
              <a:lumOff val="80000"/>
            </a:schemeClr>
          </a:solidFill>
          <a:scene3d>
            <a:camera prst="orthographicFront"/>
            <a:lightRig rig="threePt" dir="t"/>
          </a:scene3d>
          <a:sp3d>
            <a:bevelT/>
          </a:sp3d>
        </p:spPr>
        <p:txBody>
          <a:bodyPr wrap="square" tIns="121920" bIns="121920">
            <a:spAutoFit/>
          </a:bodyPr>
          <a:lstStyle/>
          <a:p>
            <a:pPr marL="304792" indent="-609585">
              <a:lnSpc>
                <a:spcPct val="114000"/>
              </a:lnSpc>
            </a:pPr>
            <a:r>
              <a:rPr lang="en-US" sz="1867" b="1" dirty="0" err="1">
                <a:solidFill>
                  <a:srgbClr val="0070C0"/>
                </a:solidFill>
                <a:latin typeface="Courier New" pitchFamily="49" charset="0"/>
                <a:cs typeface="Courier New" pitchFamily="49" charset="0"/>
              </a:rPr>
              <a:t>Factory&lt;</a:t>
            </a:r>
            <a:r>
              <a:rPr lang="en-US" sz="1867" b="1" dirty="0" err="1">
                <a:solidFill>
                  <a:srgbClr val="FF0000"/>
                </a:solidFill>
                <a:latin typeface="Courier New" pitchFamily="49" charset="0"/>
                <a:cs typeface="Courier New" pitchFamily="49" charset="0"/>
              </a:rPr>
              <a:t>List&lt;String&gt;</a:t>
            </a:r>
            <a:r>
              <a:rPr lang="en-US" sz="1867" b="1" dirty="0" err="1">
                <a:solidFill>
                  <a:srgbClr val="0070C0"/>
                </a:solidFill>
                <a:latin typeface="Courier New" pitchFamily="49" charset="0"/>
                <a:cs typeface="Courier New" pitchFamily="49" charset="0"/>
              </a:rPr>
              <a:t>&gt; f = </a:t>
            </a:r>
            <a:r>
              <a:rPr lang="en-US" sz="1867" b="1" dirty="0" err="1">
                <a:solidFill>
                  <a:srgbClr val="008000"/>
                </a:solidFill>
                <a:latin typeface="Courier New" pitchFamily="49" charset="0"/>
                <a:cs typeface="Courier New" pitchFamily="49" charset="0"/>
              </a:rPr>
              <a:t>ArrayList&lt;String&gt;</a:t>
            </a:r>
            <a:r>
              <a:rPr lang="en-US" sz="1867" b="1" dirty="0" err="1">
                <a:solidFill>
                  <a:srgbClr val="0070C0"/>
                </a:solidFill>
                <a:latin typeface="Courier New" pitchFamily="49" charset="0"/>
                <a:cs typeface="Courier New" pitchFamily="49" charset="0"/>
              </a:rPr>
              <a:t>::new;</a:t>
            </a:r>
            <a:endParaRPr lang="en-US" sz="1867" b="1" dirty="0">
              <a:solidFill>
                <a:srgbClr val="0070C0"/>
              </a:solidFill>
              <a:latin typeface="Courier New" pitchFamily="49" charset="0"/>
              <a:cs typeface="Courier New" pitchFamily="49" charset="0"/>
            </a:endParaRPr>
          </a:p>
        </p:txBody>
      </p:sp>
      <p:sp>
        <p:nvSpPr>
          <p:cNvPr id="9" name="Rectangle 8"/>
          <p:cNvSpPr/>
          <p:nvPr/>
        </p:nvSpPr>
        <p:spPr>
          <a:xfrm>
            <a:off x="1280854" y="3431863"/>
            <a:ext cx="9824871" cy="573747"/>
          </a:xfrm>
          <a:prstGeom prst="rect">
            <a:avLst/>
          </a:prstGeom>
          <a:solidFill>
            <a:schemeClr val="bg2">
              <a:lumMod val="20000"/>
              <a:lumOff val="80000"/>
            </a:schemeClr>
          </a:solidFill>
          <a:scene3d>
            <a:camera prst="orthographicFront"/>
            <a:lightRig rig="threePt" dir="t"/>
          </a:scene3d>
          <a:sp3d>
            <a:bevelT/>
          </a:sp3d>
        </p:spPr>
        <p:txBody>
          <a:bodyPr wrap="square" tIns="121920" bIns="121920">
            <a:spAutoFit/>
          </a:bodyPr>
          <a:lstStyle/>
          <a:p>
            <a:pPr marL="304792" indent="-609585">
              <a:lnSpc>
                <a:spcPct val="114000"/>
              </a:lnSpc>
            </a:pPr>
            <a:r>
              <a:rPr lang="en-US" sz="1867" b="1" dirty="0" err="1">
                <a:solidFill>
                  <a:srgbClr val="0070C0"/>
                </a:solidFill>
                <a:latin typeface="Courier New" pitchFamily="49" charset="0"/>
                <a:cs typeface="Courier New" pitchFamily="49" charset="0"/>
              </a:rPr>
              <a:t>Factory&lt;</a:t>
            </a:r>
            <a:r>
              <a:rPr lang="en-US" sz="1867" b="1" dirty="0" err="1">
                <a:solidFill>
                  <a:srgbClr val="FF0000"/>
                </a:solidFill>
                <a:latin typeface="Courier New" pitchFamily="49" charset="0"/>
                <a:cs typeface="Courier New" pitchFamily="49" charset="0"/>
              </a:rPr>
              <a:t>List&lt;String&gt;</a:t>
            </a:r>
            <a:r>
              <a:rPr lang="en-US" sz="1867" b="1" dirty="0" err="1">
                <a:solidFill>
                  <a:srgbClr val="0070C0"/>
                </a:solidFill>
                <a:latin typeface="Courier New" pitchFamily="49" charset="0"/>
                <a:cs typeface="Courier New" pitchFamily="49" charset="0"/>
              </a:rPr>
              <a:t>&gt; f = () -&gt; return new </a:t>
            </a:r>
            <a:r>
              <a:rPr lang="en-US" sz="1867" b="1" dirty="0" err="1">
                <a:solidFill>
                  <a:srgbClr val="008000"/>
                </a:solidFill>
                <a:latin typeface="Courier New" pitchFamily="49" charset="0"/>
                <a:cs typeface="Courier New" pitchFamily="49" charset="0"/>
              </a:rPr>
              <a:t>ArrayList&lt;String&gt;()</a:t>
            </a:r>
            <a:r>
              <a:rPr lang="en-US" sz="1867" b="1" dirty="0" err="1">
                <a:solidFill>
                  <a:srgbClr val="0070C0"/>
                </a:solidFill>
                <a:latin typeface="Courier New" pitchFamily="49" charset="0"/>
                <a:cs typeface="Courier New" pitchFamily="49" charset="0"/>
              </a:rPr>
              <a:t>;</a:t>
            </a:r>
            <a:endParaRPr lang="en-US" sz="1867" b="1" dirty="0">
              <a:solidFill>
                <a:srgbClr val="0070C0"/>
              </a:solidFill>
              <a:latin typeface="Courier New" pitchFamily="49" charset="0"/>
              <a:cs typeface="Courier New" pitchFamily="49" charset="0"/>
            </a:endParaRPr>
          </a:p>
        </p:txBody>
      </p:sp>
      <p:sp>
        <p:nvSpPr>
          <p:cNvPr id="10" name="Down Arrow 9"/>
          <p:cNvSpPr/>
          <p:nvPr/>
        </p:nvSpPr>
        <p:spPr>
          <a:xfrm>
            <a:off x="5248506" y="4027059"/>
            <a:ext cx="270143" cy="679253"/>
          </a:xfrm>
          <a:prstGeom prst="downArrow">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33" dirty="0" err="1">
              <a:solidFill>
                <a:schemeClr val="tx1">
                  <a:lumMod val="50000"/>
                  <a:lumOff val="50000"/>
                </a:schemeClr>
              </a:solidFill>
              <a:latin typeface="Arial" pitchFamily="34" charset="0"/>
              <a:cs typeface="Arial" pitchFamily="34" charset="0"/>
            </a:endParaRPr>
          </a:p>
        </p:txBody>
      </p:sp>
      <p:sp>
        <p:nvSpPr>
          <p:cNvPr id="3" name="TextBox 2"/>
          <p:cNvSpPr txBox="1"/>
          <p:nvPr/>
        </p:nvSpPr>
        <p:spPr>
          <a:xfrm>
            <a:off x="5403190" y="4129065"/>
            <a:ext cx="3643329" cy="379656"/>
          </a:xfrm>
          <a:prstGeom prst="rect">
            <a:avLst/>
          </a:prstGeom>
          <a:noFill/>
        </p:spPr>
        <p:txBody>
          <a:bodyPr wrap="square" rtlCol="0">
            <a:spAutoFit/>
          </a:bodyPr>
          <a:lstStyle/>
          <a:p>
            <a:r>
              <a:rPr lang="en-US" sz="1867" dirty="0" err="1">
                <a:solidFill>
                  <a:schemeClr val="tx2"/>
                </a:solidFill>
              </a:rPr>
              <a:t>Equivalent to</a:t>
            </a:r>
          </a:p>
        </p:txBody>
      </p:sp>
    </p:spTree>
    <p:extLst>
      <p:ext uri="{BB962C8B-B14F-4D97-AF65-F5344CB8AC3E}">
        <p14:creationId xmlns:p14="http://schemas.microsoft.com/office/powerpoint/2010/main" val="55577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4294967295"/>
          </p:nvPr>
        </p:nvSpPr>
        <p:spPr>
          <a:xfrm>
            <a:off x="622697" y="6590109"/>
            <a:ext cx="172640" cy="1524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5551">
                <a:solidFill>
                  <a:srgbClr val="000000"/>
                </a:solidFill>
                <a:latin typeface="Gill Sans" pitchFamily="-107" charset="0"/>
                <a:ea typeface="ヒラギノ角ゴ ProN W3" pitchFamily="-107" charset="-128"/>
                <a:sym typeface="Gill Sans" pitchFamily="-107" charset="0"/>
              </a:defRPr>
            </a:lvl1pPr>
            <a:lvl2pPr marL="28448082" indent="-28105191">
              <a:defRPr sz="5551">
                <a:solidFill>
                  <a:srgbClr val="000000"/>
                </a:solidFill>
                <a:latin typeface="Gill Sans" pitchFamily="-107" charset="0"/>
                <a:ea typeface="ヒラギノ角ゴ ProN W3" pitchFamily="-107" charset="-128"/>
                <a:sym typeface="Gill Sans" pitchFamily="-107" charset="0"/>
              </a:defRPr>
            </a:lvl2pPr>
            <a:lvl3pPr marL="857229" indent="-171446">
              <a:defRPr sz="5551">
                <a:solidFill>
                  <a:srgbClr val="000000"/>
                </a:solidFill>
                <a:latin typeface="Gill Sans" pitchFamily="-107" charset="0"/>
                <a:ea typeface="ヒラギノ角ゴ ProN W3" pitchFamily="-107" charset="-128"/>
                <a:sym typeface="Gill Sans" pitchFamily="-107" charset="0"/>
              </a:defRPr>
            </a:lvl3pPr>
            <a:lvl4pPr marL="1200121" indent="-171446">
              <a:defRPr sz="5551">
                <a:solidFill>
                  <a:srgbClr val="000000"/>
                </a:solidFill>
                <a:latin typeface="Gill Sans" pitchFamily="-107" charset="0"/>
                <a:ea typeface="ヒラギノ角ゴ ProN W3" pitchFamily="-107" charset="-128"/>
                <a:sym typeface="Gill Sans" pitchFamily="-107" charset="0"/>
              </a:defRPr>
            </a:lvl4pPr>
            <a:lvl5pPr marL="1543012" indent="-171446">
              <a:defRPr sz="5551">
                <a:solidFill>
                  <a:srgbClr val="000000"/>
                </a:solidFill>
                <a:latin typeface="Gill Sans" pitchFamily="-107" charset="0"/>
                <a:ea typeface="ヒラギノ角ゴ ProN W3" pitchFamily="-107" charset="-128"/>
                <a:sym typeface="Gill Sans" pitchFamily="-107" charset="0"/>
              </a:defRPr>
            </a:lvl5pPr>
            <a:lvl6pPr marL="1885904"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6pPr>
            <a:lvl7pPr marL="2228795"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7pPr>
            <a:lvl8pPr marL="2571686"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8pPr>
            <a:lvl9pPr marL="2914578" indent="-171446" eaLnBrk="0" fontAlgn="base" hangingPunct="0">
              <a:spcBef>
                <a:spcPct val="0"/>
              </a:spcBef>
              <a:spcAft>
                <a:spcPct val="0"/>
              </a:spcAft>
              <a:defRPr sz="5551">
                <a:solidFill>
                  <a:srgbClr val="000000"/>
                </a:solidFill>
                <a:latin typeface="Gill Sans" pitchFamily="-107" charset="0"/>
                <a:ea typeface="ヒラギノ角ゴ ProN W3" pitchFamily="-107" charset="-128"/>
                <a:sym typeface="Gill Sans" pitchFamily="-107" charset="0"/>
              </a:defRPr>
            </a:lvl9pPr>
          </a:lstStyle>
          <a:p>
            <a:fld id="{1144D85B-CD27-4E37-877F-277A3ACB7BCE}" type="slidenum">
              <a:rPr lang="en-US" sz="751">
                <a:solidFill>
                  <a:srgbClr val="1A1A1A"/>
                </a:solidFill>
                <a:latin typeface="Univers LT Std 45 Light" pitchFamily="-107" charset="0"/>
                <a:sym typeface="Univers LT Std 45 Light" pitchFamily="-107" charset="0"/>
              </a:rPr>
              <a:pPr/>
              <a:t>49</a:t>
            </a:fld>
            <a:endParaRPr lang="en-US" sz="751">
              <a:solidFill>
                <a:srgbClr val="1A1A1A"/>
              </a:solidFill>
              <a:latin typeface="Univers LT Std 45 Light" pitchFamily="-107" charset="0"/>
              <a:sym typeface="Univers LT Std 45 Light" pitchFamily="-107" charset="0"/>
            </a:endParaRPr>
          </a:p>
        </p:txBody>
      </p:sp>
      <p:grpSp>
        <p:nvGrpSpPr>
          <p:cNvPr id="28675" name="Group 3"/>
          <p:cNvGrpSpPr>
            <a:grpSpLocks/>
          </p:cNvGrpSpPr>
          <p:nvPr/>
        </p:nvGrpSpPr>
        <p:grpSpPr bwMode="auto">
          <a:xfrm>
            <a:off x="796528" y="6597256"/>
            <a:ext cx="2988469" cy="129777"/>
            <a:chOff x="0" y="0"/>
            <a:chExt cx="2510" cy="108"/>
          </a:xfrm>
        </p:grpSpPr>
        <p:sp>
          <p:nvSpPr>
            <p:cNvPr id="28678" name="Rectangle 1"/>
            <p:cNvSpPr>
              <a:spLocks/>
            </p:cNvSpPr>
            <p:nvPr/>
          </p:nvSpPr>
          <p:spPr bwMode="auto">
            <a:xfrm>
              <a:off x="38" y="11"/>
              <a:ext cx="247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525" tIns="9525" rIns="9525" bIns="9525"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eaLnBrk="1" hangingPunct="1"/>
              <a:r>
                <a:rPr lang="en-US" sz="751">
                  <a:solidFill>
                    <a:srgbClr val="1A1A1A"/>
                  </a:solidFill>
                  <a:latin typeface="Univers LT Std 45 Light" pitchFamily="-107" charset="0"/>
                  <a:sym typeface="Univers LT Std 45 Light" pitchFamily="-107" charset="0"/>
                </a:rPr>
                <a:t>Copyright © 2012, Oracle and/or its affiliates. All rights reserved.</a:t>
              </a:r>
            </a:p>
          </p:txBody>
        </p:sp>
        <p:sp>
          <p:nvSpPr>
            <p:cNvPr id="28679" name="Line 2"/>
            <p:cNvSpPr>
              <a:spLocks noChangeShapeType="1"/>
            </p:cNvSpPr>
            <p:nvPr/>
          </p:nvSpPr>
          <p:spPr bwMode="auto">
            <a:xfrm flipH="1">
              <a:off x="0" y="0"/>
              <a:ext cx="1" cy="108"/>
            </a:xfrm>
            <a:prstGeom prst="line">
              <a:avLst/>
            </a:prstGeom>
            <a:noFill/>
            <a:ln w="6350">
              <a:solidFill>
                <a:srgbClr val="343434"/>
              </a:solidFill>
              <a:round/>
              <a:headEnd/>
              <a:tailEnd/>
            </a:ln>
            <a:extLst>
              <a:ext uri="{909E8E84-426E-40DD-AFC4-6F175D3DCCD1}">
                <a14:hiddenFill xmlns:a14="http://schemas.microsoft.com/office/drawing/2010/main">
                  <a:noFill/>
                </a14:hiddenFill>
              </a:ext>
            </a:extLst>
          </p:spPr>
          <p:txBody>
            <a:bodyPr lIns="0" tIns="0" rIns="0" bIns="0"/>
            <a:lstStyle/>
            <a:p>
              <a:endParaRPr lang="en-US" sz="1351"/>
            </a:p>
          </p:txBody>
        </p:sp>
      </p:grpSp>
      <p:sp>
        <p:nvSpPr>
          <p:cNvPr id="28676" name="Rectangle 4"/>
          <p:cNvSpPr>
            <a:spLocks/>
          </p:cNvSpPr>
          <p:nvPr/>
        </p:nvSpPr>
        <p:spPr bwMode="auto">
          <a:xfrm>
            <a:off x="2624432" y="390526"/>
            <a:ext cx="6630020" cy="53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pPr algn="ctr" eaLnBrk="1" hangingPunct="1"/>
            <a:r>
              <a:rPr lang="en-US" sz="3451" dirty="0">
                <a:solidFill>
                  <a:schemeClr val="tx1"/>
                </a:solidFill>
                <a:latin typeface="Univers LT Std 65 Bold" pitchFamily="-107" charset="0"/>
                <a:sym typeface="Univers LT Std 65 Bold" pitchFamily="-107" charset="0"/>
              </a:rPr>
              <a:t>Four Kinds of Method References</a:t>
            </a:r>
          </a:p>
        </p:txBody>
      </p:sp>
      <p:sp>
        <p:nvSpPr>
          <p:cNvPr id="28677" name="Rectangle 5"/>
          <p:cNvSpPr>
            <a:spLocks/>
          </p:cNvSpPr>
          <p:nvPr/>
        </p:nvSpPr>
        <p:spPr bwMode="auto">
          <a:xfrm>
            <a:off x="333375" y="1599101"/>
            <a:ext cx="11210925" cy="371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7400">
                <a:solidFill>
                  <a:srgbClr val="000000"/>
                </a:solidFill>
                <a:latin typeface="Gill Sans" pitchFamily="-107" charset="0"/>
                <a:ea typeface="ヒラギノ角ゴ ProN W3" pitchFamily="-107" charset="-128"/>
                <a:sym typeface="Gill Sans" pitchFamily="-107" charset="0"/>
              </a:defRPr>
            </a:lvl1pPr>
            <a:lvl2pPr marL="37931725" indent="-37474525">
              <a:defRPr sz="7400">
                <a:solidFill>
                  <a:srgbClr val="000000"/>
                </a:solidFill>
                <a:latin typeface="Gill Sans" pitchFamily="-107" charset="0"/>
                <a:ea typeface="ヒラギノ角ゴ ProN W3" pitchFamily="-107" charset="-128"/>
                <a:sym typeface="Gill Sans" pitchFamily="-107" charset="0"/>
              </a:defRPr>
            </a:lvl2pPr>
            <a:lvl3pPr marL="1143000" indent="-228600">
              <a:defRPr sz="7400">
                <a:solidFill>
                  <a:srgbClr val="000000"/>
                </a:solidFill>
                <a:latin typeface="Gill Sans" pitchFamily="-107" charset="0"/>
                <a:ea typeface="ヒラギノ角ゴ ProN W3" pitchFamily="-107" charset="-128"/>
                <a:sym typeface="Gill Sans" pitchFamily="-107" charset="0"/>
              </a:defRPr>
            </a:lvl3pPr>
            <a:lvl4pPr marL="1600200" indent="-228600">
              <a:defRPr sz="7400">
                <a:solidFill>
                  <a:srgbClr val="000000"/>
                </a:solidFill>
                <a:latin typeface="Gill Sans" pitchFamily="-107" charset="0"/>
                <a:ea typeface="ヒラギノ角ゴ ProN W3" pitchFamily="-107" charset="-128"/>
                <a:sym typeface="Gill Sans" pitchFamily="-107" charset="0"/>
              </a:defRPr>
            </a:lvl4pPr>
            <a:lvl5pPr marL="2057400" indent="-228600">
              <a:defRPr sz="7400">
                <a:solidFill>
                  <a:srgbClr val="000000"/>
                </a:solidFill>
                <a:latin typeface="Gill Sans" pitchFamily="-107" charset="0"/>
                <a:ea typeface="ヒラギノ角ゴ ProN W3" pitchFamily="-107" charset="-128"/>
                <a:sym typeface="Gill Sans" pitchFamily="-107" charset="0"/>
              </a:defRPr>
            </a:lvl5pPr>
            <a:lvl6pPr marL="25146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6pPr>
            <a:lvl7pPr marL="29718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7pPr>
            <a:lvl8pPr marL="34290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8pPr>
            <a:lvl9pPr marL="3886200" indent="-228600" eaLnBrk="0" fontAlgn="base" hangingPunct="0">
              <a:spcBef>
                <a:spcPct val="0"/>
              </a:spcBef>
              <a:spcAft>
                <a:spcPct val="0"/>
              </a:spcAft>
              <a:defRPr sz="7400">
                <a:solidFill>
                  <a:srgbClr val="000000"/>
                </a:solidFill>
                <a:latin typeface="Gill Sans" pitchFamily="-107" charset="0"/>
                <a:ea typeface="ヒラギノ角ゴ ProN W3" pitchFamily="-107" charset="-128"/>
                <a:sym typeface="Gill Sans" pitchFamily="-107" charset="0"/>
              </a:defRPr>
            </a:lvl9pPr>
          </a:lstStyle>
          <a:p>
            <a:r>
              <a:rPr lang="en-US" sz="2133" b="1" dirty="0">
                <a:solidFill>
                  <a:schemeClr val="tx1"/>
                </a:solidFill>
                <a:latin typeface="Univers LT Std 65 Bold"/>
                <a:cs typeface="Courier New" panose="02070309020205020404" pitchFamily="49" charset="0"/>
                <a:sym typeface="Menlo Regular" pitchFamily="-107" charset="0"/>
              </a:rPr>
              <a:t>1) Reference to a static method:</a:t>
            </a:r>
          </a:p>
          <a:p>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ContainingClass</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staticMethodName</a:t>
            </a:r>
            <a:endParaRPr lang="en-US" sz="2133" b="1" dirty="0">
              <a:solidFill>
                <a:schemeClr val="tx1"/>
              </a:solidFill>
              <a:latin typeface="Univers LT Std 65 Bold"/>
              <a:cs typeface="Courier New" panose="02070309020205020404" pitchFamily="49" charset="0"/>
              <a:sym typeface="Menlo Regular" pitchFamily="-107" charset="0"/>
            </a:endParaRPr>
          </a:p>
          <a:p>
            <a:endParaRPr lang="en-US" sz="2133" b="1" dirty="0">
              <a:solidFill>
                <a:schemeClr val="tx1"/>
              </a:solidFill>
              <a:latin typeface="Courier New" panose="02070309020205020404" pitchFamily="49" charset="0"/>
              <a:cs typeface="Courier New" panose="02070309020205020404" pitchFamily="49" charset="0"/>
              <a:sym typeface="Menlo Regular" pitchFamily="-107" charset="0"/>
            </a:endParaRPr>
          </a:p>
          <a:p>
            <a:r>
              <a:rPr lang="en-US" sz="2133" b="1" dirty="0">
                <a:solidFill>
                  <a:schemeClr val="tx1"/>
                </a:solidFill>
                <a:latin typeface="Univers LT Std 65 Bold"/>
                <a:cs typeface="Courier New" panose="02070309020205020404" pitchFamily="49" charset="0"/>
                <a:sym typeface="Menlo Regular" pitchFamily="-107" charset="0"/>
              </a:rPr>
              <a:t>2) Reference to an instance method of a particular object:</a:t>
            </a:r>
          </a:p>
          <a:p>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ContainingObject</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instanceMethodName</a:t>
            </a:r>
            <a:endParaRPr lang="en-US" sz="2133" b="1" dirty="0">
              <a:solidFill>
                <a:schemeClr val="tx1"/>
              </a:solidFill>
              <a:latin typeface="Courier New" panose="02070309020205020404" pitchFamily="49" charset="0"/>
              <a:cs typeface="Courier New" panose="02070309020205020404" pitchFamily="49" charset="0"/>
              <a:sym typeface="Menlo Regular" pitchFamily="-107" charset="0"/>
            </a:endParaRPr>
          </a:p>
          <a:p>
            <a:endParaRPr lang="en-US" sz="2133" b="1" dirty="0">
              <a:solidFill>
                <a:schemeClr val="tx1"/>
              </a:solidFill>
              <a:latin typeface="Courier New" panose="02070309020205020404" pitchFamily="49" charset="0"/>
              <a:cs typeface="Courier New" panose="02070309020205020404" pitchFamily="49" charset="0"/>
              <a:sym typeface="Menlo Regular" pitchFamily="-107" charset="0"/>
            </a:endParaRPr>
          </a:p>
          <a:p>
            <a:r>
              <a:rPr lang="en-US" sz="2133" b="1" dirty="0">
                <a:solidFill>
                  <a:schemeClr val="tx1"/>
                </a:solidFill>
                <a:latin typeface="Univers LT Std 65 Bold"/>
                <a:cs typeface="Courier New" panose="02070309020205020404" pitchFamily="49" charset="0"/>
                <a:sym typeface="Menlo Regular" pitchFamily="-107" charset="0"/>
              </a:rPr>
              <a:t>3) Reference to an instance method of an arbitrary object of a particular type: </a:t>
            </a:r>
          </a:p>
          <a:p>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ContainingType</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a:t>
            </a:r>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methodName</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 </a:t>
            </a:r>
          </a:p>
          <a:p>
            <a:endParaRPr lang="en-US" sz="2133" b="1" dirty="0">
              <a:solidFill>
                <a:schemeClr val="tx1"/>
              </a:solidFill>
              <a:latin typeface="Courier New" panose="02070309020205020404" pitchFamily="49" charset="0"/>
              <a:cs typeface="Courier New" panose="02070309020205020404" pitchFamily="49" charset="0"/>
              <a:sym typeface="Menlo Regular" pitchFamily="-107" charset="0"/>
            </a:endParaRPr>
          </a:p>
          <a:p>
            <a:r>
              <a:rPr lang="en-US" sz="2133" b="1" dirty="0">
                <a:solidFill>
                  <a:schemeClr val="tx1"/>
                </a:solidFill>
                <a:latin typeface="Univers LT Std 65 Bold"/>
                <a:cs typeface="Courier New" panose="02070309020205020404" pitchFamily="49" charset="0"/>
                <a:sym typeface="Menlo Regular" pitchFamily="-107" charset="0"/>
              </a:rPr>
              <a:t>4) Reference to a constructor:</a:t>
            </a:r>
            <a:endParaRPr lang="en-US" sz="2133" b="1" dirty="0">
              <a:solidFill>
                <a:schemeClr val="tx1"/>
              </a:solidFill>
              <a:latin typeface="Courier New" panose="02070309020205020404" pitchFamily="49" charset="0"/>
              <a:cs typeface="Courier New" panose="02070309020205020404" pitchFamily="49" charset="0"/>
              <a:sym typeface="Menlo Regular" pitchFamily="-107" charset="0"/>
            </a:endParaRPr>
          </a:p>
          <a:p>
            <a:r>
              <a:rPr lang="en-US" sz="2133" b="1" dirty="0" err="1">
                <a:solidFill>
                  <a:schemeClr val="tx1"/>
                </a:solidFill>
                <a:latin typeface="Courier New" panose="02070309020205020404" pitchFamily="49" charset="0"/>
                <a:cs typeface="Courier New" panose="02070309020205020404" pitchFamily="49" charset="0"/>
                <a:sym typeface="Menlo Regular" pitchFamily="-107" charset="0"/>
              </a:rPr>
              <a:t>ClassName</a:t>
            </a:r>
            <a:r>
              <a:rPr lang="en-US" sz="2133" b="1" dirty="0">
                <a:solidFill>
                  <a:schemeClr val="tx1"/>
                </a:solidFill>
                <a:latin typeface="Courier New" panose="02070309020205020404" pitchFamily="49" charset="0"/>
                <a:cs typeface="Courier New" panose="02070309020205020404" pitchFamily="49" charset="0"/>
                <a:sym typeface="Menlo Regular" pitchFamily="-107" charset="0"/>
              </a:rPr>
              <a:t>::new</a:t>
            </a:r>
            <a:endParaRPr lang="en-US" sz="2133" b="1" dirty="0">
              <a:solidFill>
                <a:schemeClr val="tx1"/>
              </a:solidFill>
              <a:latin typeface="Univers LT Std 65 Bold"/>
              <a:cs typeface="Courier New" panose="02070309020205020404" pitchFamily="49" charset="0"/>
              <a:sym typeface="Menlo Regular" pitchFamily="-107" charset="0"/>
            </a:endParaRPr>
          </a:p>
        </p:txBody>
      </p:sp>
    </p:spTree>
    <p:extLst>
      <p:ext uri="{BB962C8B-B14F-4D97-AF65-F5344CB8AC3E}">
        <p14:creationId xmlns:p14="http://schemas.microsoft.com/office/powerpoint/2010/main" val="3759427209"/>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p:txBody>
          <a:bodyPr>
            <a:normAutofit fontScale="77500" lnSpcReduction="20000"/>
          </a:bodyPr>
          <a:lstStyle/>
          <a:p>
            <a:pPr>
              <a:buFont typeface="Courier New" panose="02070309020205020404" pitchFamily="49" charset="0"/>
              <a:buChar char="o"/>
            </a:pPr>
            <a:r>
              <a:rPr lang="en-IN" sz="3600" dirty="0" smtClean="0">
                <a:solidFill>
                  <a:srgbClr val="FF0000"/>
                </a:solidFill>
              </a:rPr>
              <a:t>Java Programming Languages</a:t>
            </a:r>
          </a:p>
          <a:p>
            <a:pPr marL="630936" lvl="1" indent="-457200">
              <a:buFont typeface="Courier New" panose="02070309020205020404" pitchFamily="49" charset="0"/>
              <a:buChar char="o"/>
            </a:pPr>
            <a:r>
              <a:rPr lang="en-IN" sz="2800" dirty="0"/>
              <a:t>Lambda Expressions, a new language </a:t>
            </a:r>
            <a:r>
              <a:rPr lang="en-IN" sz="2800" dirty="0" smtClean="0"/>
              <a:t>feature</a:t>
            </a:r>
          </a:p>
          <a:p>
            <a:pPr marL="630936" lvl="1" indent="-457200">
              <a:buFont typeface="Courier New" panose="02070309020205020404" pitchFamily="49" charset="0"/>
              <a:buChar char="o"/>
            </a:pPr>
            <a:r>
              <a:rPr lang="en-IN" sz="2800" dirty="0"/>
              <a:t>Method references provide easy-to-read lambda expressions for methods that already have a name</a:t>
            </a:r>
            <a:r>
              <a:rPr lang="en-IN" sz="2800" dirty="0" smtClean="0"/>
              <a:t>.</a:t>
            </a:r>
          </a:p>
          <a:p>
            <a:pPr marL="630936" lvl="1" indent="-457200">
              <a:buFont typeface="Courier New" panose="02070309020205020404" pitchFamily="49" charset="0"/>
              <a:buChar char="o"/>
            </a:pPr>
            <a:r>
              <a:rPr lang="en-IN" sz="2800" dirty="0"/>
              <a:t>Default methods enable new functionality to be added to the interfaces of libraries and ensure binary compatibility with code written for older versions of those interfaces</a:t>
            </a:r>
            <a:r>
              <a:rPr lang="en-IN" sz="2800" dirty="0" smtClean="0"/>
              <a:t>.</a:t>
            </a:r>
          </a:p>
          <a:p>
            <a:pPr marL="630936" lvl="1" indent="-457200">
              <a:buFont typeface="Courier New" panose="02070309020205020404" pitchFamily="49" charset="0"/>
              <a:buChar char="o"/>
            </a:pPr>
            <a:r>
              <a:rPr lang="en-IN" sz="2800" dirty="0"/>
              <a:t>Repeating Annotations provide the ability to apply the same annotation type more than once to the same declaration or type use</a:t>
            </a:r>
            <a:r>
              <a:rPr lang="en-IN" sz="2800" dirty="0" smtClean="0"/>
              <a:t>.</a:t>
            </a:r>
          </a:p>
          <a:p>
            <a:pPr marL="630936" lvl="1" indent="-457200">
              <a:buFont typeface="Courier New" panose="02070309020205020404" pitchFamily="49" charset="0"/>
              <a:buChar char="o"/>
            </a:pPr>
            <a:r>
              <a:rPr lang="en-IN" sz="2800" dirty="0"/>
              <a:t>Type Annotations provide the ability to apply an annotation anywhere a type is used, not just on a declaration. Used with a pluggable type system, this feature enables improved type checking of your code</a:t>
            </a:r>
            <a:r>
              <a:rPr lang="en-IN" sz="2800" dirty="0" smtClean="0"/>
              <a:t>.</a:t>
            </a:r>
          </a:p>
          <a:p>
            <a:pPr marL="630936" lvl="1" indent="-457200">
              <a:buFont typeface="Courier New" panose="02070309020205020404" pitchFamily="49" charset="0"/>
              <a:buChar char="o"/>
            </a:pPr>
            <a:r>
              <a:rPr lang="en-IN" sz="2400" dirty="0"/>
              <a:t>Improved type inference</a:t>
            </a:r>
            <a:r>
              <a:rPr lang="en-IN" sz="2400" dirty="0" smtClean="0"/>
              <a:t>.</a:t>
            </a:r>
          </a:p>
          <a:p>
            <a:pPr marL="630936" lvl="1" indent="-457200">
              <a:buFont typeface="Courier New" panose="02070309020205020404" pitchFamily="49" charset="0"/>
              <a:buChar char="o"/>
            </a:pPr>
            <a:r>
              <a:rPr lang="en-IN" sz="2400" dirty="0"/>
              <a:t>Method parameter reflection.</a:t>
            </a:r>
            <a:endParaRPr lang="en-IN" sz="2800" dirty="0"/>
          </a:p>
        </p:txBody>
      </p:sp>
    </p:spTree>
    <p:extLst>
      <p:ext uri="{BB962C8B-B14F-4D97-AF65-F5344CB8AC3E}">
        <p14:creationId xmlns:p14="http://schemas.microsoft.com/office/powerpoint/2010/main" val="27025972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Default Methods</a:t>
            </a:r>
            <a:endParaRPr lang="en-US" dirty="0"/>
          </a:p>
        </p:txBody>
      </p:sp>
      <p:sp>
        <p:nvSpPr>
          <p:cNvPr id="4" name="Content Placeholder 3"/>
          <p:cNvSpPr>
            <a:spLocks noGrp="1"/>
          </p:cNvSpPr>
          <p:nvPr>
            <p:ph sz="quarter" idx="12"/>
          </p:nvPr>
        </p:nvSpPr>
        <p:spPr>
          <a:xfrm>
            <a:off x="1072463" y="2029468"/>
            <a:ext cx="10972800" cy="2189755"/>
          </a:xfrm>
        </p:spPr>
        <p:txBody>
          <a:bodyPr/>
          <a:lstStyle/>
          <a:p>
            <a:r>
              <a:rPr lang="en-US"/>
              <a:t>Provide a mechanism to add new methods to existing interfaces</a:t>
            </a:r>
          </a:p>
          <a:p>
            <a:pPr lvl="1"/>
            <a:r>
              <a:rPr lang="en-US"/>
              <a:t>Without breaking backwards compatability</a:t>
            </a:r>
          </a:p>
          <a:p>
            <a:pPr lvl="1"/>
            <a:r>
              <a:rPr lang="en-US"/>
              <a:t>Gives Java multiple inheritance of behaviour, as well as types </a:t>
            </a:r>
          </a:p>
          <a:p>
            <a:pPr lvl="2"/>
            <a:r>
              <a:rPr lang="en-US"/>
              <a:t>but not state!</a:t>
            </a:r>
          </a:p>
        </p:txBody>
      </p:sp>
      <p:sp>
        <p:nvSpPr>
          <p:cNvPr id="3" name="Rectangle 2"/>
          <p:cNvSpPr/>
          <p:nvPr/>
        </p:nvSpPr>
        <p:spPr>
          <a:xfrm>
            <a:off x="490398" y="4062895"/>
            <a:ext cx="11371535" cy="2389950"/>
          </a:xfrm>
          <a:prstGeom prst="rect">
            <a:avLst/>
          </a:prstGeom>
        </p:spPr>
        <p:txBody>
          <a:bodyPr wrap="square">
            <a:spAutoFit/>
          </a:bodyPr>
          <a:lstStyle/>
          <a:p>
            <a:pPr>
              <a:spcBef>
                <a:spcPct val="0"/>
              </a:spcBef>
              <a:tabLst>
                <a:tab pos="397923" algn="l"/>
                <a:tab pos="795847" algn="l"/>
                <a:tab pos="1193770" algn="l"/>
                <a:tab pos="1591694" algn="l"/>
                <a:tab pos="1989617" algn="l"/>
                <a:tab pos="2387540" algn="l"/>
                <a:tab pos="2785464" algn="l"/>
                <a:tab pos="3183387" algn="l"/>
                <a:tab pos="3581310" algn="l"/>
                <a:tab pos="3979234" algn="l"/>
                <a:tab pos="4377157" algn="l"/>
                <a:tab pos="4775081" algn="l"/>
              </a:tabLst>
            </a:pPr>
            <a:r>
              <a:rPr lang="en-US" sz="2133" b="1">
                <a:solidFill>
                  <a:srgbClr val="000000"/>
                </a:solidFill>
                <a:latin typeface="Courier New Bold" charset="0"/>
                <a:cs typeface="Courier New Bold" charset="0"/>
                <a:sym typeface="Courier New Bold" charset="0"/>
              </a:rPr>
              <a:t>public interface Set&lt;T&gt; extends Collection&lt;T&gt; {</a:t>
            </a:r>
          </a:p>
          <a:p>
            <a:pPr>
              <a:spcBef>
                <a:spcPct val="0"/>
              </a:spcBef>
              <a:tabLst>
                <a:tab pos="397923" algn="l"/>
                <a:tab pos="795847" algn="l"/>
                <a:tab pos="1193770" algn="l"/>
                <a:tab pos="1591694" algn="l"/>
                <a:tab pos="1989617" algn="l"/>
                <a:tab pos="2387540" algn="l"/>
                <a:tab pos="2785464" algn="l"/>
                <a:tab pos="3183387" algn="l"/>
                <a:tab pos="3581310" algn="l"/>
                <a:tab pos="3979234" algn="l"/>
                <a:tab pos="4377157" algn="l"/>
                <a:tab pos="4775081" algn="l"/>
              </a:tabLst>
            </a:pPr>
            <a:r>
              <a:rPr lang="en-US" sz="2133" b="1">
                <a:solidFill>
                  <a:srgbClr val="000000"/>
                </a:solidFill>
                <a:latin typeface="Courier New Bold" charset="0"/>
                <a:cs typeface="Courier New Bold" charset="0"/>
                <a:sym typeface="Courier New Bold" charset="0"/>
              </a:rPr>
              <a:t>   ...   // The existing Set methods</a:t>
            </a:r>
          </a:p>
          <a:p>
            <a:pPr>
              <a:spcBef>
                <a:spcPct val="0"/>
              </a:spcBef>
              <a:tabLst>
                <a:tab pos="397923" algn="l"/>
                <a:tab pos="795847" algn="l"/>
                <a:tab pos="1193770" algn="l"/>
                <a:tab pos="1591694" algn="l"/>
                <a:tab pos="1989617" algn="l"/>
                <a:tab pos="2387540" algn="l"/>
                <a:tab pos="2785464" algn="l"/>
                <a:tab pos="3183387" algn="l"/>
                <a:tab pos="3581310" algn="l"/>
                <a:tab pos="3979234" algn="l"/>
                <a:tab pos="4377157" algn="l"/>
                <a:tab pos="4775081" algn="l"/>
              </a:tabLst>
            </a:pPr>
            <a:endParaRPr lang="en-US" sz="2133" b="1">
              <a:solidFill>
                <a:srgbClr val="000000"/>
              </a:solidFill>
              <a:latin typeface="Courier New Bold" charset="0"/>
              <a:cs typeface="Courier New Bold" charset="0"/>
              <a:sym typeface="Courier New Bold" charset="0"/>
            </a:endParaRPr>
          </a:p>
          <a:p>
            <a:pPr>
              <a:spcBef>
                <a:spcPct val="0"/>
              </a:spcBef>
              <a:tabLst>
                <a:tab pos="397923" algn="l"/>
                <a:tab pos="795847" algn="l"/>
                <a:tab pos="1193770" algn="l"/>
                <a:tab pos="1591694" algn="l"/>
                <a:tab pos="1989617" algn="l"/>
                <a:tab pos="2387540" algn="l"/>
                <a:tab pos="2785464" algn="l"/>
                <a:tab pos="3183387" algn="l"/>
                <a:tab pos="3581310" algn="l"/>
                <a:tab pos="3979234" algn="l"/>
                <a:tab pos="4377157" algn="l"/>
                <a:tab pos="4775081" algn="l"/>
              </a:tabLst>
            </a:pPr>
            <a:r>
              <a:rPr lang="en-US" sz="2133" b="1">
                <a:solidFill>
                  <a:srgbClr val="000000"/>
                </a:solidFill>
                <a:latin typeface="Courier New Bold" charset="0"/>
                <a:cs typeface="Courier New Bold" charset="0"/>
                <a:sym typeface="Courier New Bold" charset="0"/>
              </a:rPr>
              <a:t>  </a:t>
            </a:r>
            <a:r>
              <a:rPr lang="en-US" sz="2133" b="1">
                <a:solidFill>
                  <a:srgbClr val="FF0000"/>
                </a:solidFill>
                <a:latin typeface="Courier New Bold" charset="0"/>
                <a:cs typeface="Courier New Bold" charset="0"/>
                <a:sym typeface="Courier New Bold" charset="0"/>
              </a:rPr>
              <a:t>default</a:t>
            </a:r>
            <a:r>
              <a:rPr lang="en-US" sz="2133" b="1">
                <a:solidFill>
                  <a:srgbClr val="000000"/>
                </a:solidFill>
                <a:latin typeface="Courier New Bold" charset="0"/>
                <a:cs typeface="Courier New Bold" charset="0"/>
                <a:sym typeface="Courier New Bold" charset="0"/>
              </a:rPr>
              <a:t> Spliterator&lt;E&gt; spliterator() {</a:t>
            </a:r>
          </a:p>
          <a:p>
            <a:pPr>
              <a:spcBef>
                <a:spcPct val="0"/>
              </a:spcBef>
              <a:tabLst>
                <a:tab pos="397923" algn="l"/>
                <a:tab pos="795847" algn="l"/>
                <a:tab pos="1193770" algn="l"/>
                <a:tab pos="1591694" algn="l"/>
                <a:tab pos="1989617" algn="l"/>
                <a:tab pos="2387540" algn="l"/>
                <a:tab pos="2785464" algn="l"/>
                <a:tab pos="3183387" algn="l"/>
                <a:tab pos="3581310" algn="l"/>
                <a:tab pos="3979234" algn="l"/>
                <a:tab pos="4377157" algn="l"/>
                <a:tab pos="4775081" algn="l"/>
              </a:tabLst>
            </a:pPr>
            <a:r>
              <a:rPr lang="en-US" sz="2133" b="1">
                <a:solidFill>
                  <a:srgbClr val="000000"/>
                </a:solidFill>
                <a:latin typeface="Courier New Bold" charset="0"/>
                <a:cs typeface="Courier New Bold" charset="0"/>
                <a:sym typeface="Courier New Bold" charset="0"/>
              </a:rPr>
              <a:t>    return Spliterators.spliterator(this, Spliterator.DISTINCT);</a:t>
            </a:r>
          </a:p>
          <a:p>
            <a:pPr>
              <a:spcBef>
                <a:spcPct val="0"/>
              </a:spcBef>
              <a:tabLst>
                <a:tab pos="397923" algn="l"/>
                <a:tab pos="795847" algn="l"/>
                <a:tab pos="1193770" algn="l"/>
                <a:tab pos="1591694" algn="l"/>
                <a:tab pos="1989617" algn="l"/>
                <a:tab pos="2387540" algn="l"/>
                <a:tab pos="2785464" algn="l"/>
                <a:tab pos="3183387" algn="l"/>
                <a:tab pos="3581310" algn="l"/>
                <a:tab pos="3979234" algn="l"/>
                <a:tab pos="4377157" algn="l"/>
                <a:tab pos="4775081" algn="l"/>
              </a:tabLst>
            </a:pPr>
            <a:r>
              <a:rPr lang="en-US" sz="2133" b="1">
                <a:solidFill>
                  <a:srgbClr val="000000"/>
                </a:solidFill>
                <a:latin typeface="Courier New Bold" charset="0"/>
                <a:cs typeface="Courier New Bold" charset="0"/>
                <a:sym typeface="Courier New Bold" charset="0"/>
              </a:rPr>
              <a:t>  }</a:t>
            </a:r>
          </a:p>
          <a:p>
            <a:pPr>
              <a:spcBef>
                <a:spcPct val="0"/>
              </a:spcBef>
              <a:tabLst>
                <a:tab pos="397923" algn="l"/>
                <a:tab pos="795847" algn="l"/>
                <a:tab pos="1193770" algn="l"/>
                <a:tab pos="1591694" algn="l"/>
                <a:tab pos="1989617" algn="l"/>
                <a:tab pos="2387540" algn="l"/>
                <a:tab pos="2785464" algn="l"/>
                <a:tab pos="3183387" algn="l"/>
                <a:tab pos="3581310" algn="l"/>
                <a:tab pos="3979234" algn="l"/>
                <a:tab pos="4377157" algn="l"/>
                <a:tab pos="4775081" algn="l"/>
              </a:tabLst>
            </a:pPr>
            <a:r>
              <a:rPr lang="en-US" sz="2133" b="1">
                <a:solidFill>
                  <a:srgbClr val="000000"/>
                </a:solidFill>
                <a:latin typeface="Courier New Bold" charset="0"/>
                <a:cs typeface="Courier New Bold" charset="0"/>
                <a:sym typeface="Courier New Bold" charset="0"/>
              </a:rPr>
              <a:t>}</a:t>
            </a:r>
          </a:p>
        </p:txBody>
      </p:sp>
    </p:spTree>
    <p:extLst>
      <p:ext uri="{BB962C8B-B14F-4D97-AF65-F5344CB8AC3E}">
        <p14:creationId xmlns:p14="http://schemas.microsoft.com/office/powerpoint/2010/main" val="100780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Static Methods In Interfaces</a:t>
            </a:r>
          </a:p>
        </p:txBody>
      </p:sp>
      <p:sp>
        <p:nvSpPr>
          <p:cNvPr id="5" name="Content Placeholder 4"/>
          <p:cNvSpPr>
            <a:spLocks noGrp="1"/>
          </p:cNvSpPr>
          <p:nvPr>
            <p:ph sz="quarter" idx="12"/>
          </p:nvPr>
        </p:nvSpPr>
        <p:spPr/>
        <p:txBody>
          <a:bodyPr/>
          <a:lstStyle/>
          <a:p>
            <a:r>
              <a:rPr lang="en-US"/>
              <a:t>Previously it was not possible to include static methods in an interface</a:t>
            </a:r>
          </a:p>
          <a:p>
            <a:r>
              <a:rPr lang="en-US"/>
              <a:t>Static methods, by definition, are not abstract</a:t>
            </a:r>
          </a:p>
          <a:p>
            <a:pPr lvl="1"/>
            <a:r>
              <a:rPr lang="en-US" b="1">
                <a:solidFill>
                  <a:schemeClr val="accent3">
                    <a:lumMod val="75000"/>
                  </a:schemeClr>
                </a:solidFill>
                <a:latin typeface="Courier New"/>
                <a:cs typeface="Courier New"/>
              </a:rPr>
              <a:t>@FunctionalInterface</a:t>
            </a:r>
            <a:r>
              <a:rPr lang="en-US"/>
              <a:t> can have zero or more static methods</a:t>
            </a:r>
          </a:p>
        </p:txBody>
      </p:sp>
      <p:sp>
        <p:nvSpPr>
          <p:cNvPr id="7" name="Rectangle 6"/>
          <p:cNvSpPr/>
          <p:nvPr/>
        </p:nvSpPr>
        <p:spPr>
          <a:xfrm>
            <a:off x="1840089" y="3873760"/>
            <a:ext cx="9426223" cy="1733488"/>
          </a:xfrm>
          <a:prstGeom prst="rect">
            <a:avLst/>
          </a:prstGeom>
        </p:spPr>
        <p:txBody>
          <a:bodyPr wrap="square">
            <a:spAutoFit/>
          </a:bodyPr>
          <a:lstStyle/>
          <a:p>
            <a:r>
              <a:rPr lang="en-US" sz="2133" b="1">
                <a:latin typeface="Courier New"/>
                <a:cs typeface="Courier New"/>
              </a:rPr>
              <a:t>static &lt;T&gt; Predicate&lt;T&gt; isEqual(Object target) {</a:t>
            </a:r>
          </a:p>
          <a:p>
            <a:r>
              <a:rPr lang="en-US" sz="2133" b="1">
                <a:latin typeface="Courier New"/>
                <a:cs typeface="Courier New"/>
              </a:rPr>
              <a:t>        return (null == target)</a:t>
            </a:r>
          </a:p>
          <a:p>
            <a:r>
              <a:rPr lang="en-US" sz="2133" b="1">
                <a:latin typeface="Courier New"/>
                <a:cs typeface="Courier New"/>
              </a:rPr>
              <a:t>                ? Objects::isNull</a:t>
            </a:r>
          </a:p>
          <a:p>
            <a:r>
              <a:rPr lang="en-US" sz="2133" b="1">
                <a:latin typeface="Courier New"/>
                <a:cs typeface="Courier New"/>
              </a:rPr>
              <a:t>                : object -&gt; target.equals(object);</a:t>
            </a:r>
          </a:p>
          <a:p>
            <a:r>
              <a:rPr lang="en-US" sz="2133" b="1">
                <a:latin typeface="Courier New"/>
                <a:cs typeface="Courier New"/>
              </a:rPr>
              <a:t>}</a:t>
            </a:r>
          </a:p>
        </p:txBody>
      </p:sp>
    </p:spTree>
    <p:extLst>
      <p:ext uri="{BB962C8B-B14F-4D97-AF65-F5344CB8AC3E}">
        <p14:creationId xmlns:p14="http://schemas.microsoft.com/office/powerpoint/2010/main" val="383385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Lambda Expressions</a:t>
            </a:r>
            <a:endParaRPr lang="en-IN" dirty="0"/>
          </a:p>
        </p:txBody>
      </p:sp>
      <p:pic>
        <p:nvPicPr>
          <p:cNvPr id="5" name="Picture 4"/>
          <p:cNvPicPr>
            <a:picLocks noChangeAspect="1"/>
          </p:cNvPicPr>
          <p:nvPr/>
        </p:nvPicPr>
        <p:blipFill>
          <a:blip r:embed="rId2"/>
          <a:stretch>
            <a:fillRect/>
          </a:stretch>
        </p:blipFill>
        <p:spPr>
          <a:xfrm>
            <a:off x="1181482" y="2084832"/>
            <a:ext cx="10320354" cy="4143469"/>
          </a:xfrm>
          <a:prstGeom prst="rect">
            <a:avLst/>
          </a:prstGeom>
        </p:spPr>
      </p:pic>
    </p:spTree>
    <p:extLst>
      <p:ext uri="{BB962C8B-B14F-4D97-AF65-F5344CB8AC3E}">
        <p14:creationId xmlns:p14="http://schemas.microsoft.com/office/powerpoint/2010/main" val="25825094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Lambda Expressions</a:t>
            </a:r>
            <a:endParaRPr lang="en-IN" dirty="0"/>
          </a:p>
        </p:txBody>
      </p:sp>
      <p:pic>
        <p:nvPicPr>
          <p:cNvPr id="3" name="Picture 2"/>
          <p:cNvPicPr>
            <a:picLocks noChangeAspect="1"/>
          </p:cNvPicPr>
          <p:nvPr/>
        </p:nvPicPr>
        <p:blipFill>
          <a:blip r:embed="rId2"/>
          <a:stretch>
            <a:fillRect/>
          </a:stretch>
        </p:blipFill>
        <p:spPr>
          <a:xfrm>
            <a:off x="1026352" y="2185053"/>
            <a:ext cx="10284108" cy="2878265"/>
          </a:xfrm>
          <a:prstGeom prst="rect">
            <a:avLst/>
          </a:prstGeom>
        </p:spPr>
      </p:pic>
    </p:spTree>
    <p:extLst>
      <p:ext uri="{BB962C8B-B14F-4D97-AF65-F5344CB8AC3E}">
        <p14:creationId xmlns:p14="http://schemas.microsoft.com/office/powerpoint/2010/main" val="40316008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Lambda Expressions</a:t>
            </a:r>
            <a:endParaRPr lang="en-IN" dirty="0"/>
          </a:p>
        </p:txBody>
      </p:sp>
      <p:sp>
        <p:nvSpPr>
          <p:cNvPr id="3" name="Content Placeholder 2"/>
          <p:cNvSpPr>
            <a:spLocks noGrp="1"/>
          </p:cNvSpPr>
          <p:nvPr>
            <p:ph idx="1"/>
          </p:nvPr>
        </p:nvSpPr>
        <p:spPr>
          <a:xfrm>
            <a:off x="1024128" y="1856096"/>
            <a:ext cx="9720073" cy="4453264"/>
          </a:xfrm>
        </p:spPr>
        <p:txBody>
          <a:bodyPr>
            <a:normAutofit lnSpcReduction="10000"/>
          </a:bodyPr>
          <a:lstStyle/>
          <a:p>
            <a:r>
              <a:rPr lang="en-IN" dirty="0"/>
              <a:t>// Takes an </a:t>
            </a:r>
            <a:r>
              <a:rPr lang="en-IN" dirty="0" err="1"/>
              <a:t>int</a:t>
            </a:r>
            <a:r>
              <a:rPr lang="en-IN" dirty="0"/>
              <a:t> parameter and returns the parameter value incremented by 1</a:t>
            </a:r>
          </a:p>
          <a:p>
            <a:r>
              <a:rPr lang="en-IN" dirty="0"/>
              <a:t>(</a:t>
            </a:r>
            <a:r>
              <a:rPr lang="en-IN" dirty="0" err="1"/>
              <a:t>int</a:t>
            </a:r>
            <a:r>
              <a:rPr lang="en-IN" dirty="0"/>
              <a:t> x) -&gt; x + 1</a:t>
            </a:r>
          </a:p>
          <a:p>
            <a:r>
              <a:rPr lang="en-IN" dirty="0"/>
              <a:t>// Takes two </a:t>
            </a:r>
            <a:r>
              <a:rPr lang="en-IN" dirty="0" err="1"/>
              <a:t>int</a:t>
            </a:r>
            <a:r>
              <a:rPr lang="en-IN" dirty="0"/>
              <a:t> parameters and returns their sum</a:t>
            </a:r>
          </a:p>
          <a:p>
            <a:r>
              <a:rPr lang="en-IN" dirty="0"/>
              <a:t>(</a:t>
            </a:r>
            <a:r>
              <a:rPr lang="en-IN" dirty="0" err="1"/>
              <a:t>int</a:t>
            </a:r>
            <a:r>
              <a:rPr lang="en-IN" dirty="0"/>
              <a:t> x, </a:t>
            </a:r>
            <a:r>
              <a:rPr lang="en-IN" dirty="0" err="1"/>
              <a:t>int</a:t>
            </a:r>
            <a:r>
              <a:rPr lang="en-IN" dirty="0"/>
              <a:t> y) -&gt; x + y</a:t>
            </a:r>
          </a:p>
          <a:p>
            <a:r>
              <a:rPr lang="en-IN" dirty="0"/>
              <a:t>// Takes two </a:t>
            </a:r>
            <a:r>
              <a:rPr lang="en-IN" dirty="0" err="1"/>
              <a:t>int</a:t>
            </a:r>
            <a:r>
              <a:rPr lang="en-IN" dirty="0"/>
              <a:t> parameters and returns the maximum of the two</a:t>
            </a:r>
          </a:p>
          <a:p>
            <a:r>
              <a:rPr lang="fr-FR" dirty="0"/>
              <a:t>(</a:t>
            </a:r>
            <a:r>
              <a:rPr lang="fr-FR" dirty="0" err="1"/>
              <a:t>int</a:t>
            </a:r>
            <a:r>
              <a:rPr lang="fr-FR" dirty="0"/>
              <a:t> x, </a:t>
            </a:r>
            <a:r>
              <a:rPr lang="fr-FR" dirty="0" err="1"/>
              <a:t>int</a:t>
            </a:r>
            <a:r>
              <a:rPr lang="fr-FR" dirty="0"/>
              <a:t> y) -&gt; { </a:t>
            </a:r>
            <a:r>
              <a:rPr lang="fr-FR" dirty="0" err="1"/>
              <a:t>int</a:t>
            </a:r>
            <a:r>
              <a:rPr lang="fr-FR" dirty="0"/>
              <a:t> max = x &gt; y ? x : y;</a:t>
            </a:r>
          </a:p>
          <a:p>
            <a:r>
              <a:rPr lang="en-IN" dirty="0"/>
              <a:t>return max;</a:t>
            </a:r>
          </a:p>
          <a:p>
            <a:r>
              <a:rPr lang="en-IN" dirty="0"/>
              <a:t>}</a:t>
            </a:r>
          </a:p>
          <a:p>
            <a:r>
              <a:rPr lang="en-IN" dirty="0"/>
              <a:t>// Takes no parameters and returns void</a:t>
            </a:r>
          </a:p>
          <a:p>
            <a:r>
              <a:rPr lang="en-IN" dirty="0"/>
              <a:t>() -&gt; { }</a:t>
            </a:r>
          </a:p>
        </p:txBody>
      </p:sp>
    </p:spTree>
    <p:extLst>
      <p:ext uri="{BB962C8B-B14F-4D97-AF65-F5344CB8AC3E}">
        <p14:creationId xmlns:p14="http://schemas.microsoft.com/office/powerpoint/2010/main" val="1296096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Lambda Expressions</a:t>
            </a:r>
          </a:p>
        </p:txBody>
      </p:sp>
      <p:sp>
        <p:nvSpPr>
          <p:cNvPr id="3" name="Content Placeholder 2"/>
          <p:cNvSpPr>
            <a:spLocks noGrp="1"/>
          </p:cNvSpPr>
          <p:nvPr>
            <p:ph idx="1"/>
          </p:nvPr>
        </p:nvSpPr>
        <p:spPr/>
        <p:txBody>
          <a:bodyPr/>
          <a:lstStyle/>
          <a:p>
            <a:r>
              <a:rPr lang="en-IN" dirty="0"/>
              <a:t>// Takes no parameters and returns a string "OK"</a:t>
            </a:r>
          </a:p>
          <a:p>
            <a:r>
              <a:rPr lang="en-IN" dirty="0"/>
              <a:t>() -&gt; "OK"</a:t>
            </a:r>
          </a:p>
          <a:p>
            <a:r>
              <a:rPr lang="en-IN" dirty="0"/>
              <a:t>// Takes a String parameter and prints it on the standard output</a:t>
            </a:r>
          </a:p>
          <a:p>
            <a:r>
              <a:rPr lang="en-IN" dirty="0"/>
              <a:t>(String </a:t>
            </a:r>
            <a:r>
              <a:rPr lang="en-IN" dirty="0" err="1"/>
              <a:t>msg</a:t>
            </a:r>
            <a:r>
              <a:rPr lang="en-IN" dirty="0"/>
              <a:t>) -&gt; { </a:t>
            </a:r>
            <a:r>
              <a:rPr lang="en-IN" dirty="0" err="1"/>
              <a:t>System.out.println</a:t>
            </a:r>
            <a:r>
              <a:rPr lang="en-IN" dirty="0"/>
              <a:t>(</a:t>
            </a:r>
            <a:r>
              <a:rPr lang="en-IN" dirty="0" err="1"/>
              <a:t>msg</a:t>
            </a:r>
            <a:r>
              <a:rPr lang="en-IN" dirty="0"/>
              <a:t>); }</a:t>
            </a:r>
          </a:p>
          <a:p>
            <a:r>
              <a:rPr lang="en-IN" dirty="0"/>
              <a:t>// Takes a parameter and prints it on the standard output</a:t>
            </a:r>
          </a:p>
          <a:p>
            <a:r>
              <a:rPr lang="en-IN" dirty="0" err="1"/>
              <a:t>msg</a:t>
            </a:r>
            <a:r>
              <a:rPr lang="en-IN" dirty="0"/>
              <a:t> -&gt; </a:t>
            </a:r>
            <a:r>
              <a:rPr lang="en-IN" dirty="0" err="1"/>
              <a:t>System.out.println</a:t>
            </a:r>
            <a:r>
              <a:rPr lang="en-IN" dirty="0"/>
              <a:t>(</a:t>
            </a:r>
            <a:r>
              <a:rPr lang="en-IN" dirty="0" err="1"/>
              <a:t>msg</a:t>
            </a:r>
            <a:r>
              <a:rPr lang="en-IN" dirty="0"/>
              <a:t>)</a:t>
            </a:r>
          </a:p>
          <a:p>
            <a:r>
              <a:rPr lang="en-IN" dirty="0"/>
              <a:t>// Takes a String parameter and returns its length</a:t>
            </a:r>
          </a:p>
          <a:p>
            <a:r>
              <a:rPr lang="en-IN" dirty="0"/>
              <a:t>(String </a:t>
            </a:r>
            <a:r>
              <a:rPr lang="en-IN" dirty="0" err="1"/>
              <a:t>str</a:t>
            </a:r>
            <a:r>
              <a:rPr lang="en-IN" dirty="0"/>
              <a:t>) -&gt; </a:t>
            </a:r>
            <a:r>
              <a:rPr lang="en-IN" dirty="0" err="1"/>
              <a:t>str.length</a:t>
            </a:r>
            <a:r>
              <a:rPr lang="en-IN" dirty="0"/>
              <a:t>()</a:t>
            </a:r>
          </a:p>
        </p:txBody>
      </p:sp>
    </p:spTree>
    <p:extLst>
      <p:ext uri="{BB962C8B-B14F-4D97-AF65-F5344CB8AC3E}">
        <p14:creationId xmlns:p14="http://schemas.microsoft.com/office/powerpoint/2010/main" val="6419881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Do We Need Lambda Expressions</a:t>
            </a:r>
          </a:p>
        </p:txBody>
      </p:sp>
      <p:sp>
        <p:nvSpPr>
          <p:cNvPr id="3" name="Content Placeholder 2"/>
          <p:cNvSpPr>
            <a:spLocks noGrp="1"/>
          </p:cNvSpPr>
          <p:nvPr>
            <p:ph idx="1"/>
          </p:nvPr>
        </p:nvSpPr>
        <p:spPr/>
        <p:txBody>
          <a:bodyPr/>
          <a:lstStyle/>
          <a:p>
            <a:r>
              <a:rPr lang="en-IN" dirty="0"/>
              <a:t>A lambda expression is a block of code that can be passed around to execute. </a:t>
            </a:r>
            <a:endParaRPr lang="en-IN" dirty="0" smtClean="0"/>
          </a:p>
          <a:p>
            <a:r>
              <a:rPr lang="en-IN" dirty="0" smtClean="0"/>
              <a:t>It </a:t>
            </a:r>
            <a:r>
              <a:rPr lang="en-IN" dirty="0"/>
              <a:t>is a common feature for some programming languages, such as Lisp, Python, Scala, etc. </a:t>
            </a:r>
            <a:endParaRPr lang="en-IN" dirty="0" smtClean="0"/>
          </a:p>
          <a:p>
            <a:r>
              <a:rPr lang="en-IN" dirty="0" smtClean="0"/>
              <a:t>But </a:t>
            </a:r>
            <a:r>
              <a:rPr lang="en-IN" dirty="0"/>
              <a:t>before Java 8, we can not do the same in Java. </a:t>
            </a:r>
            <a:endParaRPr lang="en-IN" dirty="0" smtClean="0"/>
          </a:p>
          <a:p>
            <a:r>
              <a:rPr lang="en-IN" dirty="0" smtClean="0"/>
              <a:t>If </a:t>
            </a:r>
            <a:r>
              <a:rPr lang="en-IN" dirty="0"/>
              <a:t>we want a block of code to be executed, we need to create an object and pass the object around, such as using the strategy design pattern</a:t>
            </a:r>
            <a:r>
              <a:rPr lang="en-IN" dirty="0" smtClean="0"/>
              <a:t>.</a:t>
            </a:r>
          </a:p>
          <a:p>
            <a:r>
              <a:rPr lang="en-IN" dirty="0" smtClean="0"/>
              <a:t> </a:t>
            </a:r>
            <a:r>
              <a:rPr lang="en-IN" dirty="0"/>
              <a:t>From Java 8, lambda expressions enable us to treat functionality as method argument and pass a block of code around. </a:t>
            </a:r>
          </a:p>
        </p:txBody>
      </p:sp>
    </p:spTree>
    <p:extLst>
      <p:ext uri="{BB962C8B-B14F-4D97-AF65-F5344CB8AC3E}">
        <p14:creationId xmlns:p14="http://schemas.microsoft.com/office/powerpoint/2010/main" val="30822654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Do We Need Lambda Expressions</a:t>
            </a:r>
          </a:p>
        </p:txBody>
      </p:sp>
      <p:pic>
        <p:nvPicPr>
          <p:cNvPr id="1026" name="Picture 2" descr="why lamb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850" y="2181865"/>
            <a:ext cx="9313104" cy="4082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467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Syntax for Lambda Expressions</a:t>
            </a:r>
          </a:p>
        </p:txBody>
      </p:sp>
      <p:sp>
        <p:nvSpPr>
          <p:cNvPr id="3" name="Content Placeholder 2"/>
          <p:cNvSpPr>
            <a:spLocks noGrp="1"/>
          </p:cNvSpPr>
          <p:nvPr>
            <p:ph idx="1"/>
          </p:nvPr>
        </p:nvSpPr>
        <p:spPr/>
        <p:txBody>
          <a:bodyPr>
            <a:normAutofit lnSpcReduction="10000"/>
          </a:bodyPr>
          <a:lstStyle/>
          <a:p>
            <a:r>
              <a:rPr lang="en-IN" dirty="0"/>
              <a:t>(&lt;</a:t>
            </a:r>
            <a:r>
              <a:rPr lang="en-IN" dirty="0" err="1"/>
              <a:t>LambdaParametersList</a:t>
            </a:r>
            <a:r>
              <a:rPr lang="en-IN" dirty="0"/>
              <a:t>&gt;) -&gt; { &lt;</a:t>
            </a:r>
            <a:r>
              <a:rPr lang="en-IN" dirty="0" err="1"/>
              <a:t>LambdaBody</a:t>
            </a:r>
            <a:r>
              <a:rPr lang="en-IN" dirty="0"/>
              <a:t>&gt; </a:t>
            </a:r>
            <a:r>
              <a:rPr lang="en-IN" dirty="0" smtClean="0"/>
              <a:t>}</a:t>
            </a:r>
          </a:p>
          <a:p>
            <a:endParaRPr lang="en-IN" dirty="0"/>
          </a:p>
          <a:p>
            <a:r>
              <a:rPr lang="en-IN" dirty="0"/>
              <a:t>A lambda expression consists of a list of parameters and a body that are separated by an arrow </a:t>
            </a:r>
            <a:r>
              <a:rPr lang="en-IN" dirty="0" smtClean="0"/>
              <a:t>(-&gt;).</a:t>
            </a:r>
          </a:p>
          <a:p>
            <a:r>
              <a:rPr lang="en-IN" dirty="0"/>
              <a:t>The </a:t>
            </a:r>
            <a:r>
              <a:rPr lang="en-IN" dirty="0" smtClean="0"/>
              <a:t>list of </a:t>
            </a:r>
            <a:r>
              <a:rPr lang="en-IN" dirty="0"/>
              <a:t>parameters is declared the same way as the list of parameters for methods. </a:t>
            </a:r>
            <a:endParaRPr lang="en-IN" dirty="0" smtClean="0"/>
          </a:p>
          <a:p>
            <a:r>
              <a:rPr lang="en-IN" dirty="0" smtClean="0"/>
              <a:t>The </a:t>
            </a:r>
            <a:r>
              <a:rPr lang="en-IN" dirty="0"/>
              <a:t>list of parameters is enclosed </a:t>
            </a:r>
            <a:r>
              <a:rPr lang="en-IN" dirty="0" smtClean="0"/>
              <a:t>in parentheses</a:t>
            </a:r>
            <a:r>
              <a:rPr lang="en-IN" dirty="0"/>
              <a:t>, as is done for methods. </a:t>
            </a:r>
            <a:endParaRPr lang="en-IN" dirty="0" smtClean="0"/>
          </a:p>
          <a:p>
            <a:r>
              <a:rPr lang="en-IN" dirty="0" smtClean="0"/>
              <a:t>The </a:t>
            </a:r>
            <a:r>
              <a:rPr lang="en-IN" dirty="0"/>
              <a:t>body of a lambda expression is a block of code enclosed in braces. </a:t>
            </a:r>
            <a:endParaRPr lang="en-IN" dirty="0" smtClean="0"/>
          </a:p>
          <a:p>
            <a:r>
              <a:rPr lang="en-IN" dirty="0" smtClean="0"/>
              <a:t>Like a </a:t>
            </a:r>
            <a:r>
              <a:rPr lang="en-IN" dirty="0"/>
              <a:t>method's body, the body of a lambda expression may declare local variables; </a:t>
            </a:r>
            <a:endParaRPr lang="en-IN" dirty="0" smtClean="0"/>
          </a:p>
          <a:p>
            <a:r>
              <a:rPr lang="en-IN" dirty="0" smtClean="0"/>
              <a:t>use </a:t>
            </a:r>
            <a:r>
              <a:rPr lang="en-IN" dirty="0"/>
              <a:t>statements including break</a:t>
            </a:r>
            <a:r>
              <a:rPr lang="en-IN" dirty="0" smtClean="0"/>
              <a:t>, continue</a:t>
            </a:r>
            <a:r>
              <a:rPr lang="en-IN" dirty="0"/>
              <a:t>, and return; throw exceptions, etc.</a:t>
            </a:r>
          </a:p>
        </p:txBody>
      </p:sp>
    </p:spTree>
    <p:extLst>
      <p:ext uri="{BB962C8B-B14F-4D97-AF65-F5344CB8AC3E}">
        <p14:creationId xmlns:p14="http://schemas.microsoft.com/office/powerpoint/2010/main" val="8212826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Syntax for Lambda Expressions</a:t>
            </a:r>
          </a:p>
        </p:txBody>
      </p:sp>
      <p:sp>
        <p:nvSpPr>
          <p:cNvPr id="3" name="Content Placeholder 2"/>
          <p:cNvSpPr>
            <a:spLocks noGrp="1"/>
          </p:cNvSpPr>
          <p:nvPr>
            <p:ph idx="1"/>
          </p:nvPr>
        </p:nvSpPr>
        <p:spPr/>
        <p:txBody>
          <a:bodyPr>
            <a:normAutofit/>
          </a:bodyPr>
          <a:lstStyle/>
          <a:p>
            <a:r>
              <a:rPr lang="en-IN" dirty="0"/>
              <a:t>Unlike a method, a lambda expression does not have four parts</a:t>
            </a:r>
            <a:r>
              <a:rPr lang="en-IN" dirty="0" smtClean="0"/>
              <a:t>.</a:t>
            </a:r>
          </a:p>
          <a:p>
            <a:r>
              <a:rPr lang="en-IN" dirty="0"/>
              <a:t>A lambda expression does not have a name.</a:t>
            </a:r>
          </a:p>
          <a:p>
            <a:r>
              <a:rPr lang="en-IN" dirty="0"/>
              <a:t>• A lambda expression does not have a return type. </a:t>
            </a:r>
            <a:endParaRPr lang="en-IN" dirty="0" smtClean="0"/>
          </a:p>
          <a:p>
            <a:r>
              <a:rPr lang="en-IN" dirty="0" smtClean="0"/>
              <a:t>It </a:t>
            </a:r>
            <a:r>
              <a:rPr lang="en-IN" dirty="0"/>
              <a:t>is inferred by the compiler from </a:t>
            </a:r>
            <a:r>
              <a:rPr lang="en-IN" dirty="0" smtClean="0"/>
              <a:t>the context </a:t>
            </a:r>
            <a:r>
              <a:rPr lang="en-IN" dirty="0"/>
              <a:t>of its use and from its body.</a:t>
            </a:r>
          </a:p>
          <a:p>
            <a:r>
              <a:rPr lang="en-IN" dirty="0"/>
              <a:t>• A lambda expression does not have a throws clause. It is inferred from the context of its </a:t>
            </a:r>
            <a:r>
              <a:rPr lang="en-IN" dirty="0" smtClean="0"/>
              <a:t>use and </a:t>
            </a:r>
            <a:r>
              <a:rPr lang="en-IN" dirty="0"/>
              <a:t>its body.</a:t>
            </a:r>
          </a:p>
          <a:p>
            <a:r>
              <a:rPr lang="en-IN" dirty="0"/>
              <a:t>• A lambda expression cannot declare type parameters. That is, a lambda expression</a:t>
            </a:r>
          </a:p>
          <a:p>
            <a:r>
              <a:rPr lang="en-IN" dirty="0"/>
              <a:t>cannot be generic.</a:t>
            </a:r>
          </a:p>
        </p:txBody>
      </p:sp>
    </p:spTree>
    <p:extLst>
      <p:ext uri="{BB962C8B-B14F-4D97-AF65-F5344CB8AC3E}">
        <p14:creationId xmlns:p14="http://schemas.microsoft.com/office/powerpoint/2010/main" val="5961506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p:txBody>
          <a:bodyPr>
            <a:normAutofit/>
          </a:bodyPr>
          <a:lstStyle/>
          <a:p>
            <a:pPr>
              <a:buFont typeface="Courier New" panose="02070309020205020404" pitchFamily="49" charset="0"/>
              <a:buChar char="o"/>
            </a:pPr>
            <a:r>
              <a:rPr lang="en-IN" sz="3600" dirty="0" smtClean="0"/>
              <a:t> </a:t>
            </a:r>
            <a:r>
              <a:rPr lang="en-IN" sz="2800" dirty="0" smtClean="0">
                <a:solidFill>
                  <a:srgbClr val="FF0000"/>
                </a:solidFill>
              </a:rPr>
              <a:t>Collections</a:t>
            </a:r>
          </a:p>
          <a:p>
            <a:pPr marL="630936" lvl="1" indent="-457200">
              <a:buFont typeface="Courier New" panose="02070309020205020404" pitchFamily="49" charset="0"/>
              <a:buChar char="o"/>
            </a:pPr>
            <a:r>
              <a:rPr lang="en-IN" sz="2400" dirty="0"/>
              <a:t>Classes in the new </a:t>
            </a:r>
            <a:r>
              <a:rPr lang="en-IN" sz="2400" dirty="0" err="1"/>
              <a:t>java.util.stream</a:t>
            </a:r>
            <a:r>
              <a:rPr lang="en-IN" sz="2400" dirty="0"/>
              <a:t> package provide a Stream API to support functional-style operations on streams of elements. </a:t>
            </a:r>
            <a:endParaRPr lang="en-IN" sz="2400" dirty="0" smtClean="0"/>
          </a:p>
          <a:p>
            <a:pPr marL="630936" lvl="1" indent="-457200">
              <a:buFont typeface="Courier New" panose="02070309020205020404" pitchFamily="49" charset="0"/>
              <a:buChar char="o"/>
            </a:pPr>
            <a:r>
              <a:rPr lang="en-IN" sz="2400" dirty="0" smtClean="0"/>
              <a:t>The </a:t>
            </a:r>
            <a:r>
              <a:rPr lang="en-IN" sz="2400" dirty="0"/>
              <a:t>Stream API is integrated into the Collections API, which enables bulk operations on collections, such as sequential or parallel map-reduce transformations</a:t>
            </a:r>
            <a:r>
              <a:rPr lang="en-IN" sz="2400" dirty="0" smtClean="0"/>
              <a:t>.</a:t>
            </a:r>
            <a:endParaRPr lang="en-IN" sz="2400" dirty="0"/>
          </a:p>
          <a:p>
            <a:pPr marL="630936" lvl="1" indent="-457200">
              <a:buFont typeface="Courier New" panose="02070309020205020404" pitchFamily="49" charset="0"/>
              <a:buChar char="o"/>
            </a:pPr>
            <a:r>
              <a:rPr lang="en-IN" sz="2400" dirty="0"/>
              <a:t>Performance Improvement for </a:t>
            </a:r>
            <a:r>
              <a:rPr lang="en-IN" sz="2400" dirty="0" err="1"/>
              <a:t>HashMaps</a:t>
            </a:r>
            <a:r>
              <a:rPr lang="en-IN" sz="2400" dirty="0"/>
              <a:t> with Key Collisions</a:t>
            </a:r>
          </a:p>
        </p:txBody>
      </p:sp>
    </p:spTree>
    <p:extLst>
      <p:ext uri="{BB962C8B-B14F-4D97-AF65-F5344CB8AC3E}">
        <p14:creationId xmlns:p14="http://schemas.microsoft.com/office/powerpoint/2010/main" val="10209982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Omitting Parameter Types</a:t>
            </a:r>
          </a:p>
        </p:txBody>
      </p:sp>
      <p:sp>
        <p:nvSpPr>
          <p:cNvPr id="3" name="Content Placeholder 2"/>
          <p:cNvSpPr>
            <a:spLocks noGrp="1"/>
          </p:cNvSpPr>
          <p:nvPr>
            <p:ph idx="1"/>
          </p:nvPr>
        </p:nvSpPr>
        <p:spPr/>
        <p:txBody>
          <a:bodyPr/>
          <a:lstStyle/>
          <a:p>
            <a:r>
              <a:rPr lang="en-IN" dirty="0"/>
              <a:t>You can omit the declared type of the parameters. </a:t>
            </a:r>
            <a:endParaRPr lang="en-IN" dirty="0" smtClean="0"/>
          </a:p>
          <a:p>
            <a:r>
              <a:rPr lang="en-IN" dirty="0" smtClean="0"/>
              <a:t>The </a:t>
            </a:r>
            <a:r>
              <a:rPr lang="en-IN" dirty="0"/>
              <a:t>compiler will infer the types of parameters from the context </a:t>
            </a:r>
            <a:r>
              <a:rPr lang="en-IN" dirty="0" smtClean="0"/>
              <a:t>in which </a:t>
            </a:r>
            <a:r>
              <a:rPr lang="en-IN" dirty="0"/>
              <a:t>the lambda expression is used.</a:t>
            </a:r>
          </a:p>
          <a:p>
            <a:r>
              <a:rPr lang="en-IN" dirty="0"/>
              <a:t>// Types of parameters are declared</a:t>
            </a:r>
          </a:p>
          <a:p>
            <a:r>
              <a:rPr lang="en-IN" dirty="0"/>
              <a:t>(</a:t>
            </a:r>
            <a:r>
              <a:rPr lang="en-IN" dirty="0" err="1"/>
              <a:t>int</a:t>
            </a:r>
            <a:r>
              <a:rPr lang="en-IN" dirty="0"/>
              <a:t> x, </a:t>
            </a:r>
            <a:r>
              <a:rPr lang="en-IN" dirty="0" err="1"/>
              <a:t>int</a:t>
            </a:r>
            <a:r>
              <a:rPr lang="en-IN" dirty="0"/>
              <a:t> y) -&gt; { return x + y; }</a:t>
            </a:r>
          </a:p>
          <a:p>
            <a:r>
              <a:rPr lang="en-IN" dirty="0"/>
              <a:t>// Types of parameters are omitted</a:t>
            </a:r>
          </a:p>
          <a:p>
            <a:r>
              <a:rPr lang="es-ES" dirty="0"/>
              <a:t>(x, y) -&gt; { </a:t>
            </a:r>
            <a:r>
              <a:rPr lang="es-ES" dirty="0" err="1"/>
              <a:t>return</a:t>
            </a:r>
            <a:r>
              <a:rPr lang="es-ES" dirty="0"/>
              <a:t> x + y; }</a:t>
            </a:r>
            <a:endParaRPr lang="en-IN" dirty="0"/>
          </a:p>
        </p:txBody>
      </p:sp>
    </p:spTree>
    <p:extLst>
      <p:ext uri="{BB962C8B-B14F-4D97-AF65-F5344CB8AC3E}">
        <p14:creationId xmlns:p14="http://schemas.microsoft.com/office/powerpoint/2010/main" val="35183449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Omitting Parameter Types</a:t>
            </a:r>
          </a:p>
        </p:txBody>
      </p:sp>
      <p:sp>
        <p:nvSpPr>
          <p:cNvPr id="3" name="Content Placeholder 2"/>
          <p:cNvSpPr>
            <a:spLocks noGrp="1"/>
          </p:cNvSpPr>
          <p:nvPr>
            <p:ph idx="1"/>
          </p:nvPr>
        </p:nvSpPr>
        <p:spPr/>
        <p:txBody>
          <a:bodyPr/>
          <a:lstStyle/>
          <a:p>
            <a:r>
              <a:rPr lang="en-IN" dirty="0"/>
              <a:t>// A compile-time error</a:t>
            </a:r>
          </a:p>
          <a:p>
            <a:r>
              <a:rPr lang="es-ES" dirty="0"/>
              <a:t>(</a:t>
            </a:r>
            <a:r>
              <a:rPr lang="es-ES" dirty="0" err="1"/>
              <a:t>int</a:t>
            </a:r>
            <a:r>
              <a:rPr lang="es-ES" dirty="0"/>
              <a:t> x, y) -&gt; { </a:t>
            </a:r>
            <a:r>
              <a:rPr lang="es-ES" dirty="0" err="1"/>
              <a:t>return</a:t>
            </a:r>
            <a:r>
              <a:rPr lang="es-ES" dirty="0"/>
              <a:t> x + y; }</a:t>
            </a:r>
            <a:endParaRPr lang="en-IN" dirty="0"/>
          </a:p>
        </p:txBody>
      </p:sp>
    </p:spTree>
    <p:extLst>
      <p:ext uri="{BB962C8B-B14F-4D97-AF65-F5344CB8AC3E}">
        <p14:creationId xmlns:p14="http://schemas.microsoft.com/office/powerpoint/2010/main" val="8885841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Declaring a Single Parameter</a:t>
            </a:r>
          </a:p>
        </p:txBody>
      </p:sp>
      <p:sp>
        <p:nvSpPr>
          <p:cNvPr id="3" name="Content Placeholder 2"/>
          <p:cNvSpPr>
            <a:spLocks noGrp="1"/>
          </p:cNvSpPr>
          <p:nvPr>
            <p:ph idx="1"/>
          </p:nvPr>
        </p:nvSpPr>
        <p:spPr/>
        <p:txBody>
          <a:bodyPr/>
          <a:lstStyle/>
          <a:p>
            <a:r>
              <a:rPr lang="en-IN" dirty="0"/>
              <a:t>// Declares the parameter type</a:t>
            </a:r>
          </a:p>
          <a:p>
            <a:r>
              <a:rPr lang="en-IN" dirty="0"/>
              <a:t>(String </a:t>
            </a:r>
            <a:r>
              <a:rPr lang="en-IN" dirty="0" err="1"/>
              <a:t>msg</a:t>
            </a:r>
            <a:r>
              <a:rPr lang="en-IN" dirty="0"/>
              <a:t>) -&gt; { </a:t>
            </a:r>
            <a:r>
              <a:rPr lang="en-IN" dirty="0" err="1"/>
              <a:t>System.out.println</a:t>
            </a:r>
            <a:r>
              <a:rPr lang="en-IN" dirty="0"/>
              <a:t>(</a:t>
            </a:r>
            <a:r>
              <a:rPr lang="en-IN" dirty="0" err="1"/>
              <a:t>msg</a:t>
            </a:r>
            <a:r>
              <a:rPr lang="en-IN" dirty="0"/>
              <a:t>); }</a:t>
            </a:r>
          </a:p>
          <a:p>
            <a:r>
              <a:rPr lang="en-IN" dirty="0"/>
              <a:t>// Omits the parameter type</a:t>
            </a:r>
          </a:p>
          <a:p>
            <a:r>
              <a:rPr lang="en-IN" dirty="0"/>
              <a:t>(</a:t>
            </a:r>
            <a:r>
              <a:rPr lang="en-IN" dirty="0" err="1"/>
              <a:t>msg</a:t>
            </a:r>
            <a:r>
              <a:rPr lang="en-IN" dirty="0"/>
              <a:t>) -&gt; { </a:t>
            </a:r>
            <a:r>
              <a:rPr lang="en-IN" dirty="0" err="1"/>
              <a:t>System.out.println</a:t>
            </a:r>
            <a:r>
              <a:rPr lang="en-IN" dirty="0"/>
              <a:t>(</a:t>
            </a:r>
            <a:r>
              <a:rPr lang="en-IN" dirty="0" err="1"/>
              <a:t>msg</a:t>
            </a:r>
            <a:r>
              <a:rPr lang="en-IN" dirty="0"/>
              <a:t>); }</a:t>
            </a:r>
          </a:p>
          <a:p>
            <a:r>
              <a:rPr lang="en-IN" dirty="0"/>
              <a:t>// Omits the parameter type and parentheses</a:t>
            </a:r>
          </a:p>
          <a:p>
            <a:r>
              <a:rPr lang="en-IN" dirty="0" err="1"/>
              <a:t>msg</a:t>
            </a:r>
            <a:r>
              <a:rPr lang="en-IN" dirty="0"/>
              <a:t> -&gt; { </a:t>
            </a:r>
            <a:r>
              <a:rPr lang="en-IN" dirty="0" err="1"/>
              <a:t>System.out.println</a:t>
            </a:r>
            <a:r>
              <a:rPr lang="en-IN" dirty="0"/>
              <a:t>(</a:t>
            </a:r>
            <a:r>
              <a:rPr lang="en-IN" dirty="0" err="1"/>
              <a:t>msg</a:t>
            </a:r>
            <a:r>
              <a:rPr lang="en-IN" dirty="0"/>
              <a:t>); }</a:t>
            </a:r>
          </a:p>
        </p:txBody>
      </p:sp>
    </p:spTree>
    <p:extLst>
      <p:ext uri="{BB962C8B-B14F-4D97-AF65-F5344CB8AC3E}">
        <p14:creationId xmlns:p14="http://schemas.microsoft.com/office/powerpoint/2010/main" val="18005704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Declaring a Single Parameter</a:t>
            </a:r>
          </a:p>
        </p:txBody>
      </p:sp>
      <p:sp>
        <p:nvSpPr>
          <p:cNvPr id="3" name="Content Placeholder 2"/>
          <p:cNvSpPr>
            <a:spLocks noGrp="1"/>
          </p:cNvSpPr>
          <p:nvPr>
            <p:ph idx="1"/>
          </p:nvPr>
        </p:nvSpPr>
        <p:spPr/>
        <p:txBody>
          <a:bodyPr/>
          <a:lstStyle/>
          <a:p>
            <a:r>
              <a:rPr lang="en-IN" dirty="0"/>
              <a:t>The following lambda </a:t>
            </a:r>
            <a:r>
              <a:rPr lang="en-IN" dirty="0" smtClean="0"/>
              <a:t>expression will </a:t>
            </a:r>
            <a:r>
              <a:rPr lang="en-IN" dirty="0"/>
              <a:t>not compile:</a:t>
            </a:r>
          </a:p>
          <a:p>
            <a:r>
              <a:rPr lang="en-IN" dirty="0"/>
              <a:t>// Omits parentheses, but not the parameter type, which is not allowed.</a:t>
            </a:r>
          </a:p>
          <a:p>
            <a:r>
              <a:rPr lang="en-IN" dirty="0"/>
              <a:t>String </a:t>
            </a:r>
            <a:r>
              <a:rPr lang="en-IN" dirty="0" err="1"/>
              <a:t>msg</a:t>
            </a:r>
            <a:r>
              <a:rPr lang="en-IN" dirty="0"/>
              <a:t> -&gt; { </a:t>
            </a:r>
            <a:r>
              <a:rPr lang="en-IN" dirty="0" err="1"/>
              <a:t>System.out.println</a:t>
            </a:r>
            <a:r>
              <a:rPr lang="en-IN" dirty="0"/>
              <a:t>(</a:t>
            </a:r>
            <a:r>
              <a:rPr lang="en-IN" dirty="0" err="1"/>
              <a:t>msg</a:t>
            </a:r>
            <a:r>
              <a:rPr lang="en-IN" dirty="0"/>
              <a:t>); </a:t>
            </a:r>
            <a:r>
              <a:rPr lang="en-IN" dirty="0" smtClean="0"/>
              <a:t>}</a:t>
            </a:r>
            <a:endParaRPr lang="en-IN" dirty="0"/>
          </a:p>
        </p:txBody>
      </p:sp>
    </p:spTree>
    <p:extLst>
      <p:ext uri="{BB962C8B-B14F-4D97-AF65-F5344CB8AC3E}">
        <p14:creationId xmlns:p14="http://schemas.microsoft.com/office/powerpoint/2010/main" val="10121397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Declaring No Parameters</a:t>
            </a:r>
          </a:p>
        </p:txBody>
      </p:sp>
      <p:sp>
        <p:nvSpPr>
          <p:cNvPr id="3" name="Content Placeholder 2"/>
          <p:cNvSpPr>
            <a:spLocks noGrp="1"/>
          </p:cNvSpPr>
          <p:nvPr>
            <p:ph idx="1"/>
          </p:nvPr>
        </p:nvSpPr>
        <p:spPr/>
        <p:txBody>
          <a:bodyPr/>
          <a:lstStyle/>
          <a:p>
            <a:r>
              <a:rPr lang="en-IN" dirty="0"/>
              <a:t>If a lambda expression does not take any parameters, you need to use empty parentheses.</a:t>
            </a:r>
          </a:p>
          <a:p>
            <a:r>
              <a:rPr lang="en-IN" dirty="0"/>
              <a:t>// Takes no parameters</a:t>
            </a:r>
          </a:p>
          <a:p>
            <a:r>
              <a:rPr lang="en-IN" dirty="0"/>
              <a:t>() -&gt; { </a:t>
            </a:r>
            <a:r>
              <a:rPr lang="en-IN" dirty="0" err="1"/>
              <a:t>System.out.println</a:t>
            </a:r>
            <a:r>
              <a:rPr lang="en-IN" dirty="0"/>
              <a:t>("Hello"); }</a:t>
            </a:r>
          </a:p>
          <a:p>
            <a:r>
              <a:rPr lang="en-IN" dirty="0"/>
              <a:t>It is not allowed to omit the parentheses when the lambda expression takes no parameter. </a:t>
            </a:r>
            <a:endParaRPr lang="en-IN" dirty="0" smtClean="0"/>
          </a:p>
          <a:p>
            <a:r>
              <a:rPr lang="en-IN" dirty="0" smtClean="0"/>
              <a:t>The following declaration </a:t>
            </a:r>
            <a:r>
              <a:rPr lang="en-IN" dirty="0"/>
              <a:t>will not compile:</a:t>
            </a:r>
          </a:p>
          <a:p>
            <a:r>
              <a:rPr lang="en-IN" dirty="0"/>
              <a:t>-&gt; { </a:t>
            </a:r>
            <a:r>
              <a:rPr lang="en-IN" dirty="0" err="1"/>
              <a:t>System.out.println</a:t>
            </a:r>
            <a:r>
              <a:rPr lang="en-IN" dirty="0"/>
              <a:t>("Hello"); }</a:t>
            </a:r>
          </a:p>
        </p:txBody>
      </p:sp>
    </p:spTree>
    <p:extLst>
      <p:ext uri="{BB962C8B-B14F-4D97-AF65-F5344CB8AC3E}">
        <p14:creationId xmlns:p14="http://schemas.microsoft.com/office/powerpoint/2010/main" val="3566902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Parameters with Modifiers</a:t>
            </a:r>
          </a:p>
        </p:txBody>
      </p:sp>
      <p:sp>
        <p:nvSpPr>
          <p:cNvPr id="3" name="Content Placeholder 2"/>
          <p:cNvSpPr>
            <a:spLocks noGrp="1"/>
          </p:cNvSpPr>
          <p:nvPr>
            <p:ph idx="1"/>
          </p:nvPr>
        </p:nvSpPr>
        <p:spPr/>
        <p:txBody>
          <a:bodyPr>
            <a:normAutofit/>
          </a:bodyPr>
          <a:lstStyle/>
          <a:p>
            <a:r>
              <a:rPr lang="en-IN" dirty="0"/>
              <a:t>You can use modifiers, such as final, in the parameter declaration for explicit lambda expressions. The following two</a:t>
            </a:r>
          </a:p>
          <a:p>
            <a:r>
              <a:rPr lang="en-IN" dirty="0"/>
              <a:t>lambda expressions are valid:</a:t>
            </a:r>
          </a:p>
          <a:p>
            <a:r>
              <a:rPr lang="es-ES" dirty="0"/>
              <a:t>(final </a:t>
            </a:r>
            <a:r>
              <a:rPr lang="es-ES" dirty="0" err="1"/>
              <a:t>int</a:t>
            </a:r>
            <a:r>
              <a:rPr lang="es-ES" dirty="0"/>
              <a:t> x, final </a:t>
            </a:r>
            <a:r>
              <a:rPr lang="es-ES" dirty="0" err="1"/>
              <a:t>int</a:t>
            </a:r>
            <a:r>
              <a:rPr lang="es-ES" dirty="0"/>
              <a:t> y) -&gt; { </a:t>
            </a:r>
            <a:r>
              <a:rPr lang="es-ES" dirty="0" err="1"/>
              <a:t>return</a:t>
            </a:r>
            <a:r>
              <a:rPr lang="es-ES" dirty="0"/>
              <a:t> x + y; }</a:t>
            </a:r>
          </a:p>
          <a:p>
            <a:r>
              <a:rPr lang="es-ES" dirty="0"/>
              <a:t>(</a:t>
            </a:r>
            <a:r>
              <a:rPr lang="es-ES" dirty="0" err="1"/>
              <a:t>int</a:t>
            </a:r>
            <a:r>
              <a:rPr lang="es-ES" dirty="0"/>
              <a:t> x, final </a:t>
            </a:r>
            <a:r>
              <a:rPr lang="es-ES" dirty="0" err="1"/>
              <a:t>int</a:t>
            </a:r>
            <a:r>
              <a:rPr lang="es-ES" dirty="0"/>
              <a:t> y) -&gt; { </a:t>
            </a:r>
            <a:r>
              <a:rPr lang="es-ES" dirty="0" err="1"/>
              <a:t>return</a:t>
            </a:r>
            <a:r>
              <a:rPr lang="es-ES" dirty="0"/>
              <a:t> x + y; </a:t>
            </a:r>
            <a:r>
              <a:rPr lang="es-ES" dirty="0" smtClean="0"/>
              <a:t>}</a:t>
            </a:r>
          </a:p>
          <a:p>
            <a:endParaRPr lang="es-ES" dirty="0"/>
          </a:p>
          <a:p>
            <a:r>
              <a:rPr lang="en-IN" dirty="0"/>
              <a:t>The following lambda expression will not compile because it uses the final modifier in parameter declarations</a:t>
            </a:r>
            <a:r>
              <a:rPr lang="en-IN" dirty="0" smtClean="0"/>
              <a:t>, but </a:t>
            </a:r>
            <a:r>
              <a:rPr lang="en-IN" dirty="0"/>
              <a:t>omits the parameter type:</a:t>
            </a:r>
          </a:p>
          <a:p>
            <a:r>
              <a:rPr lang="es-ES" dirty="0"/>
              <a:t>(final x, final y) -&gt; { </a:t>
            </a:r>
            <a:r>
              <a:rPr lang="es-ES" dirty="0" err="1"/>
              <a:t>return</a:t>
            </a:r>
            <a:r>
              <a:rPr lang="es-ES" dirty="0"/>
              <a:t> x + y; }</a:t>
            </a:r>
            <a:endParaRPr lang="en-IN" dirty="0"/>
          </a:p>
        </p:txBody>
      </p:sp>
    </p:spTree>
    <p:extLst>
      <p:ext uri="{BB962C8B-B14F-4D97-AF65-F5344CB8AC3E}">
        <p14:creationId xmlns:p14="http://schemas.microsoft.com/office/powerpoint/2010/main" val="9911512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Declaring Body of Lambda Expressions</a:t>
            </a:r>
          </a:p>
        </p:txBody>
      </p:sp>
      <p:sp>
        <p:nvSpPr>
          <p:cNvPr id="3" name="Content Placeholder 2"/>
          <p:cNvSpPr>
            <a:spLocks noGrp="1"/>
          </p:cNvSpPr>
          <p:nvPr>
            <p:ph idx="1"/>
          </p:nvPr>
        </p:nvSpPr>
        <p:spPr/>
        <p:txBody>
          <a:bodyPr>
            <a:normAutofit lnSpcReduction="10000"/>
          </a:bodyPr>
          <a:lstStyle/>
          <a:p>
            <a:r>
              <a:rPr lang="en-IN" dirty="0"/>
              <a:t>The body of a lambda expression can be a block statement or a single expression</a:t>
            </a:r>
            <a:r>
              <a:rPr lang="en-IN" dirty="0" smtClean="0"/>
              <a:t>.</a:t>
            </a:r>
          </a:p>
          <a:p>
            <a:r>
              <a:rPr lang="en-IN" dirty="0" smtClean="0"/>
              <a:t> </a:t>
            </a:r>
            <a:r>
              <a:rPr lang="en-IN" dirty="0"/>
              <a:t>A block statement is enclosed </a:t>
            </a:r>
            <a:r>
              <a:rPr lang="en-IN" dirty="0" smtClean="0"/>
              <a:t>in braces</a:t>
            </a:r>
            <a:r>
              <a:rPr lang="en-IN" dirty="0"/>
              <a:t>; a single expression is not enclosed in braces.</a:t>
            </a:r>
          </a:p>
          <a:p>
            <a:r>
              <a:rPr lang="en-IN" dirty="0"/>
              <a:t>When a block statement is executed the same way as a method’s body. </a:t>
            </a:r>
            <a:endParaRPr lang="en-IN" dirty="0" smtClean="0"/>
          </a:p>
          <a:p>
            <a:r>
              <a:rPr lang="en-IN" dirty="0" smtClean="0"/>
              <a:t>A </a:t>
            </a:r>
            <a:r>
              <a:rPr lang="en-IN" dirty="0"/>
              <a:t>return statement or the end of the </a:t>
            </a:r>
            <a:r>
              <a:rPr lang="en-IN" dirty="0" smtClean="0"/>
              <a:t>body returns </a:t>
            </a:r>
            <a:r>
              <a:rPr lang="en-IN" dirty="0"/>
              <a:t>the control to the caller of the lambda expression.</a:t>
            </a:r>
          </a:p>
          <a:p>
            <a:r>
              <a:rPr lang="en-IN" dirty="0"/>
              <a:t>When an expression is used as the body, it is evaluated and returned to the caller</a:t>
            </a:r>
            <a:r>
              <a:rPr lang="en-IN" dirty="0" smtClean="0"/>
              <a:t>.</a:t>
            </a:r>
          </a:p>
          <a:p>
            <a:r>
              <a:rPr lang="en-IN" dirty="0" smtClean="0"/>
              <a:t> </a:t>
            </a:r>
            <a:r>
              <a:rPr lang="en-IN" dirty="0"/>
              <a:t>If the expression evaluates </a:t>
            </a:r>
            <a:r>
              <a:rPr lang="en-IN" dirty="0" smtClean="0"/>
              <a:t>to void</a:t>
            </a:r>
            <a:r>
              <a:rPr lang="en-IN" dirty="0"/>
              <a:t>, nothing is returned to the caller. </a:t>
            </a:r>
            <a:endParaRPr lang="en-IN" dirty="0" smtClean="0"/>
          </a:p>
          <a:p>
            <a:r>
              <a:rPr lang="en-IN" dirty="0" smtClean="0"/>
              <a:t>The </a:t>
            </a:r>
            <a:r>
              <a:rPr lang="en-IN" dirty="0"/>
              <a:t>following two lambda expressions are the same; one uses a block statement</a:t>
            </a:r>
          </a:p>
          <a:p>
            <a:r>
              <a:rPr lang="en-IN" dirty="0"/>
              <a:t>and the other an expression:</a:t>
            </a:r>
          </a:p>
        </p:txBody>
      </p:sp>
    </p:spTree>
    <p:extLst>
      <p:ext uri="{BB962C8B-B14F-4D97-AF65-F5344CB8AC3E}">
        <p14:creationId xmlns:p14="http://schemas.microsoft.com/office/powerpoint/2010/main" val="29648693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Declaring Body of Lambda Expressions</a:t>
            </a:r>
          </a:p>
        </p:txBody>
      </p:sp>
      <p:sp>
        <p:nvSpPr>
          <p:cNvPr id="3" name="Content Placeholder 2"/>
          <p:cNvSpPr>
            <a:spLocks noGrp="1"/>
          </p:cNvSpPr>
          <p:nvPr>
            <p:ph idx="1"/>
          </p:nvPr>
        </p:nvSpPr>
        <p:spPr/>
        <p:txBody>
          <a:bodyPr>
            <a:normAutofit/>
          </a:bodyPr>
          <a:lstStyle/>
          <a:p>
            <a:r>
              <a:rPr lang="en-IN" dirty="0"/>
              <a:t>// Uses a block statement. Takes two </a:t>
            </a:r>
            <a:r>
              <a:rPr lang="en-IN" dirty="0" err="1"/>
              <a:t>int</a:t>
            </a:r>
            <a:r>
              <a:rPr lang="en-IN" dirty="0"/>
              <a:t> parameters and returns their sum.</a:t>
            </a:r>
          </a:p>
          <a:p>
            <a:r>
              <a:rPr lang="en-IN" dirty="0"/>
              <a:t>(</a:t>
            </a:r>
            <a:r>
              <a:rPr lang="en-IN" dirty="0" err="1"/>
              <a:t>int</a:t>
            </a:r>
            <a:r>
              <a:rPr lang="en-IN" dirty="0"/>
              <a:t> x, </a:t>
            </a:r>
            <a:r>
              <a:rPr lang="en-IN" dirty="0" err="1"/>
              <a:t>int</a:t>
            </a:r>
            <a:r>
              <a:rPr lang="en-IN" dirty="0"/>
              <a:t> y) -&gt; { return x + y; }</a:t>
            </a:r>
          </a:p>
          <a:p>
            <a:r>
              <a:rPr lang="en-IN" dirty="0"/>
              <a:t>// Uses an expression. Takes a two </a:t>
            </a:r>
            <a:r>
              <a:rPr lang="en-IN" dirty="0" err="1"/>
              <a:t>int</a:t>
            </a:r>
            <a:r>
              <a:rPr lang="en-IN" dirty="0"/>
              <a:t> parameters and returns their sum.</a:t>
            </a:r>
          </a:p>
          <a:p>
            <a:r>
              <a:rPr lang="en-IN" dirty="0"/>
              <a:t>(</a:t>
            </a:r>
            <a:r>
              <a:rPr lang="en-IN" dirty="0" err="1"/>
              <a:t>int</a:t>
            </a:r>
            <a:r>
              <a:rPr lang="en-IN" dirty="0"/>
              <a:t> x, </a:t>
            </a:r>
            <a:r>
              <a:rPr lang="en-IN" dirty="0" err="1"/>
              <a:t>int</a:t>
            </a:r>
            <a:r>
              <a:rPr lang="en-IN" dirty="0"/>
              <a:t> y) -&gt; x + y</a:t>
            </a:r>
          </a:p>
        </p:txBody>
      </p:sp>
    </p:spTree>
    <p:extLst>
      <p:ext uri="{BB962C8B-B14F-4D97-AF65-F5344CB8AC3E}">
        <p14:creationId xmlns:p14="http://schemas.microsoft.com/office/powerpoint/2010/main" val="21652086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Declaring Body of Lambda Expressions</a:t>
            </a:r>
          </a:p>
        </p:txBody>
      </p:sp>
      <p:sp>
        <p:nvSpPr>
          <p:cNvPr id="3" name="Content Placeholder 2"/>
          <p:cNvSpPr>
            <a:spLocks noGrp="1"/>
          </p:cNvSpPr>
          <p:nvPr>
            <p:ph idx="1"/>
          </p:nvPr>
        </p:nvSpPr>
        <p:spPr/>
        <p:txBody>
          <a:bodyPr>
            <a:normAutofit/>
          </a:bodyPr>
          <a:lstStyle/>
          <a:p>
            <a:r>
              <a:rPr lang="en-IN" dirty="0"/>
              <a:t>The following two lambda expressions are the same; one uses a block statement as the body and the other </a:t>
            </a:r>
            <a:r>
              <a:rPr lang="en-IN" dirty="0" smtClean="0"/>
              <a:t>an expression </a:t>
            </a:r>
            <a:r>
              <a:rPr lang="en-IN" dirty="0"/>
              <a:t>that evaluates to void:</a:t>
            </a:r>
          </a:p>
          <a:p>
            <a:r>
              <a:rPr lang="en-IN" dirty="0"/>
              <a:t>// Uses a block statement</a:t>
            </a:r>
          </a:p>
          <a:p>
            <a:r>
              <a:rPr lang="en-IN" dirty="0"/>
              <a:t>(String </a:t>
            </a:r>
            <a:r>
              <a:rPr lang="en-IN" dirty="0" err="1"/>
              <a:t>msg</a:t>
            </a:r>
            <a:r>
              <a:rPr lang="en-IN" dirty="0"/>
              <a:t>) -&gt; { </a:t>
            </a:r>
            <a:r>
              <a:rPr lang="en-IN" dirty="0" err="1"/>
              <a:t>System.out.println</a:t>
            </a:r>
            <a:r>
              <a:rPr lang="en-IN" dirty="0"/>
              <a:t>(</a:t>
            </a:r>
            <a:r>
              <a:rPr lang="en-IN" dirty="0" err="1"/>
              <a:t>msg</a:t>
            </a:r>
            <a:r>
              <a:rPr lang="en-IN" dirty="0"/>
              <a:t>); }</a:t>
            </a:r>
          </a:p>
          <a:p>
            <a:r>
              <a:rPr lang="en-IN" dirty="0"/>
              <a:t>// Uses an expression</a:t>
            </a:r>
          </a:p>
          <a:p>
            <a:r>
              <a:rPr lang="en-IN" dirty="0"/>
              <a:t>(String </a:t>
            </a:r>
            <a:r>
              <a:rPr lang="en-IN" dirty="0" err="1"/>
              <a:t>msg</a:t>
            </a:r>
            <a:r>
              <a:rPr lang="en-IN" dirty="0"/>
              <a:t>) -&gt; </a:t>
            </a:r>
            <a:r>
              <a:rPr lang="en-IN" dirty="0" err="1"/>
              <a:t>System.out.println</a:t>
            </a:r>
            <a:r>
              <a:rPr lang="en-IN" dirty="0"/>
              <a:t>(</a:t>
            </a:r>
            <a:r>
              <a:rPr lang="en-IN" dirty="0" err="1"/>
              <a:t>msg</a:t>
            </a:r>
            <a:r>
              <a:rPr lang="en-IN" dirty="0"/>
              <a:t>)</a:t>
            </a:r>
          </a:p>
        </p:txBody>
      </p:sp>
    </p:spTree>
    <p:extLst>
      <p:ext uri="{BB962C8B-B14F-4D97-AF65-F5344CB8AC3E}">
        <p14:creationId xmlns:p14="http://schemas.microsoft.com/office/powerpoint/2010/main" val="31509860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t>List of Functional Interfaces</a:t>
            </a:r>
            <a:endParaRPr lang="en-IN" dirty="0"/>
          </a:p>
        </p:txBody>
      </p:sp>
      <p:pic>
        <p:nvPicPr>
          <p:cNvPr id="4" name="Picture 3"/>
          <p:cNvPicPr>
            <a:picLocks noChangeAspect="1"/>
          </p:cNvPicPr>
          <p:nvPr/>
        </p:nvPicPr>
        <p:blipFill>
          <a:blip r:embed="rId2"/>
          <a:stretch>
            <a:fillRect/>
          </a:stretch>
        </p:blipFill>
        <p:spPr>
          <a:xfrm>
            <a:off x="1024128" y="2084832"/>
            <a:ext cx="10501413" cy="3591610"/>
          </a:xfrm>
          <a:prstGeom prst="rect">
            <a:avLst/>
          </a:prstGeom>
        </p:spPr>
      </p:pic>
    </p:spTree>
    <p:extLst>
      <p:ext uri="{BB962C8B-B14F-4D97-AF65-F5344CB8AC3E}">
        <p14:creationId xmlns:p14="http://schemas.microsoft.com/office/powerpoint/2010/main" val="22827508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a:xfrm>
            <a:off x="595656" y="2084832"/>
            <a:ext cx="10577015" cy="4023360"/>
          </a:xfrm>
        </p:spPr>
        <p:txBody>
          <a:bodyPr>
            <a:normAutofit fontScale="92500" lnSpcReduction="20000"/>
          </a:bodyPr>
          <a:lstStyle/>
          <a:p>
            <a:pPr>
              <a:buFont typeface="Courier New" panose="02070309020205020404" pitchFamily="49" charset="0"/>
              <a:buChar char="o"/>
            </a:pPr>
            <a:r>
              <a:rPr lang="en-IN" sz="3600" dirty="0"/>
              <a:t> </a:t>
            </a:r>
            <a:r>
              <a:rPr lang="en-IN" sz="4500" dirty="0">
                <a:solidFill>
                  <a:srgbClr val="FF0000"/>
                </a:solidFill>
              </a:rPr>
              <a:t>Concurrency</a:t>
            </a:r>
          </a:p>
          <a:p>
            <a:pPr>
              <a:buFont typeface="Courier New" panose="02070309020205020404" pitchFamily="49" charset="0"/>
              <a:buChar char="o"/>
            </a:pPr>
            <a:endParaRPr lang="en-IN" sz="3600" dirty="0"/>
          </a:p>
          <a:p>
            <a:pPr lvl="2">
              <a:buFont typeface="Courier New" panose="02070309020205020404" pitchFamily="49" charset="0"/>
              <a:buChar char="o"/>
            </a:pPr>
            <a:r>
              <a:rPr lang="en-IN" sz="3000" dirty="0"/>
              <a:t>Classes and interfaces have been added to the </a:t>
            </a:r>
            <a:r>
              <a:rPr lang="en-IN" sz="3000" dirty="0" err="1"/>
              <a:t>java.util.concurrent</a:t>
            </a:r>
            <a:r>
              <a:rPr lang="en-IN" sz="3000" dirty="0"/>
              <a:t> package</a:t>
            </a:r>
            <a:r>
              <a:rPr lang="en-IN" sz="3000" dirty="0" smtClean="0"/>
              <a:t>.</a:t>
            </a:r>
            <a:endParaRPr lang="en-IN" sz="3000" dirty="0"/>
          </a:p>
          <a:p>
            <a:pPr lvl="2">
              <a:buFont typeface="Courier New" panose="02070309020205020404" pitchFamily="49" charset="0"/>
              <a:buChar char="o"/>
            </a:pPr>
            <a:r>
              <a:rPr lang="en-IN" sz="3000" dirty="0"/>
              <a:t>Methods have been added to the </a:t>
            </a:r>
            <a:r>
              <a:rPr lang="en-IN" sz="3000" dirty="0" err="1"/>
              <a:t>java.util.concurrent.ConcurrentHashMap</a:t>
            </a:r>
            <a:r>
              <a:rPr lang="en-IN" sz="3000" dirty="0"/>
              <a:t> class to support aggregate operations based on the newly added streams facility and lambda expressions</a:t>
            </a:r>
            <a:r>
              <a:rPr lang="en-IN" sz="3000" dirty="0" smtClean="0"/>
              <a:t>.</a:t>
            </a:r>
            <a:endParaRPr lang="en-IN" sz="3000" dirty="0"/>
          </a:p>
          <a:p>
            <a:pPr lvl="2">
              <a:buFont typeface="Courier New" panose="02070309020205020404" pitchFamily="49" charset="0"/>
              <a:buChar char="o"/>
            </a:pPr>
            <a:r>
              <a:rPr lang="en-IN" sz="3000" dirty="0"/>
              <a:t>Classes have been added to the </a:t>
            </a:r>
            <a:r>
              <a:rPr lang="en-IN" sz="3000" dirty="0" err="1"/>
              <a:t>java.util.concurrent.atomic</a:t>
            </a:r>
            <a:r>
              <a:rPr lang="en-IN" sz="3000" dirty="0"/>
              <a:t> package to support scalable updatable variables.</a:t>
            </a:r>
          </a:p>
          <a:p>
            <a:pPr>
              <a:buFont typeface="Courier New" panose="02070309020205020404" pitchFamily="49" charset="0"/>
              <a:buChar char="o"/>
            </a:pPr>
            <a:endParaRPr lang="en-IN" sz="3600" dirty="0"/>
          </a:p>
        </p:txBody>
      </p:sp>
    </p:spTree>
    <p:extLst>
      <p:ext uri="{BB962C8B-B14F-4D97-AF65-F5344CB8AC3E}">
        <p14:creationId xmlns:p14="http://schemas.microsoft.com/office/powerpoint/2010/main" val="6608281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67228283"/>
              </p:ext>
            </p:extLst>
          </p:nvPr>
        </p:nvGraphicFramePr>
        <p:xfrm>
          <a:off x="557784" y="621791"/>
          <a:ext cx="10104121" cy="5593013"/>
        </p:xfrm>
        <a:graphic>
          <a:graphicData uri="http://schemas.openxmlformats.org/drawingml/2006/table">
            <a:tbl>
              <a:tblPr/>
              <a:tblGrid>
                <a:gridCol w="2432774"/>
                <a:gridCol w="7671347"/>
              </a:tblGrid>
              <a:tr h="56131">
                <a:tc gridSpan="2">
                  <a:txBody>
                    <a:bodyPr/>
                    <a:lstStyle/>
                    <a:p>
                      <a:r>
                        <a:rPr lang="en-IN" sz="1600" dirty="0"/>
                        <a:t>Interface Summary</a:t>
                      </a:r>
                    </a:p>
                  </a:txBody>
                  <a:tcPr marL="4009" marR="4009" marT="4009" marB="4009" anchor="ctr">
                    <a:solidFill>
                      <a:srgbClr val="FFFFFF"/>
                    </a:solidFill>
                  </a:tcPr>
                </a:tc>
                <a:tc hMerge="1">
                  <a:txBody>
                    <a:bodyPr/>
                    <a:lstStyle/>
                    <a:p>
                      <a:endParaRPr lang="en-IN"/>
                    </a:p>
                  </a:txBody>
                  <a:tcPr/>
                </a:tc>
              </a:tr>
              <a:tr h="62813">
                <a:tc>
                  <a:txBody>
                    <a:bodyPr/>
                    <a:lstStyle/>
                    <a:p>
                      <a:pPr algn="l" fontAlgn="t"/>
                      <a:r>
                        <a:rPr lang="en-IN" sz="1600">
                          <a:effectLst/>
                        </a:rPr>
                        <a:t>Interface</a:t>
                      </a:r>
                    </a:p>
                  </a:txBody>
                  <a:tcPr marL="935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B w="7620" cap="flat" cmpd="sng" algn="ctr">
                      <a:solidFill>
                        <a:srgbClr val="EEEEEE"/>
                      </a:solidFill>
                      <a:prstDash val="solid"/>
                      <a:round/>
                      <a:headEnd type="none" w="med" len="med"/>
                      <a:tailEnd type="none" w="med" len="med"/>
                    </a:lnB>
                    <a:solidFill>
                      <a:srgbClr val="DEE3E9"/>
                    </a:solidFill>
                  </a:tcPr>
                </a:tc>
                <a:tc>
                  <a:txBody>
                    <a:bodyPr/>
                    <a:lstStyle/>
                    <a:p>
                      <a:pPr algn="l" fontAlgn="t"/>
                      <a:r>
                        <a:rPr lang="en-IN" sz="1600">
                          <a:effectLst/>
                        </a:rPr>
                        <a:t>Description</a:t>
                      </a:r>
                    </a:p>
                  </a:txBody>
                  <a:tcPr marL="935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a:noFill/>
                    </a:lnT>
                    <a:lnB w="7620" cap="flat" cmpd="sng" algn="ctr">
                      <a:solidFill>
                        <a:srgbClr val="EEEEEE"/>
                      </a:solidFill>
                      <a:prstDash val="solid"/>
                      <a:round/>
                      <a:headEnd type="none" w="med" len="med"/>
                      <a:tailEnd type="none" w="med" len="med"/>
                    </a:lnB>
                    <a:solidFill>
                      <a:srgbClr val="DEE3E9"/>
                    </a:solidFill>
                  </a:tcPr>
                </a:tc>
              </a:tr>
              <a:tr h="62813">
                <a:tc>
                  <a:txBody>
                    <a:bodyPr/>
                    <a:lstStyle/>
                    <a:p>
                      <a:pPr algn="l" fontAlgn="t"/>
                      <a:r>
                        <a:rPr lang="en-IN" sz="1600" b="1" u="none" strike="noStrike">
                          <a:solidFill>
                            <a:srgbClr val="4A6782"/>
                          </a:solidFill>
                          <a:effectLst/>
                          <a:hlinkClick r:id="rId2" tooltip="interface in java.util.function"/>
                        </a:rPr>
                        <a:t>BiConsumer</a:t>
                      </a:r>
                      <a:r>
                        <a:rPr lang="en-IN" sz="1600">
                          <a:effectLst/>
                        </a:rPr>
                        <a:t>&lt;T,U&gt;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a:solidFill>
                            <a:srgbClr val="474747"/>
                          </a:solidFill>
                          <a:effectLst/>
                          <a:latin typeface="DejaVu Serif"/>
                        </a:rPr>
                        <a:t>Represents an operation that accepts two input arguments and returns no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62813">
                <a:tc>
                  <a:txBody>
                    <a:bodyPr/>
                    <a:lstStyle/>
                    <a:p>
                      <a:pPr algn="l" fontAlgn="t"/>
                      <a:r>
                        <a:rPr lang="en-IN" sz="1600" b="1" u="none" strike="noStrike">
                          <a:solidFill>
                            <a:srgbClr val="4A6782"/>
                          </a:solidFill>
                          <a:effectLst/>
                          <a:hlinkClick r:id="rId3" tooltip="interface in java.util.function"/>
                        </a:rPr>
                        <a:t>BiFunction</a:t>
                      </a:r>
                      <a:r>
                        <a:rPr lang="en-IN" sz="1600">
                          <a:effectLst/>
                        </a:rPr>
                        <a:t>&lt;T,U,R&gt;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a:solidFill>
                            <a:srgbClr val="474747"/>
                          </a:solidFill>
                          <a:effectLst/>
                          <a:latin typeface="DejaVu Serif"/>
                        </a:rPr>
                        <a:t>Represents a function that accepts two arguments and produces a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a:solidFill>
                            <a:srgbClr val="4A6782"/>
                          </a:solidFill>
                          <a:effectLst/>
                          <a:hlinkClick r:id="rId4" tooltip="interface in java.util.function"/>
                        </a:rPr>
                        <a:t>BinaryOperator</a:t>
                      </a:r>
                      <a:r>
                        <a:rPr lang="en-IN" sz="1600">
                          <a:effectLst/>
                        </a:rPr>
                        <a:t>&lt;T&gt;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a:solidFill>
                            <a:srgbClr val="474747"/>
                          </a:solidFill>
                          <a:effectLst/>
                          <a:latin typeface="DejaVu Serif"/>
                        </a:rPr>
                        <a:t>Represents an operation upon two operands of the same type, producing a result of the same type as the operands.</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62813">
                <a:tc>
                  <a:txBody>
                    <a:bodyPr/>
                    <a:lstStyle/>
                    <a:p>
                      <a:pPr algn="l" fontAlgn="t"/>
                      <a:r>
                        <a:rPr lang="en-IN" sz="1600" b="1" u="none" strike="noStrike">
                          <a:solidFill>
                            <a:srgbClr val="4A6782"/>
                          </a:solidFill>
                          <a:effectLst/>
                          <a:hlinkClick r:id="rId5" tooltip="interface in java.util.function"/>
                        </a:rPr>
                        <a:t>BiPredicate</a:t>
                      </a:r>
                      <a:r>
                        <a:rPr lang="en-IN" sz="1600">
                          <a:effectLst/>
                        </a:rPr>
                        <a:t>&lt;T,U&gt;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a:solidFill>
                            <a:srgbClr val="474747"/>
                          </a:solidFill>
                          <a:effectLst/>
                          <a:latin typeface="DejaVu Serif"/>
                        </a:rPr>
                        <a:t>Represents a predicate (boolean-valued function) of two arguments.</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62813">
                <a:tc>
                  <a:txBody>
                    <a:bodyPr/>
                    <a:lstStyle/>
                    <a:p>
                      <a:pPr algn="l" fontAlgn="t"/>
                      <a:r>
                        <a:rPr lang="en-IN" sz="1600" b="1" u="none" strike="noStrike">
                          <a:solidFill>
                            <a:srgbClr val="4A6782"/>
                          </a:solidFill>
                          <a:effectLst/>
                          <a:hlinkClick r:id="rId6" tooltip="interface in java.util.function"/>
                        </a:rPr>
                        <a:t>BooleanSupplier</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a:solidFill>
                            <a:srgbClr val="474747"/>
                          </a:solidFill>
                          <a:effectLst/>
                          <a:latin typeface="DejaVu Serif"/>
                        </a:rPr>
                        <a:t>Represents a supplier of boolean-valued results.</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110926">
                <a:tc>
                  <a:txBody>
                    <a:bodyPr/>
                    <a:lstStyle/>
                    <a:p>
                      <a:pPr algn="l" fontAlgn="t"/>
                      <a:r>
                        <a:rPr lang="en-IN" sz="1600" b="1" u="none" strike="noStrike">
                          <a:solidFill>
                            <a:srgbClr val="4A6782"/>
                          </a:solidFill>
                          <a:effectLst/>
                          <a:hlinkClick r:id="rId7" tooltip="interface in java.util.function"/>
                        </a:rPr>
                        <a:t>Consumer</a:t>
                      </a:r>
                      <a:r>
                        <a:rPr lang="en-IN" sz="1600">
                          <a:effectLst/>
                        </a:rPr>
                        <a:t>&lt;T&gt;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a:solidFill>
                            <a:srgbClr val="474747"/>
                          </a:solidFill>
                          <a:effectLst/>
                          <a:latin typeface="DejaVu Serif"/>
                        </a:rPr>
                        <a:t>Represents an operation that accepts a single input argument and returns no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a:solidFill>
                            <a:srgbClr val="4A6782"/>
                          </a:solidFill>
                          <a:effectLst/>
                          <a:hlinkClick r:id="rId8" tooltip="interface in java.util.function"/>
                        </a:rPr>
                        <a:t>DoubleBinaryOperator</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a:solidFill>
                            <a:srgbClr val="474747"/>
                          </a:solidFill>
                          <a:effectLst/>
                          <a:latin typeface="DejaVu Serif"/>
                        </a:rPr>
                        <a:t>Represents an operation upon two double-valued operands and producing a double-valued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110926">
                <a:tc>
                  <a:txBody>
                    <a:bodyPr/>
                    <a:lstStyle/>
                    <a:p>
                      <a:pPr algn="l" fontAlgn="t"/>
                      <a:r>
                        <a:rPr lang="en-IN" sz="1600" b="1" u="none" strike="noStrike">
                          <a:solidFill>
                            <a:srgbClr val="4A6782"/>
                          </a:solidFill>
                          <a:effectLst/>
                          <a:hlinkClick r:id="rId9" tooltip="interface in java.util.function"/>
                        </a:rPr>
                        <a:t>DoubleConsumer</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a:solidFill>
                            <a:srgbClr val="474747"/>
                          </a:solidFill>
                          <a:effectLst/>
                          <a:latin typeface="DejaVu Serif"/>
                        </a:rPr>
                        <a:t>Represents an operation that accepts a single double-valued argument and returns no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a:solidFill>
                            <a:srgbClr val="4A6782"/>
                          </a:solidFill>
                          <a:effectLst/>
                          <a:hlinkClick r:id="rId10" tooltip="interface in java.util.function"/>
                        </a:rPr>
                        <a:t>DoubleFunction</a:t>
                      </a:r>
                      <a:r>
                        <a:rPr lang="en-IN" sz="1600">
                          <a:effectLst/>
                        </a:rPr>
                        <a:t>&lt;R&gt;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a:solidFill>
                            <a:srgbClr val="474747"/>
                          </a:solidFill>
                          <a:effectLst/>
                          <a:latin typeface="DejaVu Serif"/>
                        </a:rPr>
                        <a:t>Represents a function that accepts a double-valued argument and produces a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62813">
                <a:tc>
                  <a:txBody>
                    <a:bodyPr/>
                    <a:lstStyle/>
                    <a:p>
                      <a:pPr algn="l" fontAlgn="t"/>
                      <a:r>
                        <a:rPr lang="en-IN" sz="1600" b="1" u="none" strike="noStrike">
                          <a:solidFill>
                            <a:srgbClr val="4A6782"/>
                          </a:solidFill>
                          <a:effectLst/>
                          <a:hlinkClick r:id="rId11" tooltip="interface in java.util.function"/>
                        </a:rPr>
                        <a:t>DoublePredicate</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a:solidFill>
                            <a:srgbClr val="474747"/>
                          </a:solidFill>
                          <a:effectLst/>
                          <a:latin typeface="DejaVu Serif"/>
                        </a:rPr>
                        <a:t>Represents a predicate (boolean-valued function) of one double-valued argument.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62813">
                <a:tc>
                  <a:txBody>
                    <a:bodyPr/>
                    <a:lstStyle/>
                    <a:p>
                      <a:pPr algn="l" fontAlgn="t"/>
                      <a:r>
                        <a:rPr lang="en-IN" sz="1600" b="1" u="none" strike="noStrike">
                          <a:solidFill>
                            <a:srgbClr val="4A6782"/>
                          </a:solidFill>
                          <a:effectLst/>
                          <a:hlinkClick r:id="rId12" tooltip="interface in java.util.function"/>
                        </a:rPr>
                        <a:t>DoubleSupplier</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a:solidFill>
                            <a:srgbClr val="474747"/>
                          </a:solidFill>
                          <a:effectLst/>
                          <a:latin typeface="DejaVu Serif"/>
                        </a:rPr>
                        <a:t>Represents a supplier of double-valued results.</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110926">
                <a:tc>
                  <a:txBody>
                    <a:bodyPr/>
                    <a:lstStyle/>
                    <a:p>
                      <a:pPr algn="l" fontAlgn="t"/>
                      <a:r>
                        <a:rPr lang="en-IN" sz="1600" b="1" u="none" strike="noStrike">
                          <a:solidFill>
                            <a:srgbClr val="4A6782"/>
                          </a:solidFill>
                          <a:effectLst/>
                          <a:hlinkClick r:id="rId13" tooltip="interface in java.util.function"/>
                        </a:rPr>
                        <a:t>DoubleToIntFunction</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a:solidFill>
                            <a:srgbClr val="474747"/>
                          </a:solidFill>
                          <a:effectLst/>
                          <a:latin typeface="DejaVu Serif"/>
                        </a:rPr>
                        <a:t>Represents a function that accepts a double-valued argument and produces an int-valued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a:solidFill>
                            <a:srgbClr val="4A6782"/>
                          </a:solidFill>
                          <a:effectLst/>
                          <a:hlinkClick r:id="rId14" tooltip="interface in java.util.function"/>
                        </a:rPr>
                        <a:t>DoubleToLongFunction</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dirty="0">
                          <a:solidFill>
                            <a:srgbClr val="474747"/>
                          </a:solidFill>
                          <a:effectLst/>
                          <a:latin typeface="DejaVu Serif"/>
                        </a:rPr>
                        <a:t>Represents a function that accepts a double-valued argument and produces a long-valued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110926">
                <a:tc>
                  <a:txBody>
                    <a:bodyPr/>
                    <a:lstStyle/>
                    <a:p>
                      <a:pPr algn="l" fontAlgn="t"/>
                      <a:r>
                        <a:rPr lang="en-IN" sz="1600" b="1" u="none" strike="noStrike" dirty="0" err="1">
                          <a:solidFill>
                            <a:srgbClr val="4A6782"/>
                          </a:solidFill>
                          <a:effectLst/>
                          <a:hlinkClick r:id="rId15" tooltip="interface in java.util.function"/>
                        </a:rPr>
                        <a:t>DoubleUnaryOperator</a:t>
                      </a:r>
                      <a:endParaRPr lang="en-IN" sz="1600" dirty="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dirty="0">
                          <a:solidFill>
                            <a:srgbClr val="474747"/>
                          </a:solidFill>
                          <a:effectLst/>
                          <a:latin typeface="DejaVu Serif"/>
                        </a:rPr>
                        <a:t>Represents an operation on a single double-valued operand that produces a double-valued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bl>
          </a:graphicData>
        </a:graphic>
      </p:graphicFrame>
    </p:spTree>
    <p:extLst>
      <p:ext uri="{BB962C8B-B14F-4D97-AF65-F5344CB8AC3E}">
        <p14:creationId xmlns:p14="http://schemas.microsoft.com/office/powerpoint/2010/main" val="2865759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76666771"/>
              </p:ext>
            </p:extLst>
          </p:nvPr>
        </p:nvGraphicFramePr>
        <p:xfrm>
          <a:off x="768096" y="109728"/>
          <a:ext cx="10058211" cy="5326454"/>
        </p:xfrm>
        <a:graphic>
          <a:graphicData uri="http://schemas.openxmlformats.org/drawingml/2006/table">
            <a:tbl>
              <a:tblPr/>
              <a:tblGrid>
                <a:gridCol w="2386864"/>
                <a:gridCol w="7671347"/>
              </a:tblGrid>
              <a:tr h="62813">
                <a:tc>
                  <a:txBody>
                    <a:bodyPr/>
                    <a:lstStyle/>
                    <a:p>
                      <a:pPr algn="l" fontAlgn="t"/>
                      <a:r>
                        <a:rPr lang="en-IN" sz="1600" b="1" u="none" strike="noStrike" dirty="0">
                          <a:solidFill>
                            <a:srgbClr val="4A6782"/>
                          </a:solidFill>
                          <a:effectLst/>
                          <a:hlinkClick r:id="rId2" tooltip="interface in java.util.function"/>
                        </a:rPr>
                        <a:t>Function</a:t>
                      </a:r>
                      <a:r>
                        <a:rPr lang="en-IN" sz="1600" dirty="0">
                          <a:effectLst/>
                        </a:rPr>
                        <a:t>&lt;T,R&gt;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a:solidFill>
                            <a:srgbClr val="474747"/>
                          </a:solidFill>
                          <a:effectLst/>
                          <a:latin typeface="DejaVu Serif"/>
                        </a:rPr>
                        <a:t>Represents a function that accepts one argument and produces a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110926">
                <a:tc>
                  <a:txBody>
                    <a:bodyPr/>
                    <a:lstStyle/>
                    <a:p>
                      <a:pPr algn="l" fontAlgn="t"/>
                      <a:r>
                        <a:rPr lang="en-IN" sz="1600" b="1" u="none" strike="noStrike" dirty="0" err="1">
                          <a:solidFill>
                            <a:srgbClr val="4A6782"/>
                          </a:solidFill>
                          <a:effectLst/>
                          <a:hlinkClick r:id="rId3" tooltip="interface in java.util.function"/>
                        </a:rPr>
                        <a:t>IntBinaryOperator</a:t>
                      </a:r>
                      <a:endParaRPr lang="en-IN" sz="1600" dirty="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dirty="0">
                          <a:solidFill>
                            <a:srgbClr val="474747"/>
                          </a:solidFill>
                          <a:effectLst/>
                          <a:latin typeface="DejaVu Serif"/>
                        </a:rPr>
                        <a:t>Represents an operation upon two </a:t>
                      </a:r>
                      <a:r>
                        <a:rPr lang="en-US" sz="1600" dirty="0" err="1">
                          <a:solidFill>
                            <a:srgbClr val="474747"/>
                          </a:solidFill>
                          <a:effectLst/>
                          <a:latin typeface="DejaVu Serif"/>
                        </a:rPr>
                        <a:t>int</a:t>
                      </a:r>
                      <a:r>
                        <a:rPr lang="en-US" sz="1600" dirty="0">
                          <a:solidFill>
                            <a:srgbClr val="474747"/>
                          </a:solidFill>
                          <a:effectLst/>
                          <a:latin typeface="DejaVu Serif"/>
                        </a:rPr>
                        <a:t>-valued operands and producing an </a:t>
                      </a:r>
                      <a:r>
                        <a:rPr lang="en-US" sz="1600" dirty="0" err="1">
                          <a:solidFill>
                            <a:srgbClr val="474747"/>
                          </a:solidFill>
                          <a:effectLst/>
                          <a:latin typeface="DejaVu Serif"/>
                        </a:rPr>
                        <a:t>int</a:t>
                      </a:r>
                      <a:r>
                        <a:rPr lang="en-US" sz="1600" dirty="0">
                          <a:solidFill>
                            <a:srgbClr val="474747"/>
                          </a:solidFill>
                          <a:effectLst/>
                          <a:latin typeface="DejaVu Serif"/>
                        </a:rPr>
                        <a:t>-valued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dirty="0" err="1">
                          <a:solidFill>
                            <a:srgbClr val="4A6782"/>
                          </a:solidFill>
                          <a:effectLst/>
                          <a:hlinkClick r:id="rId4" tooltip="interface in java.util.function"/>
                        </a:rPr>
                        <a:t>IntConsumer</a:t>
                      </a:r>
                      <a:endParaRPr lang="en-IN" sz="1600" dirty="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dirty="0">
                          <a:solidFill>
                            <a:srgbClr val="474747"/>
                          </a:solidFill>
                          <a:effectLst/>
                          <a:latin typeface="DejaVu Serif"/>
                        </a:rPr>
                        <a:t>Represents an operation that accepts a single </a:t>
                      </a:r>
                      <a:r>
                        <a:rPr lang="en-US" sz="1600" dirty="0" err="1">
                          <a:solidFill>
                            <a:srgbClr val="474747"/>
                          </a:solidFill>
                          <a:effectLst/>
                          <a:latin typeface="DejaVu Serif"/>
                        </a:rPr>
                        <a:t>int</a:t>
                      </a:r>
                      <a:r>
                        <a:rPr lang="en-US" sz="1600" dirty="0">
                          <a:solidFill>
                            <a:srgbClr val="474747"/>
                          </a:solidFill>
                          <a:effectLst/>
                          <a:latin typeface="DejaVu Serif"/>
                        </a:rPr>
                        <a:t>-valued argument and returns no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62813">
                <a:tc>
                  <a:txBody>
                    <a:bodyPr/>
                    <a:lstStyle/>
                    <a:p>
                      <a:pPr algn="l" fontAlgn="t"/>
                      <a:r>
                        <a:rPr lang="en-IN" sz="1600" b="1" u="none" strike="noStrike" dirty="0" err="1">
                          <a:solidFill>
                            <a:srgbClr val="4A6782"/>
                          </a:solidFill>
                          <a:effectLst/>
                          <a:hlinkClick r:id="rId5" tooltip="interface in java.util.function"/>
                        </a:rPr>
                        <a:t>IntFunction</a:t>
                      </a:r>
                      <a:r>
                        <a:rPr lang="en-IN" sz="1600" dirty="0">
                          <a:effectLst/>
                        </a:rPr>
                        <a:t>&lt;R&gt;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dirty="0">
                          <a:solidFill>
                            <a:srgbClr val="474747"/>
                          </a:solidFill>
                          <a:effectLst/>
                          <a:latin typeface="DejaVu Serif"/>
                        </a:rPr>
                        <a:t>Represents a function that accepts an </a:t>
                      </a:r>
                      <a:r>
                        <a:rPr lang="en-US" sz="1600" dirty="0" err="1">
                          <a:solidFill>
                            <a:srgbClr val="474747"/>
                          </a:solidFill>
                          <a:effectLst/>
                          <a:latin typeface="DejaVu Serif"/>
                        </a:rPr>
                        <a:t>int</a:t>
                      </a:r>
                      <a:r>
                        <a:rPr lang="en-US" sz="1600" dirty="0">
                          <a:solidFill>
                            <a:srgbClr val="474747"/>
                          </a:solidFill>
                          <a:effectLst/>
                          <a:latin typeface="DejaVu Serif"/>
                        </a:rPr>
                        <a:t>-valued argument and produces a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62813">
                <a:tc>
                  <a:txBody>
                    <a:bodyPr/>
                    <a:lstStyle/>
                    <a:p>
                      <a:pPr algn="l" fontAlgn="t"/>
                      <a:r>
                        <a:rPr lang="en-IN" sz="1600" b="1" u="none" strike="noStrike" dirty="0" err="1">
                          <a:solidFill>
                            <a:srgbClr val="4A6782"/>
                          </a:solidFill>
                          <a:effectLst/>
                          <a:hlinkClick r:id="rId6" tooltip="interface in java.util.function"/>
                        </a:rPr>
                        <a:t>IntPredicate</a:t>
                      </a:r>
                      <a:endParaRPr lang="en-IN" sz="1600" dirty="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a:solidFill>
                            <a:srgbClr val="474747"/>
                          </a:solidFill>
                          <a:effectLst/>
                          <a:latin typeface="DejaVu Serif"/>
                        </a:rPr>
                        <a:t>Represents a predicate (boolean-valued function) of one int-valued argument.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62813">
                <a:tc>
                  <a:txBody>
                    <a:bodyPr/>
                    <a:lstStyle/>
                    <a:p>
                      <a:pPr algn="l" fontAlgn="t"/>
                      <a:r>
                        <a:rPr lang="en-IN" sz="1600" b="1" u="none" strike="noStrike" dirty="0" err="1">
                          <a:solidFill>
                            <a:srgbClr val="4A6782"/>
                          </a:solidFill>
                          <a:effectLst/>
                          <a:hlinkClick r:id="rId7" tooltip="interface in java.util.function"/>
                        </a:rPr>
                        <a:t>IntSupplier</a:t>
                      </a:r>
                      <a:endParaRPr lang="en-IN" sz="1600" dirty="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dirty="0">
                          <a:solidFill>
                            <a:srgbClr val="474747"/>
                          </a:solidFill>
                          <a:effectLst/>
                          <a:latin typeface="DejaVu Serif"/>
                        </a:rPr>
                        <a:t>Represents a supplier of </a:t>
                      </a:r>
                      <a:r>
                        <a:rPr lang="en-US" sz="1600" dirty="0" err="1">
                          <a:solidFill>
                            <a:srgbClr val="474747"/>
                          </a:solidFill>
                          <a:effectLst/>
                          <a:latin typeface="DejaVu Serif"/>
                        </a:rPr>
                        <a:t>int</a:t>
                      </a:r>
                      <a:r>
                        <a:rPr lang="en-US" sz="1600" dirty="0">
                          <a:solidFill>
                            <a:srgbClr val="474747"/>
                          </a:solidFill>
                          <a:effectLst/>
                          <a:latin typeface="DejaVu Serif"/>
                        </a:rPr>
                        <a:t>-valued results.</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dirty="0" err="1">
                          <a:solidFill>
                            <a:srgbClr val="4A6782"/>
                          </a:solidFill>
                          <a:effectLst/>
                          <a:hlinkClick r:id="rId8" tooltip="interface in java.util.function"/>
                        </a:rPr>
                        <a:t>IntToDoubleFunction</a:t>
                      </a:r>
                      <a:endParaRPr lang="en-IN" sz="1600" dirty="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dirty="0">
                          <a:solidFill>
                            <a:srgbClr val="474747"/>
                          </a:solidFill>
                          <a:effectLst/>
                          <a:latin typeface="DejaVu Serif"/>
                        </a:rPr>
                        <a:t>Represents a function that accepts an </a:t>
                      </a:r>
                      <a:r>
                        <a:rPr lang="en-US" sz="1600" dirty="0" err="1">
                          <a:solidFill>
                            <a:srgbClr val="474747"/>
                          </a:solidFill>
                          <a:effectLst/>
                          <a:latin typeface="DejaVu Serif"/>
                        </a:rPr>
                        <a:t>int</a:t>
                      </a:r>
                      <a:r>
                        <a:rPr lang="en-US" sz="1600" dirty="0">
                          <a:solidFill>
                            <a:srgbClr val="474747"/>
                          </a:solidFill>
                          <a:effectLst/>
                          <a:latin typeface="DejaVu Serif"/>
                        </a:rPr>
                        <a:t>-valued argument and produces a double-valued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110926">
                <a:tc>
                  <a:txBody>
                    <a:bodyPr/>
                    <a:lstStyle/>
                    <a:p>
                      <a:pPr algn="l" fontAlgn="t"/>
                      <a:r>
                        <a:rPr lang="en-IN" sz="1600" b="1" u="none" strike="noStrike" dirty="0" err="1">
                          <a:solidFill>
                            <a:srgbClr val="4A6782"/>
                          </a:solidFill>
                          <a:effectLst/>
                          <a:hlinkClick r:id="rId9" tooltip="interface in java.util.function"/>
                        </a:rPr>
                        <a:t>IntToLongFunction</a:t>
                      </a:r>
                      <a:endParaRPr lang="en-IN" sz="1600" dirty="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a:solidFill>
                            <a:srgbClr val="474747"/>
                          </a:solidFill>
                          <a:effectLst/>
                          <a:latin typeface="DejaVu Serif"/>
                        </a:rPr>
                        <a:t>Represents a function that accepts an int-valued argument and produces a long-valued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a:solidFill>
                            <a:srgbClr val="4A6782"/>
                          </a:solidFill>
                          <a:effectLst/>
                          <a:hlinkClick r:id="rId10" tooltip="interface in java.util.function"/>
                        </a:rPr>
                        <a:t>IntUnaryOperator</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dirty="0">
                          <a:solidFill>
                            <a:srgbClr val="474747"/>
                          </a:solidFill>
                          <a:effectLst/>
                          <a:latin typeface="DejaVu Serif"/>
                        </a:rPr>
                        <a:t>Represents an operation on a single </a:t>
                      </a:r>
                      <a:r>
                        <a:rPr lang="en-US" sz="1600" dirty="0" err="1">
                          <a:solidFill>
                            <a:srgbClr val="474747"/>
                          </a:solidFill>
                          <a:effectLst/>
                          <a:latin typeface="DejaVu Serif"/>
                        </a:rPr>
                        <a:t>int</a:t>
                      </a:r>
                      <a:r>
                        <a:rPr lang="en-US" sz="1600" dirty="0">
                          <a:solidFill>
                            <a:srgbClr val="474747"/>
                          </a:solidFill>
                          <a:effectLst/>
                          <a:latin typeface="DejaVu Serif"/>
                        </a:rPr>
                        <a:t>-valued operand that produces an </a:t>
                      </a:r>
                      <a:r>
                        <a:rPr lang="en-US" sz="1600" dirty="0" err="1">
                          <a:solidFill>
                            <a:srgbClr val="474747"/>
                          </a:solidFill>
                          <a:effectLst/>
                          <a:latin typeface="DejaVu Serif"/>
                        </a:rPr>
                        <a:t>int</a:t>
                      </a:r>
                      <a:r>
                        <a:rPr lang="en-US" sz="1600" dirty="0">
                          <a:solidFill>
                            <a:srgbClr val="474747"/>
                          </a:solidFill>
                          <a:effectLst/>
                          <a:latin typeface="DejaVu Serif"/>
                        </a:rPr>
                        <a:t>-valued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110926">
                <a:tc>
                  <a:txBody>
                    <a:bodyPr/>
                    <a:lstStyle/>
                    <a:p>
                      <a:pPr algn="l" fontAlgn="t"/>
                      <a:r>
                        <a:rPr lang="en-IN" sz="1600" b="1" u="none" strike="noStrike">
                          <a:solidFill>
                            <a:srgbClr val="4A6782"/>
                          </a:solidFill>
                          <a:effectLst/>
                          <a:hlinkClick r:id="rId11" tooltip="interface in java.util.function"/>
                        </a:rPr>
                        <a:t>LongBinaryOperator</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dirty="0">
                          <a:solidFill>
                            <a:srgbClr val="474747"/>
                          </a:solidFill>
                          <a:effectLst/>
                          <a:latin typeface="DejaVu Serif"/>
                        </a:rPr>
                        <a:t>Represents an operation upon two long-valued operands and producing a long-valued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a:solidFill>
                            <a:srgbClr val="4A6782"/>
                          </a:solidFill>
                          <a:effectLst/>
                          <a:hlinkClick r:id="rId12" tooltip="interface in java.util.function"/>
                        </a:rPr>
                        <a:t>LongConsumer</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dirty="0">
                          <a:solidFill>
                            <a:srgbClr val="474747"/>
                          </a:solidFill>
                          <a:effectLst/>
                          <a:latin typeface="DejaVu Serif"/>
                        </a:rPr>
                        <a:t>Represents an operation that accepts a single long-valued argument and returns no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62813">
                <a:tc>
                  <a:txBody>
                    <a:bodyPr/>
                    <a:lstStyle/>
                    <a:p>
                      <a:pPr algn="l" fontAlgn="t"/>
                      <a:r>
                        <a:rPr lang="en-IN" sz="1600" b="1" u="none" strike="noStrike">
                          <a:solidFill>
                            <a:srgbClr val="4A6782"/>
                          </a:solidFill>
                          <a:effectLst/>
                          <a:hlinkClick r:id="rId13" tooltip="interface in java.util.function"/>
                        </a:rPr>
                        <a:t>LongFunction</a:t>
                      </a:r>
                      <a:r>
                        <a:rPr lang="en-IN" sz="1600">
                          <a:effectLst/>
                        </a:rPr>
                        <a:t>&lt;R&gt;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a:solidFill>
                            <a:srgbClr val="474747"/>
                          </a:solidFill>
                          <a:effectLst/>
                          <a:latin typeface="DejaVu Serif"/>
                        </a:rPr>
                        <a:t>Represents a function that accepts a long-valued argument and produces a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62813">
                <a:tc>
                  <a:txBody>
                    <a:bodyPr/>
                    <a:lstStyle/>
                    <a:p>
                      <a:pPr algn="l" fontAlgn="t"/>
                      <a:r>
                        <a:rPr lang="en-IN" sz="1600" b="1" u="none" strike="noStrike">
                          <a:solidFill>
                            <a:srgbClr val="4A6782"/>
                          </a:solidFill>
                          <a:effectLst/>
                          <a:hlinkClick r:id="rId14" tooltip="interface in java.util.function"/>
                        </a:rPr>
                        <a:t>LongPredicate</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a:solidFill>
                            <a:srgbClr val="474747"/>
                          </a:solidFill>
                          <a:effectLst/>
                          <a:latin typeface="DejaVu Serif"/>
                        </a:rPr>
                        <a:t>Represents a predicate (boolean-valued function) of one long-valued argument.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62813">
                <a:tc>
                  <a:txBody>
                    <a:bodyPr/>
                    <a:lstStyle/>
                    <a:p>
                      <a:pPr algn="l" fontAlgn="t"/>
                      <a:r>
                        <a:rPr lang="en-IN" sz="1600" b="1" u="none" strike="noStrike">
                          <a:solidFill>
                            <a:srgbClr val="4A6782"/>
                          </a:solidFill>
                          <a:effectLst/>
                          <a:hlinkClick r:id="rId15" tooltip="interface in java.util.function"/>
                        </a:rPr>
                        <a:t>LongSupplier</a:t>
                      </a:r>
                      <a:endParaRPr lang="en-IN" sz="160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dirty="0">
                          <a:solidFill>
                            <a:srgbClr val="474747"/>
                          </a:solidFill>
                          <a:effectLst/>
                          <a:latin typeface="DejaVu Serif"/>
                        </a:rPr>
                        <a:t>Represents a supplier of long-valued results.</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bl>
          </a:graphicData>
        </a:graphic>
      </p:graphicFrame>
    </p:spTree>
    <p:extLst>
      <p:ext uri="{BB962C8B-B14F-4D97-AF65-F5344CB8AC3E}">
        <p14:creationId xmlns:p14="http://schemas.microsoft.com/office/powerpoint/2010/main" val="7762747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61717321"/>
              </p:ext>
            </p:extLst>
          </p:nvPr>
        </p:nvGraphicFramePr>
        <p:xfrm>
          <a:off x="713042" y="274320"/>
          <a:ext cx="10058211" cy="6072675"/>
        </p:xfrm>
        <a:graphic>
          <a:graphicData uri="http://schemas.openxmlformats.org/drawingml/2006/table">
            <a:tbl>
              <a:tblPr/>
              <a:tblGrid>
                <a:gridCol w="2386864"/>
                <a:gridCol w="7671347"/>
              </a:tblGrid>
              <a:tr h="110926">
                <a:tc>
                  <a:txBody>
                    <a:bodyPr/>
                    <a:lstStyle/>
                    <a:p>
                      <a:pPr algn="l" fontAlgn="t"/>
                      <a:r>
                        <a:rPr lang="en-IN" sz="1600" b="1" u="none" strike="noStrike" dirty="0" err="1">
                          <a:solidFill>
                            <a:srgbClr val="4A6782"/>
                          </a:solidFill>
                          <a:effectLst/>
                          <a:hlinkClick r:id="rId2" tooltip="interface in java.util.function"/>
                        </a:rPr>
                        <a:t>LongToDoubleFunction</a:t>
                      </a:r>
                      <a:endParaRPr lang="en-IN" sz="1600" dirty="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a:solidFill>
                            <a:srgbClr val="474747"/>
                          </a:solidFill>
                          <a:effectLst/>
                          <a:latin typeface="DejaVu Serif"/>
                        </a:rPr>
                        <a:t>Represents a function that accepts a long-valued argument and produces a double-valued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110926">
                <a:tc>
                  <a:txBody>
                    <a:bodyPr/>
                    <a:lstStyle/>
                    <a:p>
                      <a:pPr algn="l" fontAlgn="t"/>
                      <a:r>
                        <a:rPr lang="en-IN" sz="1600" b="1" u="none" strike="noStrike" dirty="0" err="1">
                          <a:solidFill>
                            <a:srgbClr val="4A6782"/>
                          </a:solidFill>
                          <a:effectLst/>
                          <a:hlinkClick r:id="rId3" tooltip="interface in java.util.function"/>
                        </a:rPr>
                        <a:t>LongToIntFunction</a:t>
                      </a:r>
                      <a:endParaRPr lang="en-IN" sz="1600" dirty="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dirty="0">
                          <a:solidFill>
                            <a:srgbClr val="474747"/>
                          </a:solidFill>
                          <a:effectLst/>
                          <a:latin typeface="DejaVu Serif"/>
                        </a:rPr>
                        <a:t>Represents a function that accepts a long-valued argument and produces an </a:t>
                      </a:r>
                      <a:r>
                        <a:rPr lang="en-US" sz="1600" dirty="0" err="1">
                          <a:solidFill>
                            <a:srgbClr val="474747"/>
                          </a:solidFill>
                          <a:effectLst/>
                          <a:latin typeface="DejaVu Serif"/>
                        </a:rPr>
                        <a:t>int</a:t>
                      </a:r>
                      <a:r>
                        <a:rPr lang="en-US" sz="1600" dirty="0">
                          <a:solidFill>
                            <a:srgbClr val="474747"/>
                          </a:solidFill>
                          <a:effectLst/>
                          <a:latin typeface="DejaVu Serif"/>
                        </a:rPr>
                        <a:t>-valued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dirty="0" err="1">
                          <a:solidFill>
                            <a:srgbClr val="4A6782"/>
                          </a:solidFill>
                          <a:effectLst/>
                          <a:hlinkClick r:id="rId4" tooltip="interface in java.util.function"/>
                        </a:rPr>
                        <a:t>LongUnaryOperator</a:t>
                      </a:r>
                      <a:endParaRPr lang="en-IN" sz="1600" dirty="0">
                        <a:effectLst/>
                      </a:endParaRP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dirty="0">
                          <a:solidFill>
                            <a:srgbClr val="474747"/>
                          </a:solidFill>
                          <a:effectLst/>
                          <a:latin typeface="DejaVu Serif"/>
                        </a:rPr>
                        <a:t>Represents an operation on a single long-valued operand that produces a long-valued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110926">
                <a:tc>
                  <a:txBody>
                    <a:bodyPr/>
                    <a:lstStyle/>
                    <a:p>
                      <a:pPr algn="l" fontAlgn="t"/>
                      <a:r>
                        <a:rPr lang="en-IN" sz="1600" b="1" u="none" strike="noStrike" dirty="0" err="1">
                          <a:solidFill>
                            <a:srgbClr val="4A6782"/>
                          </a:solidFill>
                          <a:effectLst/>
                          <a:hlinkClick r:id="rId5" tooltip="interface in java.util.function"/>
                        </a:rPr>
                        <a:t>ObjDoubleConsumer</a:t>
                      </a:r>
                      <a:r>
                        <a:rPr lang="en-IN" sz="1600" dirty="0">
                          <a:effectLst/>
                        </a:rPr>
                        <a:t>&lt;T&gt;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a:solidFill>
                            <a:srgbClr val="474747"/>
                          </a:solidFill>
                          <a:effectLst/>
                          <a:latin typeface="DejaVu Serif"/>
                        </a:rPr>
                        <a:t>Represents an operation that accepts an object-valued and a double-valued argument, and returns no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dirty="0" err="1">
                          <a:solidFill>
                            <a:srgbClr val="4A6782"/>
                          </a:solidFill>
                          <a:effectLst/>
                          <a:hlinkClick r:id="rId6" tooltip="interface in java.util.function"/>
                        </a:rPr>
                        <a:t>ObjIntConsumer</a:t>
                      </a:r>
                      <a:r>
                        <a:rPr lang="en-IN" sz="1600" dirty="0">
                          <a:effectLst/>
                        </a:rPr>
                        <a:t>&lt;T&gt;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a:solidFill>
                            <a:srgbClr val="474747"/>
                          </a:solidFill>
                          <a:effectLst/>
                          <a:latin typeface="DejaVu Serif"/>
                        </a:rPr>
                        <a:t>Represents an operation that accepts an object-valued and a int-valued argument, and returns no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110926">
                <a:tc>
                  <a:txBody>
                    <a:bodyPr/>
                    <a:lstStyle/>
                    <a:p>
                      <a:pPr algn="l" fontAlgn="t"/>
                      <a:r>
                        <a:rPr lang="en-IN" sz="1600" b="1" u="none" strike="noStrike">
                          <a:solidFill>
                            <a:srgbClr val="4A6782"/>
                          </a:solidFill>
                          <a:effectLst/>
                          <a:hlinkClick r:id="rId7" tooltip="interface in java.util.function"/>
                        </a:rPr>
                        <a:t>ObjLongConsumer</a:t>
                      </a:r>
                      <a:r>
                        <a:rPr lang="en-IN" sz="1600">
                          <a:effectLst/>
                        </a:rPr>
                        <a:t>&lt;T&gt;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dirty="0">
                          <a:solidFill>
                            <a:srgbClr val="474747"/>
                          </a:solidFill>
                          <a:effectLst/>
                          <a:latin typeface="DejaVu Serif"/>
                        </a:rPr>
                        <a:t>Represents an operation that accepts an object-valued and a long-valued argument, and returns no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62813">
                <a:tc>
                  <a:txBody>
                    <a:bodyPr/>
                    <a:lstStyle/>
                    <a:p>
                      <a:pPr algn="l" fontAlgn="t"/>
                      <a:r>
                        <a:rPr lang="en-IN" sz="1600" b="1" u="none" strike="noStrike">
                          <a:solidFill>
                            <a:srgbClr val="4A6782"/>
                          </a:solidFill>
                          <a:effectLst/>
                          <a:hlinkClick r:id="rId8" tooltip="interface in java.util.function"/>
                        </a:rPr>
                        <a:t>Predicate</a:t>
                      </a:r>
                      <a:r>
                        <a:rPr lang="en-IN" sz="1600">
                          <a:effectLst/>
                        </a:rPr>
                        <a:t>&lt;T&gt;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dirty="0">
                          <a:solidFill>
                            <a:srgbClr val="474747"/>
                          </a:solidFill>
                          <a:effectLst/>
                          <a:latin typeface="DejaVu Serif"/>
                        </a:rPr>
                        <a:t>Represents a predicate (</a:t>
                      </a:r>
                      <a:r>
                        <a:rPr lang="en-US" sz="1600" dirty="0" err="1">
                          <a:solidFill>
                            <a:srgbClr val="474747"/>
                          </a:solidFill>
                          <a:effectLst/>
                          <a:latin typeface="DejaVu Serif"/>
                        </a:rPr>
                        <a:t>boolean</a:t>
                      </a:r>
                      <a:r>
                        <a:rPr lang="en-US" sz="1600" dirty="0">
                          <a:solidFill>
                            <a:srgbClr val="474747"/>
                          </a:solidFill>
                          <a:effectLst/>
                          <a:latin typeface="DejaVu Serif"/>
                        </a:rPr>
                        <a:t>-valued function) of one argument.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62813">
                <a:tc>
                  <a:txBody>
                    <a:bodyPr/>
                    <a:lstStyle/>
                    <a:p>
                      <a:pPr algn="l" fontAlgn="t"/>
                      <a:r>
                        <a:rPr lang="en-IN" sz="1600" b="1" u="none" strike="noStrike">
                          <a:solidFill>
                            <a:srgbClr val="4A6782"/>
                          </a:solidFill>
                          <a:effectLst/>
                          <a:hlinkClick r:id="rId9" tooltip="interface in java.util.function"/>
                        </a:rPr>
                        <a:t>Supplier</a:t>
                      </a:r>
                      <a:r>
                        <a:rPr lang="en-IN" sz="1600">
                          <a:effectLst/>
                        </a:rPr>
                        <a:t>&lt;T&gt;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dirty="0">
                          <a:solidFill>
                            <a:srgbClr val="474747"/>
                          </a:solidFill>
                          <a:effectLst/>
                          <a:latin typeface="DejaVu Serif"/>
                        </a:rPr>
                        <a:t>Represents a supplier of results.</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a:solidFill>
                            <a:srgbClr val="4A6782"/>
                          </a:solidFill>
                          <a:effectLst/>
                          <a:hlinkClick r:id="rId10" tooltip="interface in java.util.function"/>
                        </a:rPr>
                        <a:t>ToDoubleBiFunction</a:t>
                      </a:r>
                      <a:r>
                        <a:rPr lang="en-IN" sz="1600">
                          <a:effectLst/>
                        </a:rPr>
                        <a:t>&lt;T,U&gt;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dirty="0">
                          <a:solidFill>
                            <a:srgbClr val="474747"/>
                          </a:solidFill>
                          <a:effectLst/>
                          <a:latin typeface="DejaVu Serif"/>
                        </a:rPr>
                        <a:t>Represents a function that accepts two arguments and produces a double-valued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62813">
                <a:tc>
                  <a:txBody>
                    <a:bodyPr/>
                    <a:lstStyle/>
                    <a:p>
                      <a:pPr algn="l" fontAlgn="t"/>
                      <a:r>
                        <a:rPr lang="en-IN" sz="1600" b="1" u="none" strike="noStrike">
                          <a:solidFill>
                            <a:srgbClr val="4A6782"/>
                          </a:solidFill>
                          <a:effectLst/>
                          <a:hlinkClick r:id="rId11" tooltip="interface in java.util.function"/>
                        </a:rPr>
                        <a:t>ToDoubleFunction</a:t>
                      </a:r>
                      <a:r>
                        <a:rPr lang="en-IN" sz="1600">
                          <a:effectLst/>
                        </a:rPr>
                        <a:t>&lt;T&gt;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dirty="0">
                          <a:solidFill>
                            <a:srgbClr val="474747"/>
                          </a:solidFill>
                          <a:effectLst/>
                          <a:latin typeface="DejaVu Serif"/>
                        </a:rPr>
                        <a:t>Represents a function that produces a double-valued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a:solidFill>
                            <a:srgbClr val="4A6782"/>
                          </a:solidFill>
                          <a:effectLst/>
                          <a:hlinkClick r:id="rId12" tooltip="interface in java.util.function"/>
                        </a:rPr>
                        <a:t>ToIntBiFunction</a:t>
                      </a:r>
                      <a:r>
                        <a:rPr lang="en-IN" sz="1600">
                          <a:effectLst/>
                        </a:rPr>
                        <a:t>&lt;T,U&gt;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dirty="0">
                          <a:solidFill>
                            <a:srgbClr val="474747"/>
                          </a:solidFill>
                          <a:effectLst/>
                          <a:latin typeface="DejaVu Serif"/>
                        </a:rPr>
                        <a:t>Represents a function that accepts two arguments and produces an </a:t>
                      </a:r>
                      <a:r>
                        <a:rPr lang="en-US" sz="1600" dirty="0" err="1">
                          <a:solidFill>
                            <a:srgbClr val="474747"/>
                          </a:solidFill>
                          <a:effectLst/>
                          <a:latin typeface="DejaVu Serif"/>
                        </a:rPr>
                        <a:t>int</a:t>
                      </a:r>
                      <a:r>
                        <a:rPr lang="en-US" sz="1600" dirty="0">
                          <a:solidFill>
                            <a:srgbClr val="474747"/>
                          </a:solidFill>
                          <a:effectLst/>
                          <a:latin typeface="DejaVu Serif"/>
                        </a:rPr>
                        <a:t>-valued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62813">
                <a:tc>
                  <a:txBody>
                    <a:bodyPr/>
                    <a:lstStyle/>
                    <a:p>
                      <a:pPr algn="l" fontAlgn="t"/>
                      <a:r>
                        <a:rPr lang="en-IN" sz="1600" b="1" u="none" strike="noStrike">
                          <a:solidFill>
                            <a:srgbClr val="4A6782"/>
                          </a:solidFill>
                          <a:effectLst/>
                          <a:hlinkClick r:id="rId13" tooltip="interface in java.util.function"/>
                        </a:rPr>
                        <a:t>ToIntFunction</a:t>
                      </a:r>
                      <a:r>
                        <a:rPr lang="en-IN" sz="1600">
                          <a:effectLst/>
                        </a:rPr>
                        <a:t>&lt;T&gt;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a:solidFill>
                            <a:srgbClr val="474747"/>
                          </a:solidFill>
                          <a:effectLst/>
                          <a:latin typeface="DejaVu Serif"/>
                        </a:rPr>
                        <a:t>Represents a function that produces an int-valued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a:solidFill>
                            <a:srgbClr val="4A6782"/>
                          </a:solidFill>
                          <a:effectLst/>
                          <a:hlinkClick r:id="rId14" tooltip="interface in java.util.function"/>
                        </a:rPr>
                        <a:t>ToLongBiFunction</a:t>
                      </a:r>
                      <a:r>
                        <a:rPr lang="en-IN" sz="1600">
                          <a:effectLst/>
                        </a:rPr>
                        <a:t>&lt;T,U&gt;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dirty="0">
                          <a:solidFill>
                            <a:srgbClr val="474747"/>
                          </a:solidFill>
                          <a:effectLst/>
                          <a:latin typeface="DejaVu Serif"/>
                        </a:rPr>
                        <a:t>Represents a function that accepts two arguments and produces a long-valued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r h="62813">
                <a:tc>
                  <a:txBody>
                    <a:bodyPr/>
                    <a:lstStyle/>
                    <a:p>
                      <a:pPr algn="l" fontAlgn="t"/>
                      <a:r>
                        <a:rPr lang="en-IN" sz="1600" b="1" u="none" strike="noStrike">
                          <a:solidFill>
                            <a:srgbClr val="4A6782"/>
                          </a:solidFill>
                          <a:effectLst/>
                          <a:hlinkClick r:id="rId15" tooltip="interface in java.util.function"/>
                        </a:rPr>
                        <a:t>ToLongFunction</a:t>
                      </a:r>
                      <a:r>
                        <a:rPr lang="en-IN" sz="1600">
                          <a:effectLst/>
                        </a:rPr>
                        <a:t>&lt;T&gt;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c>
                  <a:txBody>
                    <a:bodyPr/>
                    <a:lstStyle/>
                    <a:p>
                      <a:pPr algn="l" fontAlgn="t"/>
                      <a:r>
                        <a:rPr lang="en-US" sz="1600" dirty="0">
                          <a:solidFill>
                            <a:srgbClr val="474747"/>
                          </a:solidFill>
                          <a:effectLst/>
                          <a:latin typeface="DejaVu Serif"/>
                        </a:rPr>
                        <a:t>Represents a function that produces a long-valued result.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EEEEEF"/>
                    </a:solidFill>
                  </a:tcPr>
                </a:tc>
              </a:tr>
              <a:tr h="110926">
                <a:tc>
                  <a:txBody>
                    <a:bodyPr/>
                    <a:lstStyle/>
                    <a:p>
                      <a:pPr algn="l" fontAlgn="t"/>
                      <a:r>
                        <a:rPr lang="en-IN" sz="1600" b="1" u="none" strike="noStrike">
                          <a:solidFill>
                            <a:srgbClr val="4A6782"/>
                          </a:solidFill>
                          <a:effectLst/>
                          <a:hlinkClick r:id="rId16" tooltip="interface in java.util.function"/>
                        </a:rPr>
                        <a:t>UnaryOperator</a:t>
                      </a:r>
                      <a:r>
                        <a:rPr lang="en-IN" sz="1600">
                          <a:effectLst/>
                        </a:rPr>
                        <a:t>&lt;T&gt;</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c>
                  <a:txBody>
                    <a:bodyPr/>
                    <a:lstStyle/>
                    <a:p>
                      <a:pPr algn="l" fontAlgn="t"/>
                      <a:r>
                        <a:rPr lang="en-US" sz="1600" dirty="0">
                          <a:solidFill>
                            <a:srgbClr val="474747"/>
                          </a:solidFill>
                          <a:effectLst/>
                          <a:latin typeface="DejaVu Serif"/>
                        </a:rPr>
                        <a:t>Represents an operation on a single operand that produces a result of the same type as its operand.</a:t>
                      </a:r>
                    </a:p>
                  </a:txBody>
                  <a:tcPr marL="13365" marR="4009" marT="10692" marB="4009">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31362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Iterating with </a:t>
            </a:r>
            <a:r>
              <a:rPr lang="en-IN" dirty="0" smtClean="0"/>
              <a:t>for each</a:t>
            </a:r>
            <a:endParaRPr lang="en-IN" dirty="0"/>
          </a:p>
        </p:txBody>
      </p:sp>
      <p:pic>
        <p:nvPicPr>
          <p:cNvPr id="5" name="Picture 4"/>
          <p:cNvPicPr>
            <a:picLocks noChangeAspect="1"/>
          </p:cNvPicPr>
          <p:nvPr/>
        </p:nvPicPr>
        <p:blipFill>
          <a:blip r:embed="rId2"/>
          <a:stretch>
            <a:fillRect/>
          </a:stretch>
        </p:blipFill>
        <p:spPr>
          <a:xfrm>
            <a:off x="1555845" y="2723466"/>
            <a:ext cx="7997588" cy="3782838"/>
          </a:xfrm>
          <a:prstGeom prst="rect">
            <a:avLst/>
          </a:prstGeom>
        </p:spPr>
      </p:pic>
    </p:spTree>
    <p:extLst>
      <p:ext uri="{BB962C8B-B14F-4D97-AF65-F5344CB8AC3E}">
        <p14:creationId xmlns:p14="http://schemas.microsoft.com/office/powerpoint/2010/main" val="8676458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iterating w/lambdas, type inference</a:t>
            </a:r>
          </a:p>
        </p:txBody>
      </p:sp>
      <p:sp>
        <p:nvSpPr>
          <p:cNvPr id="3" name="Content Placeholder 2"/>
          <p:cNvSpPr>
            <a:spLocks noGrp="1"/>
          </p:cNvSpPr>
          <p:nvPr>
            <p:ph idx="1"/>
          </p:nvPr>
        </p:nvSpPr>
        <p:spPr/>
        <p:txBody>
          <a:bodyPr/>
          <a:lstStyle/>
          <a:p>
            <a:r>
              <a:rPr lang="en-IN" dirty="0"/>
              <a:t>List&lt;Integer&gt; numbers =</a:t>
            </a:r>
          </a:p>
          <a:p>
            <a:r>
              <a:rPr lang="en-IN" dirty="0" err="1"/>
              <a:t>Arrays.asList</a:t>
            </a:r>
            <a:r>
              <a:rPr lang="en-IN" dirty="0"/>
              <a:t>(1, 2, 3, 4, 5, 6, 7, 8, 9, 10);</a:t>
            </a:r>
          </a:p>
          <a:p>
            <a:r>
              <a:rPr lang="en-IN" dirty="0" err="1"/>
              <a:t>numbers.forEach</a:t>
            </a:r>
            <a:r>
              <a:rPr lang="en-IN" dirty="0"/>
              <a:t>(value -&gt; </a:t>
            </a:r>
            <a:r>
              <a:rPr lang="en-IN" dirty="0" err="1"/>
              <a:t>System.out.println</a:t>
            </a:r>
            <a:r>
              <a:rPr lang="en-IN" dirty="0"/>
              <a:t>(value));</a:t>
            </a:r>
          </a:p>
        </p:txBody>
      </p:sp>
    </p:spTree>
    <p:extLst>
      <p:ext uri="{BB962C8B-B14F-4D97-AF65-F5344CB8AC3E}">
        <p14:creationId xmlns:p14="http://schemas.microsoft.com/office/powerpoint/2010/main" val="14080213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method references</a:t>
            </a:r>
          </a:p>
        </p:txBody>
      </p:sp>
      <p:sp>
        <p:nvSpPr>
          <p:cNvPr id="3" name="Content Placeholder 2"/>
          <p:cNvSpPr>
            <a:spLocks noGrp="1"/>
          </p:cNvSpPr>
          <p:nvPr>
            <p:ph idx="1"/>
          </p:nvPr>
        </p:nvSpPr>
        <p:spPr/>
        <p:txBody>
          <a:bodyPr/>
          <a:lstStyle/>
          <a:p>
            <a:r>
              <a:rPr lang="en-IN" dirty="0"/>
              <a:t>List&lt;Integer&gt; numbers =</a:t>
            </a:r>
          </a:p>
          <a:p>
            <a:r>
              <a:rPr lang="en-IN" dirty="0" err="1"/>
              <a:t>Arrays.asList</a:t>
            </a:r>
            <a:r>
              <a:rPr lang="en-IN" dirty="0"/>
              <a:t>(1, 2, 3, 4, 5, 6, 7, 8, 9, 10);</a:t>
            </a:r>
          </a:p>
          <a:p>
            <a:r>
              <a:rPr lang="en-IN" dirty="0" err="1"/>
              <a:t>numbers.forEach</a:t>
            </a:r>
            <a:r>
              <a:rPr lang="en-IN" dirty="0"/>
              <a:t>(</a:t>
            </a:r>
            <a:r>
              <a:rPr lang="en-IN" dirty="0" err="1"/>
              <a:t>System.out</a:t>
            </a:r>
            <a:r>
              <a:rPr lang="en-IN" dirty="0"/>
              <a:t>::</a:t>
            </a:r>
            <a:r>
              <a:rPr lang="en-IN" dirty="0" err="1"/>
              <a:t>println</a:t>
            </a:r>
            <a:r>
              <a:rPr lang="en-IN" dirty="0"/>
              <a:t>);</a:t>
            </a:r>
          </a:p>
        </p:txBody>
      </p:sp>
    </p:spTree>
    <p:extLst>
      <p:ext uri="{BB962C8B-B14F-4D97-AF65-F5344CB8AC3E}">
        <p14:creationId xmlns:p14="http://schemas.microsoft.com/office/powerpoint/2010/main" val="36047922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transforms using map</a:t>
            </a:r>
          </a:p>
        </p:txBody>
      </p:sp>
      <p:sp>
        <p:nvSpPr>
          <p:cNvPr id="3" name="Content Placeholder 2"/>
          <p:cNvSpPr>
            <a:spLocks noGrp="1"/>
          </p:cNvSpPr>
          <p:nvPr>
            <p:ph idx="1"/>
          </p:nvPr>
        </p:nvSpPr>
        <p:spPr/>
        <p:txBody>
          <a:bodyPr/>
          <a:lstStyle/>
          <a:p>
            <a:r>
              <a:rPr lang="en-IN" dirty="0"/>
              <a:t>List&lt;Integer&gt; numbers =</a:t>
            </a:r>
          </a:p>
          <a:p>
            <a:r>
              <a:rPr lang="en-IN" dirty="0" err="1"/>
              <a:t>Arrays.asList</a:t>
            </a:r>
            <a:r>
              <a:rPr lang="en-IN" dirty="0"/>
              <a:t>(1, 2, 3, 4, 5, 6, 7, 8, 9, 10);</a:t>
            </a:r>
          </a:p>
          <a:p>
            <a:r>
              <a:rPr lang="en-IN" dirty="0" err="1"/>
              <a:t>numbers.stream</a:t>
            </a:r>
            <a:r>
              <a:rPr lang="en-IN" dirty="0"/>
              <a:t>()</a:t>
            </a:r>
          </a:p>
          <a:p>
            <a:r>
              <a:rPr lang="en-IN" dirty="0"/>
              <a:t>.map(value -&gt; value * 2)</a:t>
            </a:r>
          </a:p>
          <a:p>
            <a:r>
              <a:rPr lang="en-IN" dirty="0"/>
              <a:t>.</a:t>
            </a:r>
            <a:r>
              <a:rPr lang="en-IN" dirty="0" err="1"/>
              <a:t>forEach</a:t>
            </a:r>
            <a:r>
              <a:rPr lang="en-IN" dirty="0"/>
              <a:t>(</a:t>
            </a:r>
            <a:r>
              <a:rPr lang="en-IN" dirty="0" err="1"/>
              <a:t>System.out</a:t>
            </a:r>
            <a:r>
              <a:rPr lang="en-IN" dirty="0"/>
              <a:t>::</a:t>
            </a:r>
            <a:r>
              <a:rPr lang="en-IN" dirty="0" err="1"/>
              <a:t>println</a:t>
            </a:r>
            <a:r>
              <a:rPr lang="en-IN" dirty="0"/>
              <a:t>);</a:t>
            </a:r>
          </a:p>
        </p:txBody>
      </p:sp>
    </p:spTree>
    <p:extLst>
      <p:ext uri="{BB962C8B-B14F-4D97-AF65-F5344CB8AC3E}">
        <p14:creationId xmlns:p14="http://schemas.microsoft.com/office/powerpoint/2010/main" val="423540537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filtering</a:t>
            </a:r>
          </a:p>
        </p:txBody>
      </p:sp>
      <p:sp>
        <p:nvSpPr>
          <p:cNvPr id="3" name="Content Placeholder 2"/>
          <p:cNvSpPr>
            <a:spLocks noGrp="1"/>
          </p:cNvSpPr>
          <p:nvPr>
            <p:ph idx="1"/>
          </p:nvPr>
        </p:nvSpPr>
        <p:spPr/>
        <p:txBody>
          <a:bodyPr/>
          <a:lstStyle/>
          <a:p>
            <a:r>
              <a:rPr lang="en-IN" dirty="0"/>
              <a:t>List&lt;Integer&gt; numbers =</a:t>
            </a:r>
          </a:p>
          <a:p>
            <a:r>
              <a:rPr lang="en-IN" dirty="0" err="1"/>
              <a:t>Arrays.asList</a:t>
            </a:r>
            <a:r>
              <a:rPr lang="en-IN" dirty="0"/>
              <a:t>(1, 2, 3, 4, 5, 6, 7, 8, 9, 10);</a:t>
            </a:r>
          </a:p>
          <a:p>
            <a:r>
              <a:rPr lang="en-IN" dirty="0" err="1"/>
              <a:t>numbers.stream</a:t>
            </a:r>
            <a:r>
              <a:rPr lang="en-IN" dirty="0"/>
              <a:t>()</a:t>
            </a:r>
          </a:p>
          <a:p>
            <a:r>
              <a:rPr lang="en-IN" dirty="0"/>
              <a:t>.filter(value -&gt; value % 2 == 0)</a:t>
            </a:r>
          </a:p>
          <a:p>
            <a:r>
              <a:rPr lang="en-IN" dirty="0"/>
              <a:t>.</a:t>
            </a:r>
            <a:r>
              <a:rPr lang="en-IN" dirty="0" err="1"/>
              <a:t>forEach</a:t>
            </a:r>
            <a:r>
              <a:rPr lang="en-IN" dirty="0"/>
              <a:t>(</a:t>
            </a:r>
            <a:r>
              <a:rPr lang="en-IN" dirty="0" err="1"/>
              <a:t>System.out</a:t>
            </a:r>
            <a:r>
              <a:rPr lang="en-IN" dirty="0"/>
              <a:t>::</a:t>
            </a:r>
            <a:r>
              <a:rPr lang="en-IN" dirty="0" err="1"/>
              <a:t>println</a:t>
            </a:r>
            <a:r>
              <a:rPr lang="en-IN" dirty="0"/>
              <a:t>);</a:t>
            </a:r>
          </a:p>
        </p:txBody>
      </p:sp>
    </p:spTree>
    <p:extLst>
      <p:ext uri="{BB962C8B-B14F-4D97-AF65-F5344CB8AC3E}">
        <p14:creationId xmlns:p14="http://schemas.microsoft.com/office/powerpoint/2010/main" val="28735448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filtering v2</a:t>
            </a:r>
          </a:p>
        </p:txBody>
      </p:sp>
      <p:sp>
        <p:nvSpPr>
          <p:cNvPr id="3" name="Content Placeholder 2"/>
          <p:cNvSpPr>
            <a:spLocks noGrp="1"/>
          </p:cNvSpPr>
          <p:nvPr>
            <p:ph idx="1"/>
          </p:nvPr>
        </p:nvSpPr>
        <p:spPr/>
        <p:txBody>
          <a:bodyPr/>
          <a:lstStyle/>
          <a:p>
            <a:r>
              <a:rPr lang="en-IN" dirty="0"/>
              <a:t>List&lt;String&gt; names = </a:t>
            </a:r>
            <a:r>
              <a:rPr lang="en-IN" dirty="0" err="1"/>
              <a:t>Arrays.asList</a:t>
            </a:r>
            <a:r>
              <a:rPr lang="en-IN" dirty="0"/>
              <a:t>(</a:t>
            </a:r>
          </a:p>
          <a:p>
            <a:r>
              <a:rPr lang="en-IN" dirty="0"/>
              <a:t>"Bob", "Tom", "Jeff", "Scott", "Jennifer", "Steve");</a:t>
            </a:r>
          </a:p>
          <a:p>
            <a:r>
              <a:rPr lang="en-IN" dirty="0"/>
              <a:t>final Function&lt;String, Predicate&lt;String&gt;&gt; </a:t>
            </a:r>
            <a:r>
              <a:rPr lang="en-IN" dirty="0" err="1"/>
              <a:t>startsWithLetter</a:t>
            </a:r>
            <a:r>
              <a:rPr lang="en-IN" dirty="0"/>
              <a:t> =</a:t>
            </a:r>
          </a:p>
          <a:p>
            <a:r>
              <a:rPr lang="en-IN" dirty="0"/>
              <a:t>letter -&gt; name -&gt; </a:t>
            </a:r>
            <a:r>
              <a:rPr lang="en-IN" dirty="0" err="1"/>
              <a:t>name.startsWith</a:t>
            </a:r>
            <a:r>
              <a:rPr lang="en-IN" dirty="0"/>
              <a:t>(letter);</a:t>
            </a:r>
          </a:p>
          <a:p>
            <a:r>
              <a:rPr lang="en-IN" dirty="0" err="1"/>
              <a:t>names.stream</a:t>
            </a:r>
            <a:r>
              <a:rPr lang="en-IN" dirty="0"/>
              <a:t>()</a:t>
            </a:r>
          </a:p>
          <a:p>
            <a:r>
              <a:rPr lang="en-IN" dirty="0"/>
              <a:t>.filter(</a:t>
            </a:r>
            <a:r>
              <a:rPr lang="en-IN" dirty="0" err="1"/>
              <a:t>startsWithLetter.apply</a:t>
            </a:r>
            <a:r>
              <a:rPr lang="en-IN" dirty="0"/>
              <a:t>("J"))</a:t>
            </a:r>
          </a:p>
          <a:p>
            <a:r>
              <a:rPr lang="en-IN" dirty="0"/>
              <a:t>.</a:t>
            </a:r>
            <a:r>
              <a:rPr lang="en-IN" dirty="0" err="1"/>
              <a:t>forEach</a:t>
            </a:r>
            <a:r>
              <a:rPr lang="en-IN" dirty="0"/>
              <a:t>(</a:t>
            </a:r>
            <a:r>
              <a:rPr lang="en-IN" dirty="0" err="1"/>
              <a:t>System.out</a:t>
            </a:r>
            <a:r>
              <a:rPr lang="en-IN" dirty="0"/>
              <a:t>::</a:t>
            </a:r>
            <a:r>
              <a:rPr lang="en-IN" dirty="0" err="1"/>
              <a:t>println</a:t>
            </a:r>
            <a:r>
              <a:rPr lang="en-IN" dirty="0"/>
              <a:t>);</a:t>
            </a:r>
          </a:p>
        </p:txBody>
      </p:sp>
    </p:spTree>
    <p:extLst>
      <p:ext uri="{BB962C8B-B14F-4D97-AF65-F5344CB8AC3E}">
        <p14:creationId xmlns:p14="http://schemas.microsoft.com/office/powerpoint/2010/main" val="35294710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Streams API</a:t>
            </a:r>
          </a:p>
        </p:txBody>
      </p:sp>
      <p:sp>
        <p:nvSpPr>
          <p:cNvPr id="3" name="Content Placeholder 2"/>
          <p:cNvSpPr>
            <a:spLocks noGrp="1"/>
          </p:cNvSpPr>
          <p:nvPr>
            <p:ph sz="quarter" idx="12"/>
          </p:nvPr>
        </p:nvSpPr>
        <p:spPr/>
        <p:txBody>
          <a:bodyPr/>
          <a:lstStyle/>
          <a:p>
            <a:r>
              <a:rPr lang="en-US"/>
              <a:t>Most business logic is about aggregate operations</a:t>
            </a:r>
          </a:p>
          <a:p>
            <a:pPr lvl="1"/>
            <a:r>
              <a:rPr lang="en-US"/>
              <a:t>“Most profitable product by region”</a:t>
            </a:r>
          </a:p>
          <a:p>
            <a:pPr lvl="1"/>
            <a:r>
              <a:rPr lang="en-US"/>
              <a:t>“Group transactions by currency”</a:t>
            </a:r>
          </a:p>
          <a:p>
            <a:r>
              <a:rPr lang="en-US"/>
              <a:t>As we have seen, up to now, Java mostly uses external iteration</a:t>
            </a:r>
          </a:p>
          <a:p>
            <a:pPr lvl="1"/>
            <a:r>
              <a:rPr lang="en-US"/>
              <a:t>Inherently serial</a:t>
            </a:r>
          </a:p>
          <a:p>
            <a:pPr lvl="1"/>
            <a:r>
              <a:rPr lang="en-US"/>
              <a:t>Frustratingly imperative</a:t>
            </a:r>
          </a:p>
          <a:p>
            <a:r>
              <a:rPr lang="en-US"/>
              <a:t>Java SE 8’s answer: </a:t>
            </a:r>
            <a:r>
              <a:rPr lang="en-US" b="1">
                <a:latin typeface="Courier New"/>
                <a:cs typeface="Courier New"/>
              </a:rPr>
              <a:t>Streams</a:t>
            </a:r>
          </a:p>
          <a:p>
            <a:pPr lvl="1"/>
            <a:r>
              <a:rPr lang="en-US"/>
              <a:t>With help from Lambdas</a:t>
            </a:r>
          </a:p>
        </p:txBody>
      </p:sp>
      <p:sp>
        <p:nvSpPr>
          <p:cNvPr id="4" name="Text Placeholder 3"/>
          <p:cNvSpPr>
            <a:spLocks noGrp="1"/>
          </p:cNvSpPr>
          <p:nvPr>
            <p:ph type="body" sz="quarter" idx="13"/>
          </p:nvPr>
        </p:nvSpPr>
        <p:spPr/>
        <p:txBody>
          <a:bodyPr/>
          <a:lstStyle/>
          <a:p>
            <a:r>
              <a:rPr lang="en-US"/>
              <a:t>Aggregate Operations</a:t>
            </a:r>
          </a:p>
        </p:txBody>
      </p:sp>
    </p:spTree>
    <p:extLst>
      <p:ext uri="{BB962C8B-B14F-4D97-AF65-F5344CB8AC3E}">
        <p14:creationId xmlns:p14="http://schemas.microsoft.com/office/powerpoint/2010/main" val="250850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p:txBody>
          <a:bodyPr>
            <a:normAutofit/>
          </a:bodyPr>
          <a:lstStyle/>
          <a:p>
            <a:pPr>
              <a:buFont typeface="Courier New" panose="02070309020205020404" pitchFamily="49" charset="0"/>
              <a:buChar char="o"/>
            </a:pPr>
            <a:r>
              <a:rPr lang="en-IN" sz="3600" dirty="0"/>
              <a:t> </a:t>
            </a:r>
            <a:r>
              <a:rPr lang="en-IN" sz="2800" dirty="0">
                <a:solidFill>
                  <a:srgbClr val="FF0000"/>
                </a:solidFill>
              </a:rPr>
              <a:t>Concurrency</a:t>
            </a:r>
          </a:p>
          <a:p>
            <a:pPr>
              <a:buFont typeface="Courier New" panose="02070309020205020404" pitchFamily="49" charset="0"/>
              <a:buChar char="o"/>
            </a:pPr>
            <a:endParaRPr lang="en-IN" sz="3600" dirty="0"/>
          </a:p>
          <a:p>
            <a:pPr>
              <a:buFont typeface="Courier New" panose="02070309020205020404" pitchFamily="49" charset="0"/>
              <a:buChar char="o"/>
            </a:pPr>
            <a:r>
              <a:rPr lang="en-IN" sz="2400" dirty="0"/>
              <a:t>Methods have been added to the </a:t>
            </a:r>
            <a:r>
              <a:rPr lang="en-IN" sz="2400" dirty="0" err="1"/>
              <a:t>java.util.concurrent.ForkJoinPool</a:t>
            </a:r>
            <a:r>
              <a:rPr lang="en-IN" sz="2400" dirty="0"/>
              <a:t> class to support a common pool</a:t>
            </a:r>
            <a:r>
              <a:rPr lang="en-IN" sz="2400" dirty="0" smtClean="0"/>
              <a:t>.</a:t>
            </a:r>
            <a:endParaRPr lang="en-IN" sz="2400" dirty="0"/>
          </a:p>
          <a:p>
            <a:pPr>
              <a:buFont typeface="Courier New" panose="02070309020205020404" pitchFamily="49" charset="0"/>
              <a:buChar char="o"/>
            </a:pPr>
            <a:r>
              <a:rPr lang="en-IN" sz="2400" dirty="0"/>
              <a:t>The </a:t>
            </a:r>
            <a:r>
              <a:rPr lang="en-IN" sz="2400" dirty="0" err="1"/>
              <a:t>java.util.concurrent.locks.StampedLock</a:t>
            </a:r>
            <a:r>
              <a:rPr lang="en-IN" sz="2400" dirty="0"/>
              <a:t> class has been added to provide a capability-based lock with three modes for controlling read/write access.</a:t>
            </a:r>
          </a:p>
        </p:txBody>
      </p:sp>
    </p:spTree>
    <p:extLst>
      <p:ext uri="{BB962C8B-B14F-4D97-AF65-F5344CB8AC3E}">
        <p14:creationId xmlns:p14="http://schemas.microsoft.com/office/powerpoint/2010/main" val="41769579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Stream Overview</a:t>
            </a:r>
          </a:p>
        </p:txBody>
      </p:sp>
      <p:sp>
        <p:nvSpPr>
          <p:cNvPr id="3" name="Content Placeholder 2"/>
          <p:cNvSpPr>
            <a:spLocks noGrp="1"/>
          </p:cNvSpPr>
          <p:nvPr>
            <p:ph sz="quarter" idx="12"/>
          </p:nvPr>
        </p:nvSpPr>
        <p:spPr/>
        <p:txBody>
          <a:bodyPr/>
          <a:lstStyle/>
          <a:p>
            <a:r>
              <a:rPr lang="en-US"/>
              <a:t>Abstraction for specifying aggregate computations</a:t>
            </a:r>
          </a:p>
          <a:p>
            <a:pPr lvl="1"/>
            <a:r>
              <a:rPr lang="en-US"/>
              <a:t>Not a data structure</a:t>
            </a:r>
          </a:p>
          <a:p>
            <a:pPr lvl="1"/>
            <a:r>
              <a:rPr lang="en-US"/>
              <a:t>Can be infinite</a:t>
            </a:r>
          </a:p>
          <a:p>
            <a:r>
              <a:rPr lang="en-US"/>
              <a:t>Simplifies the description of aggregate computations</a:t>
            </a:r>
          </a:p>
          <a:p>
            <a:pPr lvl="1"/>
            <a:r>
              <a:rPr lang="en-US"/>
              <a:t>Exposes opportunities for optimization</a:t>
            </a:r>
          </a:p>
          <a:p>
            <a:pPr lvl="1"/>
            <a:r>
              <a:rPr lang="en-US"/>
              <a:t>Fusing, laziness and parallelism</a:t>
            </a:r>
          </a:p>
        </p:txBody>
      </p:sp>
      <p:sp>
        <p:nvSpPr>
          <p:cNvPr id="4" name="Text Placeholder 3"/>
          <p:cNvSpPr>
            <a:spLocks noGrp="1"/>
          </p:cNvSpPr>
          <p:nvPr>
            <p:ph type="body" sz="quarter" idx="13"/>
          </p:nvPr>
        </p:nvSpPr>
        <p:spPr/>
        <p:txBody>
          <a:bodyPr/>
          <a:lstStyle/>
          <a:p>
            <a:r>
              <a:rPr lang="en-US"/>
              <a:t>High Level</a:t>
            </a:r>
          </a:p>
        </p:txBody>
      </p:sp>
    </p:spTree>
    <p:extLst>
      <p:ext uri="{BB962C8B-B14F-4D97-AF65-F5344CB8AC3E}">
        <p14:creationId xmlns:p14="http://schemas.microsoft.com/office/powerpoint/2010/main" val="421275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Stream Overview</a:t>
            </a:r>
          </a:p>
        </p:txBody>
      </p:sp>
      <p:sp>
        <p:nvSpPr>
          <p:cNvPr id="5" name="Content Placeholder 4"/>
          <p:cNvSpPr>
            <a:spLocks noGrp="1"/>
          </p:cNvSpPr>
          <p:nvPr>
            <p:ph sz="quarter" idx="12"/>
          </p:nvPr>
        </p:nvSpPr>
        <p:spPr>
          <a:xfrm>
            <a:off x="1057739" y="1617177"/>
            <a:ext cx="10972800" cy="4083475"/>
          </a:xfrm>
        </p:spPr>
        <p:txBody>
          <a:bodyPr/>
          <a:lstStyle/>
          <a:p>
            <a:r>
              <a:rPr lang="en-US"/>
              <a:t>A stream pipeline consists of three types of things</a:t>
            </a:r>
          </a:p>
          <a:p>
            <a:pPr lvl="1"/>
            <a:r>
              <a:rPr lang="en-US"/>
              <a:t>A source</a:t>
            </a:r>
          </a:p>
          <a:p>
            <a:pPr lvl="1"/>
            <a:r>
              <a:rPr lang="en-US"/>
              <a:t>Zero or more intermediate operations</a:t>
            </a:r>
          </a:p>
          <a:p>
            <a:pPr lvl="1"/>
            <a:r>
              <a:rPr lang="en-US"/>
              <a:t>A terminal operation</a:t>
            </a:r>
          </a:p>
          <a:p>
            <a:pPr lvl="2"/>
            <a:r>
              <a:rPr lang="en-US"/>
              <a:t>Producing a result or a side-effect</a:t>
            </a:r>
          </a:p>
        </p:txBody>
      </p:sp>
      <p:sp>
        <p:nvSpPr>
          <p:cNvPr id="6" name="Text Placeholder 5"/>
          <p:cNvSpPr>
            <a:spLocks noGrp="1"/>
          </p:cNvSpPr>
          <p:nvPr>
            <p:ph type="body" sz="quarter" idx="13"/>
          </p:nvPr>
        </p:nvSpPr>
        <p:spPr/>
        <p:txBody>
          <a:bodyPr/>
          <a:lstStyle/>
          <a:p>
            <a:r>
              <a:rPr lang="en-US"/>
              <a:t>Pipeline</a:t>
            </a:r>
          </a:p>
        </p:txBody>
      </p:sp>
      <p:sp>
        <p:nvSpPr>
          <p:cNvPr id="7" name="TextBox 6"/>
          <p:cNvSpPr txBox="1"/>
          <p:nvPr/>
        </p:nvSpPr>
        <p:spPr>
          <a:xfrm>
            <a:off x="419960" y="4333146"/>
            <a:ext cx="10147491" cy="1405256"/>
          </a:xfrm>
          <a:prstGeom prst="rect">
            <a:avLst/>
          </a:prstGeom>
          <a:noFill/>
        </p:spPr>
        <p:txBody>
          <a:bodyPr wrap="square" rtlCol="0">
            <a:spAutoFit/>
          </a:bodyPr>
          <a:lstStyle/>
          <a:p>
            <a:r>
              <a:rPr lang="en-US" sz="2133" b="1" dirty="0" err="1">
                <a:solidFill>
                  <a:schemeClr val="tx2"/>
                </a:solidFill>
                <a:latin typeface="Courier New"/>
                <a:cs typeface="Courier New"/>
              </a:rPr>
              <a:t>int sum = transactions.</a:t>
            </a:r>
            <a:r>
              <a:rPr lang="en-US" sz="2133" b="1" dirty="0" err="1">
                <a:solidFill>
                  <a:srgbClr val="0000FF"/>
                </a:solidFill>
                <a:latin typeface="Courier New"/>
                <a:cs typeface="Courier New"/>
              </a:rPr>
              <a:t>stream()</a:t>
            </a:r>
            <a:r>
              <a:rPr lang="en-US" sz="2133" b="1" dirty="0" err="1">
                <a:solidFill>
                  <a:schemeClr val="tx2"/>
                </a:solidFill>
                <a:latin typeface="Courier New"/>
                <a:cs typeface="Courier New"/>
              </a:rPr>
              <a:t>.</a:t>
            </a:r>
          </a:p>
          <a:p>
            <a:r>
              <a:rPr lang="en-US" sz="2133" b="1" dirty="0" err="1">
                <a:solidFill>
                  <a:schemeClr val="tx2"/>
                </a:solidFill>
                <a:latin typeface="Courier New"/>
                <a:cs typeface="Courier New"/>
              </a:rPr>
              <a:t>  </a:t>
            </a:r>
            <a:r>
              <a:rPr lang="en-US" sz="2133" b="1" dirty="0" err="1">
                <a:solidFill>
                  <a:srgbClr val="FF0000"/>
                </a:solidFill>
                <a:latin typeface="Courier New"/>
                <a:cs typeface="Courier New"/>
              </a:rPr>
              <a:t>filter</a:t>
            </a:r>
            <a:r>
              <a:rPr lang="en-US" sz="2133" b="1" dirty="0" err="1">
                <a:solidFill>
                  <a:schemeClr val="tx2"/>
                </a:solidFill>
                <a:latin typeface="Courier New"/>
                <a:cs typeface="Courier New"/>
              </a:rPr>
              <a:t>(t -&gt; t.getBuyer().getCity().equals(“London”)).</a:t>
            </a:r>
          </a:p>
          <a:p>
            <a:r>
              <a:rPr lang="en-US" sz="2133" b="1" dirty="0" err="1">
                <a:solidFill>
                  <a:schemeClr val="tx2"/>
                </a:solidFill>
                <a:latin typeface="Courier New"/>
                <a:cs typeface="Courier New"/>
              </a:rPr>
              <a:t>  </a:t>
            </a:r>
            <a:r>
              <a:rPr lang="en-US" sz="2133" b="1" dirty="0" err="1">
                <a:solidFill>
                  <a:srgbClr val="FF0000"/>
                </a:solidFill>
                <a:latin typeface="Courier New"/>
                <a:cs typeface="Courier New"/>
              </a:rPr>
              <a:t>mapToInt</a:t>
            </a:r>
            <a:r>
              <a:rPr lang="en-US" sz="2133" b="1" dirty="0" err="1">
                <a:solidFill>
                  <a:schemeClr val="tx2"/>
                </a:solidFill>
                <a:latin typeface="Courier New"/>
                <a:cs typeface="Courier New"/>
              </a:rPr>
              <a:t>(Transaction::getPrice).</a:t>
            </a:r>
          </a:p>
          <a:p>
            <a:r>
              <a:rPr lang="en-US" sz="2133" b="1" dirty="0" err="1">
                <a:solidFill>
                  <a:schemeClr val="tx2"/>
                </a:solidFill>
                <a:latin typeface="Courier New"/>
                <a:cs typeface="Courier New"/>
              </a:rPr>
              <a:t>  </a:t>
            </a:r>
            <a:r>
              <a:rPr lang="en-US" sz="2133" b="1" dirty="0" err="1">
                <a:solidFill>
                  <a:srgbClr val="008000"/>
                </a:solidFill>
                <a:latin typeface="Courier New"/>
                <a:cs typeface="Courier New"/>
              </a:rPr>
              <a:t>sum</a:t>
            </a:r>
            <a:r>
              <a:rPr lang="en-US" sz="2133" b="1" dirty="0" err="1">
                <a:solidFill>
                  <a:schemeClr val="tx2"/>
                </a:solidFill>
                <a:latin typeface="Courier New"/>
                <a:cs typeface="Courier New"/>
              </a:rPr>
              <a:t>();</a:t>
            </a:r>
          </a:p>
        </p:txBody>
      </p:sp>
      <p:sp>
        <p:nvSpPr>
          <p:cNvPr id="8" name="TextBox 7"/>
          <p:cNvSpPr txBox="1"/>
          <p:nvPr/>
        </p:nvSpPr>
        <p:spPr>
          <a:xfrm>
            <a:off x="7866215" y="3807538"/>
            <a:ext cx="1381019" cy="461665"/>
          </a:xfrm>
          <a:prstGeom prst="rect">
            <a:avLst/>
          </a:prstGeom>
          <a:noFill/>
        </p:spPr>
        <p:txBody>
          <a:bodyPr wrap="square" rtlCol="0">
            <a:spAutoFit/>
          </a:bodyPr>
          <a:lstStyle/>
          <a:p>
            <a:r>
              <a:rPr lang="en-US" sz="2400" dirty="0" err="1">
                <a:solidFill>
                  <a:schemeClr val="tx2"/>
                </a:solidFill>
              </a:rPr>
              <a:t>Source</a:t>
            </a:r>
          </a:p>
        </p:txBody>
      </p:sp>
      <p:sp>
        <p:nvSpPr>
          <p:cNvPr id="9" name="Rectangle 8"/>
          <p:cNvSpPr/>
          <p:nvPr/>
        </p:nvSpPr>
        <p:spPr>
          <a:xfrm>
            <a:off x="8207964" y="5555749"/>
            <a:ext cx="3007490" cy="461665"/>
          </a:xfrm>
          <a:prstGeom prst="rect">
            <a:avLst/>
          </a:prstGeom>
        </p:spPr>
        <p:txBody>
          <a:bodyPr wrap="none">
            <a:spAutoFit/>
          </a:bodyPr>
          <a:lstStyle/>
          <a:p>
            <a:r>
              <a:rPr lang="en-US" sz="2400" dirty="0" err="1">
                <a:solidFill>
                  <a:schemeClr val="tx2"/>
                </a:solidFill>
              </a:rPr>
              <a:t>Intermediate operation</a:t>
            </a:r>
            <a:endParaRPr lang="en-US" sz="2400"/>
          </a:p>
        </p:txBody>
      </p:sp>
      <p:cxnSp>
        <p:nvCxnSpPr>
          <p:cNvPr id="11" name="Straight Arrow Connector 10"/>
          <p:cNvCxnSpPr>
            <a:stCxn id="8" idx="1"/>
          </p:cNvCxnSpPr>
          <p:nvPr/>
        </p:nvCxnSpPr>
        <p:spPr>
          <a:xfrm flipH="1">
            <a:off x="5586907" y="4038371"/>
            <a:ext cx="2279308" cy="5470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604883" y="5945333"/>
            <a:ext cx="2473113" cy="461665"/>
          </a:xfrm>
          <a:prstGeom prst="rect">
            <a:avLst/>
          </a:prstGeom>
        </p:spPr>
        <p:txBody>
          <a:bodyPr wrap="none">
            <a:spAutoFit/>
          </a:bodyPr>
          <a:lstStyle/>
          <a:p>
            <a:r>
              <a:rPr lang="en-US" sz="2400" dirty="0" err="1">
                <a:solidFill>
                  <a:schemeClr val="tx2"/>
                </a:solidFill>
              </a:rPr>
              <a:t>Terminal operation</a:t>
            </a:r>
            <a:endParaRPr lang="en-US" sz="2400"/>
          </a:p>
        </p:txBody>
      </p:sp>
      <p:cxnSp>
        <p:nvCxnSpPr>
          <p:cNvPr id="15" name="Straight Arrow Connector 14"/>
          <p:cNvCxnSpPr>
            <a:stCxn id="12" idx="1"/>
          </p:cNvCxnSpPr>
          <p:nvPr/>
        </p:nvCxnSpPr>
        <p:spPr>
          <a:xfrm flipH="1" flipV="1">
            <a:off x="1866423" y="5598874"/>
            <a:ext cx="1738460" cy="5772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7267923" y="5092131"/>
            <a:ext cx="1001192" cy="6797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6068962" y="5252806"/>
            <a:ext cx="2187793" cy="531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225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par>
                                <p:cTn id="12" presetID="9"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par>
                                <p:cTn id="33" presetID="9"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Stream Overview</a:t>
            </a:r>
          </a:p>
        </p:txBody>
      </p:sp>
      <p:sp>
        <p:nvSpPr>
          <p:cNvPr id="4" name="Content Placeholder 3"/>
          <p:cNvSpPr>
            <a:spLocks noGrp="1"/>
          </p:cNvSpPr>
          <p:nvPr>
            <p:ph sz="quarter" idx="12"/>
          </p:nvPr>
        </p:nvSpPr>
        <p:spPr/>
        <p:txBody>
          <a:bodyPr/>
          <a:lstStyle/>
          <a:p>
            <a:r>
              <a:rPr lang="en-US"/>
              <a:t>The </a:t>
            </a:r>
            <a:r>
              <a:rPr lang="en-US" b="1">
                <a:latin typeface="Courier New"/>
                <a:cs typeface="Courier New"/>
              </a:rPr>
              <a:t>filter</a:t>
            </a:r>
            <a:r>
              <a:rPr lang="en-US"/>
              <a:t> and </a:t>
            </a:r>
            <a:r>
              <a:rPr lang="en-US" b="1">
                <a:latin typeface="Courier New"/>
                <a:cs typeface="Courier New"/>
              </a:rPr>
              <a:t>map</a:t>
            </a:r>
            <a:r>
              <a:rPr lang="en-US"/>
              <a:t> methods don’t really do any work</a:t>
            </a:r>
          </a:p>
          <a:p>
            <a:pPr lvl="1"/>
            <a:r>
              <a:rPr lang="en-US"/>
              <a:t>They set up a pipeline of operations and return a new </a:t>
            </a:r>
            <a:r>
              <a:rPr lang="en-US" b="1">
                <a:latin typeface="Courier New"/>
                <a:cs typeface="Courier New"/>
              </a:rPr>
              <a:t>Stream</a:t>
            </a:r>
          </a:p>
          <a:p>
            <a:r>
              <a:rPr lang="en-US"/>
              <a:t>All work happens when we get to the </a:t>
            </a:r>
            <a:r>
              <a:rPr lang="en-US" b="1">
                <a:latin typeface="Courier New"/>
                <a:cs typeface="Courier New"/>
              </a:rPr>
              <a:t>sum()</a:t>
            </a:r>
            <a:r>
              <a:rPr lang="en-US"/>
              <a:t> operation</a:t>
            </a:r>
          </a:p>
          <a:p>
            <a:pPr lvl="1"/>
            <a:r>
              <a:rPr lang="en-US" b="1">
                <a:latin typeface="Courier New"/>
                <a:cs typeface="Courier New"/>
              </a:rPr>
              <a:t>filter()/map()/sum()</a:t>
            </a:r>
            <a:r>
              <a:rPr lang="en-US"/>
              <a:t> fused into one pass on the data</a:t>
            </a:r>
          </a:p>
          <a:p>
            <a:pPr lvl="2"/>
            <a:r>
              <a:rPr lang="en-US"/>
              <a:t>For both sequential and parallel pipelines</a:t>
            </a:r>
          </a:p>
        </p:txBody>
      </p:sp>
      <p:sp>
        <p:nvSpPr>
          <p:cNvPr id="5" name="Text Placeholder 4"/>
          <p:cNvSpPr>
            <a:spLocks noGrp="1"/>
          </p:cNvSpPr>
          <p:nvPr>
            <p:ph type="body" sz="quarter" idx="13"/>
          </p:nvPr>
        </p:nvSpPr>
        <p:spPr/>
        <p:txBody>
          <a:bodyPr/>
          <a:lstStyle/>
          <a:p>
            <a:r>
              <a:rPr lang="en-US"/>
              <a:t>Execution</a:t>
            </a:r>
          </a:p>
        </p:txBody>
      </p:sp>
      <p:sp>
        <p:nvSpPr>
          <p:cNvPr id="6" name="TextBox 5"/>
          <p:cNvSpPr txBox="1"/>
          <p:nvPr/>
        </p:nvSpPr>
        <p:spPr>
          <a:xfrm>
            <a:off x="405235" y="4715985"/>
            <a:ext cx="11050501" cy="1405256"/>
          </a:xfrm>
          <a:prstGeom prst="rect">
            <a:avLst/>
          </a:prstGeom>
          <a:noFill/>
        </p:spPr>
        <p:txBody>
          <a:bodyPr wrap="square" rtlCol="0">
            <a:spAutoFit/>
          </a:bodyPr>
          <a:lstStyle/>
          <a:p>
            <a:r>
              <a:rPr lang="en-US" sz="2133" b="1" dirty="0" err="1">
                <a:latin typeface="Courier New"/>
                <a:cs typeface="Courier New"/>
              </a:rPr>
              <a:t>int sum = transactions.stream().</a:t>
            </a:r>
          </a:p>
          <a:p>
            <a:r>
              <a:rPr lang="en-US" sz="2133" b="1" dirty="0" err="1">
                <a:latin typeface="Courier New"/>
                <a:cs typeface="Courier New"/>
              </a:rPr>
              <a:t>  filter(t -&gt; t.getBuyer().getCity().equals(“London”)).  </a:t>
            </a:r>
            <a:r>
              <a:rPr lang="en-US" sz="2133" b="1" dirty="0" err="1">
                <a:solidFill>
                  <a:srgbClr val="FF0000"/>
                </a:solidFill>
                <a:latin typeface="Courier New"/>
                <a:cs typeface="Courier New"/>
              </a:rPr>
              <a:t>// Lazy</a:t>
            </a:r>
          </a:p>
          <a:p>
            <a:r>
              <a:rPr lang="en-US" sz="2133" b="1" dirty="0" err="1">
                <a:latin typeface="Courier New"/>
                <a:cs typeface="Courier New"/>
              </a:rPr>
              <a:t>  mapToInt(Transaction::getPrice).                       </a:t>
            </a:r>
            <a:r>
              <a:rPr lang="en-US" sz="2133" b="1" dirty="0" err="1">
                <a:solidFill>
                  <a:srgbClr val="FF0000"/>
                </a:solidFill>
                <a:latin typeface="Courier New"/>
                <a:cs typeface="Courier New"/>
              </a:rPr>
              <a:t>// Lazy</a:t>
            </a:r>
          </a:p>
          <a:p>
            <a:r>
              <a:rPr lang="en-US" sz="2133" b="1" dirty="0" err="1">
                <a:latin typeface="Courier New"/>
                <a:cs typeface="Courier New"/>
              </a:rPr>
              <a:t>  sum();                                 </a:t>
            </a:r>
            <a:r>
              <a:rPr lang="en-US" sz="2133" b="1" dirty="0" err="1">
                <a:solidFill>
                  <a:srgbClr val="0000FF"/>
                </a:solidFill>
                <a:latin typeface="Courier New"/>
                <a:cs typeface="Courier New"/>
              </a:rPr>
              <a:t>// Execute the pipeline</a:t>
            </a:r>
          </a:p>
        </p:txBody>
      </p:sp>
    </p:spTree>
    <p:extLst>
      <p:ext uri="{BB962C8B-B14F-4D97-AF65-F5344CB8AC3E}">
        <p14:creationId xmlns:p14="http://schemas.microsoft.com/office/powerpoint/2010/main" val="321135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Stream Sources</a:t>
            </a:r>
          </a:p>
        </p:txBody>
      </p:sp>
      <p:sp>
        <p:nvSpPr>
          <p:cNvPr id="4" name="Content Placeholder 3"/>
          <p:cNvSpPr>
            <a:spLocks noGrp="1"/>
          </p:cNvSpPr>
          <p:nvPr>
            <p:ph sz="quarter" idx="12"/>
          </p:nvPr>
        </p:nvSpPr>
        <p:spPr/>
        <p:txBody>
          <a:bodyPr/>
          <a:lstStyle/>
          <a:p>
            <a:r>
              <a:rPr lang="en-US"/>
              <a:t>From collections and arrays</a:t>
            </a:r>
          </a:p>
          <a:p>
            <a:pPr lvl="1"/>
            <a:r>
              <a:rPr lang="en-US" b="1">
                <a:latin typeface="Courier New"/>
                <a:cs typeface="Courier New"/>
              </a:rPr>
              <a:t>Collection.stream()</a:t>
            </a:r>
          </a:p>
          <a:p>
            <a:pPr lvl="1"/>
            <a:r>
              <a:rPr lang="en-US" b="1">
                <a:latin typeface="Courier New"/>
                <a:cs typeface="Courier New"/>
              </a:rPr>
              <a:t>Collection.parallelStream()</a:t>
            </a:r>
          </a:p>
          <a:p>
            <a:pPr lvl="1"/>
            <a:r>
              <a:rPr lang="en-US" b="1">
                <a:latin typeface="Courier New"/>
                <a:cs typeface="Courier New"/>
              </a:rPr>
              <a:t>Arrays.stream(T array)</a:t>
            </a:r>
            <a:r>
              <a:rPr lang="en-US"/>
              <a:t> or </a:t>
            </a:r>
            <a:r>
              <a:rPr lang="en-US" b="1">
                <a:latin typeface="Courier New"/>
                <a:cs typeface="Courier New"/>
              </a:rPr>
              <a:t>Stream.of()</a:t>
            </a:r>
          </a:p>
          <a:p>
            <a:r>
              <a:rPr lang="en-US"/>
              <a:t>Static factories</a:t>
            </a:r>
          </a:p>
          <a:p>
            <a:pPr lvl="1"/>
            <a:r>
              <a:rPr lang="en-US" b="1">
                <a:latin typeface="Courier New"/>
                <a:cs typeface="Courier New"/>
              </a:rPr>
              <a:t>IntStream.range()</a:t>
            </a:r>
          </a:p>
          <a:p>
            <a:pPr lvl="1"/>
            <a:r>
              <a:rPr lang="en-US" b="1">
                <a:latin typeface="Courier New"/>
                <a:cs typeface="Courier New"/>
              </a:rPr>
              <a:t>Files.walk()</a:t>
            </a:r>
          </a:p>
          <a:p>
            <a:r>
              <a:rPr lang="en-US"/>
              <a:t>Roll your own</a:t>
            </a:r>
          </a:p>
          <a:p>
            <a:pPr lvl="1"/>
            <a:r>
              <a:rPr lang="en-US" b="1">
                <a:latin typeface="Courier New"/>
                <a:cs typeface="Courier New"/>
              </a:rPr>
              <a:t>java.util.Spliterator()</a:t>
            </a:r>
          </a:p>
        </p:txBody>
      </p:sp>
      <p:sp>
        <p:nvSpPr>
          <p:cNvPr id="3" name="Text Placeholder 2"/>
          <p:cNvSpPr>
            <a:spLocks noGrp="1"/>
          </p:cNvSpPr>
          <p:nvPr>
            <p:ph type="body" sz="quarter" idx="13"/>
          </p:nvPr>
        </p:nvSpPr>
        <p:spPr/>
        <p:txBody>
          <a:bodyPr/>
          <a:lstStyle/>
          <a:p>
            <a:r>
              <a:rPr lang="en-US"/>
              <a:t>Many Ways To Create</a:t>
            </a:r>
          </a:p>
        </p:txBody>
      </p:sp>
    </p:spTree>
    <p:extLst>
      <p:ext uri="{BB962C8B-B14F-4D97-AF65-F5344CB8AC3E}">
        <p14:creationId xmlns:p14="http://schemas.microsoft.com/office/powerpoint/2010/main" val="30449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Stream Sources</a:t>
            </a:r>
          </a:p>
        </p:txBody>
      </p:sp>
      <p:sp>
        <p:nvSpPr>
          <p:cNvPr id="4" name="Content Placeholder 3"/>
          <p:cNvSpPr>
            <a:spLocks noGrp="1"/>
          </p:cNvSpPr>
          <p:nvPr>
            <p:ph sz="quarter" idx="12"/>
          </p:nvPr>
        </p:nvSpPr>
        <p:spPr>
          <a:xfrm>
            <a:off x="1057737" y="1690801"/>
            <a:ext cx="10972800" cy="4846937"/>
          </a:xfrm>
        </p:spPr>
        <p:txBody>
          <a:bodyPr/>
          <a:lstStyle/>
          <a:p>
            <a:r>
              <a:rPr lang="en-US" dirty="0"/>
              <a:t>Access to stream elements</a:t>
            </a:r>
          </a:p>
          <a:p>
            <a:r>
              <a:rPr lang="en-US" dirty="0"/>
              <a:t>Decomposition (for parallel operations)</a:t>
            </a:r>
          </a:p>
          <a:p>
            <a:pPr lvl="1"/>
            <a:r>
              <a:rPr lang="en-US" dirty="0"/>
              <a:t>Fork-join framework</a:t>
            </a:r>
          </a:p>
          <a:p>
            <a:r>
              <a:rPr lang="en-US" dirty="0"/>
              <a:t>Stream </a:t>
            </a:r>
            <a:r>
              <a:rPr lang="en-US" dirty="0" smtClean="0"/>
              <a:t>characteristics (</a:t>
            </a:r>
            <a:r>
              <a:rPr lang="en-US" dirty="0"/>
              <a:t>See </a:t>
            </a:r>
            <a:r>
              <a:rPr lang="en-US" dirty="0" err="1"/>
              <a:t>Spliterator</a:t>
            </a:r>
            <a:r>
              <a:rPr lang="en-US" dirty="0"/>
              <a:t> </a:t>
            </a:r>
            <a:r>
              <a:rPr lang="en-US" dirty="0" err="1" smtClean="0"/>
              <a:t>javadoc</a:t>
            </a:r>
            <a:r>
              <a:rPr lang="en-US" dirty="0" smtClean="0"/>
              <a:t>)</a:t>
            </a:r>
            <a:endParaRPr lang="en-US" dirty="0"/>
          </a:p>
          <a:p>
            <a:pPr lvl="1">
              <a:lnSpc>
                <a:spcPct val="80000"/>
              </a:lnSpc>
            </a:pPr>
            <a:r>
              <a:rPr lang="en-US" sz="2133" b="1" dirty="0">
                <a:latin typeface="Courier New"/>
                <a:cs typeface="Courier New"/>
              </a:rPr>
              <a:t>ORDERED</a:t>
            </a:r>
            <a:endParaRPr lang="en-US" sz="2133" dirty="0"/>
          </a:p>
          <a:p>
            <a:pPr lvl="1">
              <a:lnSpc>
                <a:spcPct val="80000"/>
              </a:lnSpc>
            </a:pPr>
            <a:r>
              <a:rPr lang="en-US" sz="2133" b="1" dirty="0">
                <a:latin typeface="Courier New"/>
                <a:cs typeface="Courier New"/>
              </a:rPr>
              <a:t>DISTINCT</a:t>
            </a:r>
            <a:endParaRPr lang="en-US" sz="2133" dirty="0"/>
          </a:p>
          <a:p>
            <a:pPr lvl="1">
              <a:lnSpc>
                <a:spcPct val="80000"/>
              </a:lnSpc>
            </a:pPr>
            <a:r>
              <a:rPr lang="en-US" sz="2133" b="1" dirty="0">
                <a:latin typeface="Courier New"/>
                <a:cs typeface="Courier New"/>
              </a:rPr>
              <a:t>SORTED</a:t>
            </a:r>
          </a:p>
          <a:p>
            <a:pPr lvl="1">
              <a:lnSpc>
                <a:spcPct val="80000"/>
              </a:lnSpc>
            </a:pPr>
            <a:r>
              <a:rPr lang="en-US" sz="2133" b="1" dirty="0">
                <a:latin typeface="Courier New"/>
                <a:cs typeface="Courier New"/>
              </a:rPr>
              <a:t>SIZED</a:t>
            </a:r>
          </a:p>
          <a:p>
            <a:pPr lvl="1">
              <a:lnSpc>
                <a:spcPct val="80000"/>
              </a:lnSpc>
            </a:pPr>
            <a:r>
              <a:rPr lang="en-US" sz="2133" b="1" dirty="0">
                <a:latin typeface="Courier New"/>
                <a:cs typeface="Courier New"/>
              </a:rPr>
              <a:t>SUBSIZED</a:t>
            </a:r>
          </a:p>
          <a:p>
            <a:pPr lvl="1">
              <a:lnSpc>
                <a:spcPct val="80000"/>
              </a:lnSpc>
            </a:pPr>
            <a:r>
              <a:rPr lang="en-US" sz="2133" b="1" dirty="0">
                <a:latin typeface="Courier New"/>
                <a:cs typeface="Courier New"/>
              </a:rPr>
              <a:t>NONNULL</a:t>
            </a:r>
          </a:p>
          <a:p>
            <a:pPr lvl="1">
              <a:lnSpc>
                <a:spcPct val="70000"/>
              </a:lnSpc>
            </a:pPr>
            <a:r>
              <a:rPr lang="en-US" sz="2133" b="1" dirty="0">
                <a:latin typeface="Courier New"/>
                <a:cs typeface="Courier New"/>
              </a:rPr>
              <a:t>IMMUTABLE</a:t>
            </a:r>
          </a:p>
          <a:p>
            <a:pPr lvl="1">
              <a:lnSpc>
                <a:spcPct val="70000"/>
              </a:lnSpc>
            </a:pPr>
            <a:r>
              <a:rPr lang="en-US" sz="2133" b="1" dirty="0">
                <a:latin typeface="Courier New"/>
                <a:cs typeface="Courier New"/>
              </a:rPr>
              <a:t>CONCURRENT</a:t>
            </a:r>
          </a:p>
        </p:txBody>
      </p:sp>
      <p:sp>
        <p:nvSpPr>
          <p:cNvPr id="3" name="Text Placeholder 2"/>
          <p:cNvSpPr>
            <a:spLocks noGrp="1"/>
          </p:cNvSpPr>
          <p:nvPr>
            <p:ph type="body" sz="quarter" idx="13"/>
          </p:nvPr>
        </p:nvSpPr>
        <p:spPr/>
        <p:txBody>
          <a:bodyPr/>
          <a:lstStyle/>
          <a:p>
            <a:r>
              <a:rPr lang="en-US"/>
              <a:t>Manage Three Aspects</a:t>
            </a:r>
          </a:p>
        </p:txBody>
      </p:sp>
    </p:spTree>
    <p:extLst>
      <p:ext uri="{BB962C8B-B14F-4D97-AF65-F5344CB8AC3E}">
        <p14:creationId xmlns:p14="http://schemas.microsoft.com/office/powerpoint/2010/main" val="295728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Stream Intermediate Operations</a:t>
            </a:r>
          </a:p>
        </p:txBody>
      </p:sp>
      <p:sp>
        <p:nvSpPr>
          <p:cNvPr id="5" name="Content Placeholder 4"/>
          <p:cNvSpPr>
            <a:spLocks noGrp="1"/>
          </p:cNvSpPr>
          <p:nvPr>
            <p:ph sz="quarter" idx="12"/>
          </p:nvPr>
        </p:nvSpPr>
        <p:spPr/>
        <p:txBody>
          <a:bodyPr/>
          <a:lstStyle/>
          <a:p>
            <a:r>
              <a:rPr lang="en-US"/>
              <a:t>Uses lazy evaluation where possible</a:t>
            </a:r>
          </a:p>
          <a:p>
            <a:r>
              <a:rPr lang="en-US"/>
              <a:t>Can affect stream characteristics</a:t>
            </a:r>
          </a:p>
          <a:p>
            <a:pPr lvl="1"/>
            <a:r>
              <a:rPr lang="en-US" b="1">
                <a:latin typeface="Courier New"/>
                <a:cs typeface="Courier New"/>
              </a:rPr>
              <a:t>map()</a:t>
            </a:r>
            <a:r>
              <a:rPr lang="en-US"/>
              <a:t> preserves </a:t>
            </a:r>
            <a:r>
              <a:rPr lang="en-US" b="1">
                <a:latin typeface="Courier New"/>
                <a:cs typeface="Courier New"/>
              </a:rPr>
              <a:t>SIZED</a:t>
            </a:r>
            <a:r>
              <a:rPr lang="en-US"/>
              <a:t> but not </a:t>
            </a:r>
            <a:r>
              <a:rPr lang="en-US" b="1">
                <a:latin typeface="Courier New"/>
                <a:cs typeface="Courier New"/>
              </a:rPr>
              <a:t>DISTINCT</a:t>
            </a:r>
            <a:r>
              <a:rPr lang="en-US"/>
              <a:t> or </a:t>
            </a:r>
            <a:r>
              <a:rPr lang="en-US" b="1">
                <a:latin typeface="Courier New"/>
                <a:cs typeface="Courier New"/>
              </a:rPr>
              <a:t>SORTED</a:t>
            </a:r>
          </a:p>
          <a:p>
            <a:r>
              <a:rPr lang="en-US"/>
              <a:t>Some operations fuse/convert to parallel better than others</a:t>
            </a:r>
          </a:p>
          <a:p>
            <a:pPr lvl="1"/>
            <a:r>
              <a:rPr lang="en-US"/>
              <a:t>Stateless operations (</a:t>
            </a:r>
            <a:r>
              <a:rPr lang="en-US" b="1">
                <a:latin typeface="Courier New"/>
                <a:cs typeface="Courier New"/>
              </a:rPr>
              <a:t>map</a:t>
            </a:r>
            <a:r>
              <a:rPr lang="en-US"/>
              <a:t>, </a:t>
            </a:r>
            <a:r>
              <a:rPr lang="en-US" b="1">
                <a:latin typeface="Courier New"/>
                <a:cs typeface="Courier New"/>
              </a:rPr>
              <a:t>filter</a:t>
            </a:r>
            <a:r>
              <a:rPr lang="en-US"/>
              <a:t>) fuse/convert perfectly</a:t>
            </a:r>
          </a:p>
          <a:p>
            <a:pPr lvl="1"/>
            <a:r>
              <a:rPr lang="en-US"/>
              <a:t>Stateful operations (</a:t>
            </a:r>
            <a:r>
              <a:rPr lang="en-US" b="1">
                <a:latin typeface="Courier New"/>
                <a:cs typeface="Courier New"/>
              </a:rPr>
              <a:t>sorted</a:t>
            </a:r>
            <a:r>
              <a:rPr lang="en-US"/>
              <a:t>, </a:t>
            </a:r>
            <a:r>
              <a:rPr lang="en-US" b="1">
                <a:latin typeface="Courier New"/>
                <a:cs typeface="Courier New"/>
              </a:rPr>
              <a:t>distint</a:t>
            </a:r>
            <a:r>
              <a:rPr lang="en-US"/>
              <a:t>, </a:t>
            </a:r>
            <a:r>
              <a:rPr lang="en-US" b="1">
                <a:latin typeface="Courier New"/>
                <a:cs typeface="Courier New"/>
              </a:rPr>
              <a:t>limit</a:t>
            </a:r>
            <a:r>
              <a:rPr lang="en-US"/>
              <a:t>) fuse/convert to varying degrees</a:t>
            </a:r>
          </a:p>
        </p:txBody>
      </p:sp>
    </p:spTree>
    <p:extLst>
      <p:ext uri="{BB962C8B-B14F-4D97-AF65-F5344CB8AC3E}">
        <p14:creationId xmlns:p14="http://schemas.microsoft.com/office/powerpoint/2010/main" val="92659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Stream Terminal Operations</a:t>
            </a:r>
          </a:p>
        </p:txBody>
      </p:sp>
      <p:sp>
        <p:nvSpPr>
          <p:cNvPr id="4" name="Content Placeholder 3"/>
          <p:cNvSpPr>
            <a:spLocks noGrp="1"/>
          </p:cNvSpPr>
          <p:nvPr>
            <p:ph sz="quarter" idx="12"/>
          </p:nvPr>
        </p:nvSpPr>
        <p:spPr/>
        <p:txBody>
          <a:bodyPr/>
          <a:lstStyle/>
          <a:p>
            <a:r>
              <a:rPr lang="en-US"/>
              <a:t>Invoking a terminal operation executes the pipeline</a:t>
            </a:r>
          </a:p>
          <a:p>
            <a:pPr lvl="1"/>
            <a:r>
              <a:rPr lang="en-US"/>
              <a:t>All operations can execute sequentially or in parallel</a:t>
            </a:r>
          </a:p>
          <a:p>
            <a:r>
              <a:rPr lang="en-US"/>
              <a:t>Terminal operations can take advantage of pipeline characteristics</a:t>
            </a:r>
          </a:p>
          <a:p>
            <a:pPr lvl="1"/>
            <a:r>
              <a:rPr lang="en-US" b="1">
                <a:latin typeface="Courier New"/>
                <a:cs typeface="Courier New"/>
              </a:rPr>
              <a:t>toArray()</a:t>
            </a:r>
            <a:r>
              <a:rPr lang="en-US"/>
              <a:t> can avoid copying for </a:t>
            </a:r>
            <a:r>
              <a:rPr lang="en-US" b="1">
                <a:latin typeface="Courier New"/>
                <a:cs typeface="Courier New"/>
              </a:rPr>
              <a:t>SIZED</a:t>
            </a:r>
            <a:r>
              <a:rPr lang="en-US"/>
              <a:t> pipelines by allocating in advance</a:t>
            </a:r>
          </a:p>
        </p:txBody>
      </p:sp>
    </p:spTree>
    <p:extLst>
      <p:ext uri="{BB962C8B-B14F-4D97-AF65-F5344CB8AC3E}">
        <p14:creationId xmlns:p14="http://schemas.microsoft.com/office/powerpoint/2010/main" val="120603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atin typeface="Courier New"/>
                <a:cs typeface="Courier New"/>
              </a:rPr>
              <a:t>Optional&lt;T&gt;</a:t>
            </a:r>
          </a:p>
        </p:txBody>
      </p:sp>
      <p:sp>
        <p:nvSpPr>
          <p:cNvPr id="3" name="Content Placeholder 2"/>
          <p:cNvSpPr>
            <a:spLocks noGrp="1"/>
          </p:cNvSpPr>
          <p:nvPr>
            <p:ph sz="quarter" idx="12"/>
          </p:nvPr>
        </p:nvSpPr>
        <p:spPr>
          <a:xfrm>
            <a:off x="1072463" y="2029469"/>
            <a:ext cx="10972800" cy="1653735"/>
          </a:xfrm>
        </p:spPr>
        <p:txBody>
          <a:bodyPr/>
          <a:lstStyle/>
          <a:p>
            <a:r>
              <a:rPr lang="en-US" dirty="0"/>
              <a:t>Indicates that reference may, or may not have a value</a:t>
            </a:r>
          </a:p>
          <a:p>
            <a:pPr lvl="1"/>
            <a:r>
              <a:rPr lang="en-US" dirty="0"/>
              <a:t>Makes developer responsible for checking</a:t>
            </a:r>
          </a:p>
          <a:p>
            <a:pPr lvl="1"/>
            <a:r>
              <a:rPr lang="en-US" dirty="0"/>
              <a:t>A bit like a stream that can only have zero or one elements</a:t>
            </a:r>
          </a:p>
          <a:p>
            <a:endParaRPr lang="en-US" dirty="0"/>
          </a:p>
        </p:txBody>
      </p:sp>
      <p:sp>
        <p:nvSpPr>
          <p:cNvPr id="4" name="Text Placeholder 3"/>
          <p:cNvSpPr>
            <a:spLocks noGrp="1"/>
          </p:cNvSpPr>
          <p:nvPr>
            <p:ph type="body" sz="quarter" idx="13"/>
          </p:nvPr>
        </p:nvSpPr>
        <p:spPr/>
        <p:txBody>
          <a:bodyPr/>
          <a:lstStyle/>
          <a:p>
            <a:r>
              <a:rPr lang="en-US"/>
              <a:t>Reducing </a:t>
            </a:r>
            <a:r>
              <a:rPr lang="en-US" b="1">
                <a:latin typeface="Courier New"/>
                <a:cs typeface="Courier New"/>
              </a:rPr>
              <a:t>NullPointerException</a:t>
            </a:r>
            <a:r>
              <a:rPr lang="en-US">
                <a:latin typeface="+mn-lt"/>
                <a:cs typeface="Courier New"/>
              </a:rPr>
              <a:t> Occurences</a:t>
            </a:r>
            <a:endParaRPr lang="en-US" b="1">
              <a:latin typeface="Courier New"/>
              <a:cs typeface="Courier New"/>
            </a:endParaRPr>
          </a:p>
        </p:txBody>
      </p:sp>
      <p:sp>
        <p:nvSpPr>
          <p:cNvPr id="5" name="TextBox 4"/>
          <p:cNvSpPr txBox="1"/>
          <p:nvPr/>
        </p:nvSpPr>
        <p:spPr>
          <a:xfrm>
            <a:off x="745737" y="3578468"/>
            <a:ext cx="11333375" cy="2718180"/>
          </a:xfrm>
          <a:prstGeom prst="rect">
            <a:avLst/>
          </a:prstGeom>
          <a:noFill/>
        </p:spPr>
        <p:txBody>
          <a:bodyPr wrap="square" rtlCol="0">
            <a:spAutoFit/>
          </a:bodyPr>
          <a:lstStyle/>
          <a:p>
            <a:pPr lvl="0"/>
            <a:r>
              <a:rPr lang="en-US" sz="2133" b="1" dirty="0" err="1">
                <a:solidFill>
                  <a:srgbClr val="424545"/>
                </a:solidFill>
                <a:latin typeface="Courier New"/>
                <a:cs typeface="Courier New"/>
              </a:rPr>
              <a:t>Optional&lt;GPSData&gt; maybeGPS = Optional.of(gpsData);</a:t>
            </a:r>
          </a:p>
          <a:p>
            <a:pPr lvl="0"/>
            <a:r>
              <a:rPr lang="en-US" sz="2133" b="1" dirty="0" err="1">
                <a:solidFill>
                  <a:srgbClr val="424545"/>
                </a:solidFill>
                <a:latin typeface="Courier New"/>
                <a:cs typeface="Courier New"/>
              </a:rPr>
              <a:t>maybeGPS = Optional.ofNullable(gpsData);</a:t>
            </a:r>
          </a:p>
          <a:p>
            <a:pPr lvl="0"/>
            <a:endParaRPr lang="en-US" sz="2133" b="1" dirty="0" err="1">
              <a:solidFill>
                <a:srgbClr val="424545"/>
              </a:solidFill>
              <a:latin typeface="Courier New"/>
              <a:cs typeface="Courier New"/>
            </a:endParaRPr>
          </a:p>
          <a:p>
            <a:pPr lvl="0"/>
            <a:r>
              <a:rPr lang="en-US" sz="2133" b="1" dirty="0" err="1">
                <a:solidFill>
                  <a:srgbClr val="424545"/>
                </a:solidFill>
                <a:latin typeface="Courier New"/>
                <a:cs typeface="Courier New"/>
              </a:rPr>
              <a:t>maybeGPS.ifPresent(GPSData::printPosition);</a:t>
            </a:r>
          </a:p>
          <a:p>
            <a:pPr lvl="0"/>
            <a:endParaRPr lang="en-US" sz="2133" b="1" dirty="0" err="1">
              <a:solidFill>
                <a:srgbClr val="424545"/>
              </a:solidFill>
              <a:latin typeface="Courier New"/>
              <a:cs typeface="Courier New"/>
            </a:endParaRPr>
          </a:p>
          <a:p>
            <a:pPr lvl="0"/>
            <a:r>
              <a:rPr lang="en-US" sz="2133" b="1" dirty="0" err="1">
                <a:solidFill>
                  <a:srgbClr val="424545"/>
                </a:solidFill>
                <a:latin typeface="Courier New"/>
                <a:cs typeface="Courier New"/>
              </a:rPr>
              <a:t>GPSData gps = maybeGPS.orElse(new GPSData());</a:t>
            </a:r>
          </a:p>
          <a:p>
            <a:pPr lvl="0"/>
            <a:endParaRPr lang="en-US" sz="2133" b="1" dirty="0" err="1">
              <a:solidFill>
                <a:srgbClr val="424545"/>
              </a:solidFill>
              <a:latin typeface="Courier New"/>
              <a:cs typeface="Courier New"/>
            </a:endParaRPr>
          </a:p>
          <a:p>
            <a:pPr lvl="0"/>
            <a:r>
              <a:rPr lang="en-US" sz="2133" b="1" dirty="0" err="1">
                <a:solidFill>
                  <a:srgbClr val="424545"/>
                </a:solidFill>
                <a:latin typeface="Courier New"/>
                <a:cs typeface="Courier New"/>
              </a:rPr>
              <a:t>maybeGPS.filter(g -&gt; g.lastRead() &lt; 2).ifPresent(GPSData.display());</a:t>
            </a:r>
          </a:p>
        </p:txBody>
      </p:sp>
    </p:spTree>
    <p:extLst>
      <p:ext uri="{BB962C8B-B14F-4D97-AF65-F5344CB8AC3E}">
        <p14:creationId xmlns:p14="http://schemas.microsoft.com/office/powerpoint/2010/main" val="136261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2463" y="254597"/>
            <a:ext cx="10972781" cy="541860"/>
          </a:xfrm>
        </p:spPr>
        <p:txBody>
          <a:bodyPr>
            <a:normAutofit fontScale="90000"/>
          </a:bodyPr>
          <a:lstStyle/>
          <a:p>
            <a:r>
              <a:rPr lang="en-US" dirty="0" err="1">
                <a:latin typeface="Courier New" panose="02070309020205020404" pitchFamily="49" charset="0"/>
                <a:cs typeface="Courier New" panose="02070309020205020404" pitchFamily="49" charset="0"/>
              </a:rPr>
              <a:t>java.util.function</a:t>
            </a:r>
            <a:r>
              <a:rPr lang="en-US" dirty="0"/>
              <a:t> Package</a:t>
            </a:r>
          </a:p>
        </p:txBody>
      </p:sp>
      <p:sp>
        <p:nvSpPr>
          <p:cNvPr id="3" name="Content Placeholder 2"/>
          <p:cNvSpPr>
            <a:spLocks noGrp="1"/>
          </p:cNvSpPr>
          <p:nvPr>
            <p:ph sz="quarter" idx="12"/>
          </p:nvPr>
        </p:nvSpPr>
        <p:spPr/>
        <p:txBody>
          <a:bodyPr/>
          <a:lstStyle/>
          <a:p>
            <a:r>
              <a:rPr lang="en-US" b="1">
                <a:latin typeface="Courier New"/>
                <a:cs typeface="Courier New"/>
              </a:rPr>
              <a:t>Predicate&lt;T&gt;</a:t>
            </a:r>
          </a:p>
          <a:p>
            <a:pPr lvl="1"/>
            <a:r>
              <a:rPr lang="en-US"/>
              <a:t>Determine if the input of type T matches some criteria</a:t>
            </a:r>
            <a:endParaRPr lang="en-US" b="1">
              <a:latin typeface="Courier New"/>
              <a:cs typeface="Courier New"/>
            </a:endParaRPr>
          </a:p>
          <a:p>
            <a:r>
              <a:rPr lang="en-US" b="1">
                <a:latin typeface="Courier New"/>
                <a:cs typeface="Courier New"/>
              </a:rPr>
              <a:t>Consumer&lt;T&gt;</a:t>
            </a:r>
          </a:p>
          <a:p>
            <a:pPr lvl="1"/>
            <a:r>
              <a:rPr lang="en-US"/>
              <a:t>Accept a single input argumentof type T, and return no result</a:t>
            </a:r>
          </a:p>
          <a:p>
            <a:r>
              <a:rPr lang="en-US" b="1">
                <a:latin typeface="Courier New"/>
                <a:cs typeface="Courier New"/>
              </a:rPr>
              <a:t>Function&lt;T, R&gt;</a:t>
            </a:r>
          </a:p>
          <a:p>
            <a:pPr lvl="1"/>
            <a:r>
              <a:rPr lang="en-US"/>
              <a:t>Apply a function to the input type T, generating a result of type R</a:t>
            </a:r>
          </a:p>
          <a:p>
            <a:r>
              <a:rPr lang="en-US"/>
              <a:t>Plus several more</a:t>
            </a:r>
          </a:p>
        </p:txBody>
      </p:sp>
    </p:spTree>
    <p:extLst>
      <p:ext uri="{BB962C8B-B14F-4D97-AF65-F5344CB8AC3E}">
        <p14:creationId xmlns:p14="http://schemas.microsoft.com/office/powerpoint/2010/main" val="331936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Stream Example 1</a:t>
            </a:r>
          </a:p>
        </p:txBody>
      </p:sp>
      <p:sp>
        <p:nvSpPr>
          <p:cNvPr id="6" name="Text Placeholder 5"/>
          <p:cNvSpPr>
            <a:spLocks noGrp="1"/>
          </p:cNvSpPr>
          <p:nvPr>
            <p:ph type="body" sz="quarter" idx="13"/>
          </p:nvPr>
        </p:nvSpPr>
        <p:spPr/>
        <p:txBody>
          <a:bodyPr/>
          <a:lstStyle/>
          <a:p>
            <a:r>
              <a:rPr lang="en-US"/>
              <a:t>Convert words in list to upper case</a:t>
            </a:r>
          </a:p>
        </p:txBody>
      </p:sp>
      <p:sp>
        <p:nvSpPr>
          <p:cNvPr id="7" name="Rectangle 6"/>
          <p:cNvSpPr/>
          <p:nvPr/>
        </p:nvSpPr>
        <p:spPr>
          <a:xfrm>
            <a:off x="1985408" y="2637968"/>
            <a:ext cx="5899372" cy="1569660"/>
          </a:xfrm>
          <a:prstGeom prst="rect">
            <a:avLst/>
          </a:prstGeom>
        </p:spPr>
        <p:txBody>
          <a:bodyPr wrap="none">
            <a:spAutoFit/>
          </a:bodyPr>
          <a:lstStyle/>
          <a:p>
            <a:r>
              <a:rPr lang="en-US" sz="2400" b="1" dirty="0" err="1">
                <a:solidFill>
                  <a:srgbClr val="0000FF"/>
                </a:solidFill>
                <a:latin typeface="Courier New"/>
                <a:cs typeface="Courier New"/>
              </a:rPr>
              <a:t>List&lt;String&gt; output = wordList.</a:t>
            </a:r>
          </a:p>
          <a:p>
            <a:r>
              <a:rPr lang="en-US" sz="2400" b="1" dirty="0" err="1">
                <a:solidFill>
                  <a:srgbClr val="0000FF"/>
                </a:solidFill>
                <a:latin typeface="Courier New"/>
                <a:cs typeface="Courier New"/>
              </a:rPr>
              <a:t>  stream().</a:t>
            </a:r>
          </a:p>
          <a:p>
            <a:r>
              <a:rPr lang="en-US" sz="2400" b="1" dirty="0" err="1">
                <a:solidFill>
                  <a:srgbClr val="0000FF"/>
                </a:solidFill>
                <a:latin typeface="Courier New"/>
                <a:cs typeface="Courier New"/>
              </a:rPr>
              <a:t>  map(String::toUpperCase).</a:t>
            </a:r>
          </a:p>
          <a:p>
            <a:r>
              <a:rPr lang="en-US" sz="2400" b="1" dirty="0" err="1">
                <a:solidFill>
                  <a:srgbClr val="0000FF"/>
                </a:solidFill>
                <a:latin typeface="Courier New"/>
                <a:cs typeface="Courier New"/>
              </a:rPr>
              <a:t>  collect(Collectors.toList());</a:t>
            </a:r>
            <a:endParaRPr lang="en-US" sz="2400"/>
          </a:p>
        </p:txBody>
      </p:sp>
    </p:spTree>
    <p:extLst>
      <p:ext uri="{BB962C8B-B14F-4D97-AF65-F5344CB8AC3E}">
        <p14:creationId xmlns:p14="http://schemas.microsoft.com/office/powerpoint/2010/main" val="319893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Java 8 Features</a:t>
            </a:r>
            <a:endParaRPr lang="en-IN" dirty="0"/>
          </a:p>
        </p:txBody>
      </p:sp>
      <p:sp>
        <p:nvSpPr>
          <p:cNvPr id="3" name="Content Placeholder 2"/>
          <p:cNvSpPr>
            <a:spLocks noGrp="1"/>
          </p:cNvSpPr>
          <p:nvPr>
            <p:ph idx="1"/>
          </p:nvPr>
        </p:nvSpPr>
        <p:spPr/>
        <p:txBody>
          <a:bodyPr>
            <a:normAutofit/>
          </a:bodyPr>
          <a:lstStyle/>
          <a:p>
            <a:pPr>
              <a:buFont typeface="Courier New" panose="02070309020205020404" pitchFamily="49" charset="0"/>
              <a:buChar char="o"/>
            </a:pPr>
            <a:r>
              <a:rPr lang="en-IN" sz="3600" dirty="0"/>
              <a:t> </a:t>
            </a:r>
            <a:r>
              <a:rPr lang="en-IN" sz="2800" dirty="0" smtClean="0">
                <a:solidFill>
                  <a:srgbClr val="FF0000"/>
                </a:solidFill>
              </a:rPr>
              <a:t>Networking</a:t>
            </a:r>
            <a:endParaRPr lang="en-IN" sz="2800" dirty="0">
              <a:solidFill>
                <a:srgbClr val="FF0000"/>
              </a:solidFill>
            </a:endParaRPr>
          </a:p>
          <a:p>
            <a:pPr>
              <a:buFont typeface="Courier New" panose="02070309020205020404" pitchFamily="49" charset="0"/>
              <a:buChar char="o"/>
            </a:pPr>
            <a:r>
              <a:rPr lang="en-IN" sz="2400" dirty="0"/>
              <a:t>The class </a:t>
            </a:r>
            <a:r>
              <a:rPr lang="en-IN" sz="2400" dirty="0" err="1"/>
              <a:t>java.net.URLPermission</a:t>
            </a:r>
            <a:r>
              <a:rPr lang="en-IN" sz="2400" dirty="0"/>
              <a:t> has been added</a:t>
            </a:r>
            <a:r>
              <a:rPr lang="en-IN" sz="2400" dirty="0" smtClean="0"/>
              <a:t>.</a:t>
            </a:r>
            <a:endParaRPr lang="en-IN" sz="2400" dirty="0"/>
          </a:p>
          <a:p>
            <a:pPr>
              <a:buFont typeface="Courier New" panose="02070309020205020404" pitchFamily="49" charset="0"/>
              <a:buChar char="o"/>
            </a:pPr>
            <a:r>
              <a:rPr lang="en-IN" sz="2400" dirty="0"/>
              <a:t>In the class </a:t>
            </a:r>
            <a:r>
              <a:rPr lang="en-IN" sz="2400" dirty="0" err="1"/>
              <a:t>java.net.HttpURLConnection</a:t>
            </a:r>
            <a:r>
              <a:rPr lang="en-IN" sz="2400" dirty="0"/>
              <a:t>, if a security manager is installed, calls that request to open a connection require permission.</a:t>
            </a:r>
          </a:p>
        </p:txBody>
      </p:sp>
    </p:spTree>
    <p:extLst>
      <p:ext uri="{BB962C8B-B14F-4D97-AF65-F5344CB8AC3E}">
        <p14:creationId xmlns:p14="http://schemas.microsoft.com/office/powerpoint/2010/main" val="40493560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Stream Example 2</a:t>
            </a:r>
          </a:p>
        </p:txBody>
      </p:sp>
      <p:sp>
        <p:nvSpPr>
          <p:cNvPr id="6" name="Text Placeholder 5"/>
          <p:cNvSpPr>
            <a:spLocks noGrp="1"/>
          </p:cNvSpPr>
          <p:nvPr>
            <p:ph type="body" sz="quarter" idx="13"/>
          </p:nvPr>
        </p:nvSpPr>
        <p:spPr/>
        <p:txBody>
          <a:bodyPr/>
          <a:lstStyle/>
          <a:p>
            <a:r>
              <a:rPr lang="en-US"/>
              <a:t>Find words in list with even length</a:t>
            </a:r>
          </a:p>
        </p:txBody>
      </p:sp>
      <p:sp>
        <p:nvSpPr>
          <p:cNvPr id="7" name="Rectangle 6"/>
          <p:cNvSpPr/>
          <p:nvPr/>
        </p:nvSpPr>
        <p:spPr>
          <a:xfrm>
            <a:off x="1985408" y="2637968"/>
            <a:ext cx="6821098" cy="1569660"/>
          </a:xfrm>
          <a:prstGeom prst="rect">
            <a:avLst/>
          </a:prstGeom>
        </p:spPr>
        <p:txBody>
          <a:bodyPr wrap="none">
            <a:spAutoFit/>
          </a:bodyPr>
          <a:lstStyle/>
          <a:p>
            <a:r>
              <a:rPr lang="en-US" sz="2400" b="1" dirty="0" err="1">
                <a:solidFill>
                  <a:srgbClr val="000000"/>
                </a:solidFill>
                <a:latin typeface="Courier New"/>
                <a:cs typeface="Courier New"/>
              </a:rPr>
              <a:t>List&lt;String&gt; output = wordList.</a:t>
            </a:r>
          </a:p>
          <a:p>
            <a:r>
              <a:rPr lang="en-US" sz="2400" b="1" dirty="0" err="1">
                <a:solidFill>
                  <a:srgbClr val="000000"/>
                </a:solidFill>
                <a:latin typeface="Courier New"/>
                <a:cs typeface="Courier New"/>
              </a:rPr>
              <a:t>  stream().</a:t>
            </a:r>
          </a:p>
          <a:p>
            <a:r>
              <a:rPr lang="en-US" sz="2400" b="1" dirty="0" err="1">
                <a:solidFill>
                  <a:srgbClr val="0000FF"/>
                </a:solidFill>
                <a:latin typeface="Courier New"/>
                <a:cs typeface="Courier New"/>
              </a:rPr>
              <a:t>  filter(w -&gt; (w.length() &amp; 1 == 0).</a:t>
            </a:r>
          </a:p>
          <a:p>
            <a:r>
              <a:rPr lang="en-US" sz="2400" b="1" dirty="0" err="1">
                <a:solidFill>
                  <a:srgbClr val="0000FF"/>
                </a:solidFill>
                <a:latin typeface="Courier New"/>
                <a:cs typeface="Courier New"/>
              </a:rPr>
              <a:t>  </a:t>
            </a:r>
            <a:r>
              <a:rPr lang="en-US" sz="2400" b="1" dirty="0" err="1">
                <a:solidFill>
                  <a:srgbClr val="000000"/>
                </a:solidFill>
                <a:latin typeface="Courier New"/>
                <a:cs typeface="Courier New"/>
              </a:rPr>
              <a:t>collect(Collectors.toList());</a:t>
            </a:r>
            <a:endParaRPr lang="en-US" sz="2400">
              <a:solidFill>
                <a:srgbClr val="000000"/>
              </a:solidFill>
            </a:endParaRPr>
          </a:p>
        </p:txBody>
      </p:sp>
    </p:spTree>
    <p:extLst>
      <p:ext uri="{BB962C8B-B14F-4D97-AF65-F5344CB8AC3E}">
        <p14:creationId xmlns:p14="http://schemas.microsoft.com/office/powerpoint/2010/main" val="88464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Stream Example 3</a:t>
            </a:r>
          </a:p>
        </p:txBody>
      </p:sp>
      <p:sp>
        <p:nvSpPr>
          <p:cNvPr id="2" name="Content Placeholder 1"/>
          <p:cNvSpPr>
            <a:spLocks noGrp="1"/>
          </p:cNvSpPr>
          <p:nvPr>
            <p:ph sz="quarter" idx="12"/>
          </p:nvPr>
        </p:nvSpPr>
        <p:spPr/>
        <p:txBody>
          <a:bodyPr/>
          <a:lstStyle/>
          <a:p>
            <a:r>
              <a:rPr lang="en-US"/>
              <a:t>BufferedReader has new method</a:t>
            </a:r>
          </a:p>
          <a:p>
            <a:pPr lvl="1"/>
            <a:r>
              <a:rPr lang="en-US" b="1">
                <a:solidFill>
                  <a:srgbClr val="0000FF"/>
                </a:solidFill>
                <a:latin typeface="Courier New"/>
                <a:cs typeface="Courier New"/>
              </a:rPr>
              <a:t>Stream&lt;String&gt; lines()</a:t>
            </a:r>
          </a:p>
          <a:p>
            <a:pPr marL="80431" indent="0">
              <a:buNone/>
            </a:pPr>
            <a:endParaRPr lang="en-US"/>
          </a:p>
        </p:txBody>
      </p:sp>
      <p:sp>
        <p:nvSpPr>
          <p:cNvPr id="6" name="Text Placeholder 5"/>
          <p:cNvSpPr>
            <a:spLocks noGrp="1"/>
          </p:cNvSpPr>
          <p:nvPr>
            <p:ph type="body" sz="quarter" idx="13"/>
          </p:nvPr>
        </p:nvSpPr>
        <p:spPr/>
        <p:txBody>
          <a:bodyPr/>
          <a:lstStyle/>
          <a:p>
            <a:r>
              <a:rPr lang="en-US"/>
              <a:t>Count lines in a file</a:t>
            </a:r>
          </a:p>
        </p:txBody>
      </p:sp>
      <p:sp>
        <p:nvSpPr>
          <p:cNvPr id="7" name="Rectangle 6"/>
          <p:cNvSpPr/>
          <p:nvPr/>
        </p:nvSpPr>
        <p:spPr>
          <a:xfrm>
            <a:off x="1367389" y="3602011"/>
            <a:ext cx="5346335" cy="1200329"/>
          </a:xfrm>
          <a:prstGeom prst="rect">
            <a:avLst/>
          </a:prstGeom>
        </p:spPr>
        <p:txBody>
          <a:bodyPr wrap="none">
            <a:spAutoFit/>
          </a:bodyPr>
          <a:lstStyle/>
          <a:p>
            <a:r>
              <a:rPr lang="en-US" sz="2400" b="1" dirty="0" err="1">
                <a:solidFill>
                  <a:srgbClr val="0000FF"/>
                </a:solidFill>
                <a:latin typeface="Courier New"/>
                <a:cs typeface="Courier New"/>
              </a:rPr>
              <a:t>long count = bufferedReader.</a:t>
            </a:r>
          </a:p>
          <a:p>
            <a:r>
              <a:rPr lang="en-US" sz="2400" b="1" dirty="0" err="1">
                <a:solidFill>
                  <a:srgbClr val="0000FF"/>
                </a:solidFill>
                <a:latin typeface="Courier New"/>
                <a:cs typeface="Courier New"/>
              </a:rPr>
              <a:t>  lines().</a:t>
            </a:r>
          </a:p>
          <a:p>
            <a:r>
              <a:rPr lang="en-US" sz="2400" b="1" dirty="0" err="1">
                <a:solidFill>
                  <a:srgbClr val="0000FF"/>
                </a:solidFill>
                <a:latin typeface="Courier New"/>
                <a:cs typeface="Courier New"/>
              </a:rPr>
              <a:t>  count();</a:t>
            </a:r>
            <a:endParaRPr lang="en-US" sz="2400"/>
          </a:p>
        </p:txBody>
      </p:sp>
    </p:spTree>
    <p:extLst>
      <p:ext uri="{BB962C8B-B14F-4D97-AF65-F5344CB8AC3E}">
        <p14:creationId xmlns:p14="http://schemas.microsoft.com/office/powerpoint/2010/main" val="365049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Stream Example 4</a:t>
            </a:r>
          </a:p>
        </p:txBody>
      </p:sp>
      <p:sp>
        <p:nvSpPr>
          <p:cNvPr id="6" name="Text Placeholder 5"/>
          <p:cNvSpPr>
            <a:spLocks noGrp="1"/>
          </p:cNvSpPr>
          <p:nvPr>
            <p:ph type="body" sz="quarter" idx="13"/>
          </p:nvPr>
        </p:nvSpPr>
        <p:spPr/>
        <p:txBody>
          <a:bodyPr/>
          <a:lstStyle/>
          <a:p>
            <a:r>
              <a:rPr lang="en-US"/>
              <a:t>Find the length of the longest line in a file</a:t>
            </a:r>
          </a:p>
        </p:txBody>
      </p:sp>
      <p:sp>
        <p:nvSpPr>
          <p:cNvPr id="7" name="Rectangle 6"/>
          <p:cNvSpPr/>
          <p:nvPr/>
        </p:nvSpPr>
        <p:spPr>
          <a:xfrm>
            <a:off x="1985409" y="2637968"/>
            <a:ext cx="5161991" cy="1938992"/>
          </a:xfrm>
          <a:prstGeom prst="rect">
            <a:avLst/>
          </a:prstGeom>
        </p:spPr>
        <p:txBody>
          <a:bodyPr wrap="none">
            <a:spAutoFit/>
          </a:bodyPr>
          <a:lstStyle/>
          <a:p>
            <a:r>
              <a:rPr lang="en-US" sz="2400" b="1" dirty="0" err="1">
                <a:solidFill>
                  <a:srgbClr val="000000"/>
                </a:solidFill>
                <a:latin typeface="Courier New"/>
                <a:cs typeface="Courier New"/>
              </a:rPr>
              <a:t>int longest = reader.</a:t>
            </a:r>
          </a:p>
          <a:p>
            <a:r>
              <a:rPr lang="en-US" sz="2400" b="1" dirty="0" err="1">
                <a:solidFill>
                  <a:srgbClr val="000000"/>
                </a:solidFill>
                <a:latin typeface="Courier New"/>
                <a:cs typeface="Courier New"/>
              </a:rPr>
              <a:t>  lines().</a:t>
            </a:r>
          </a:p>
          <a:p>
            <a:r>
              <a:rPr lang="en-US" sz="2400" b="1" dirty="0" err="1">
                <a:solidFill>
                  <a:srgbClr val="0000FF"/>
                </a:solidFill>
                <a:latin typeface="Courier New"/>
                <a:cs typeface="Courier New"/>
              </a:rPr>
              <a:t>  mapToInt(String::length).</a:t>
            </a:r>
          </a:p>
          <a:p>
            <a:r>
              <a:rPr lang="en-US" sz="2400" b="1" dirty="0" err="1">
                <a:solidFill>
                  <a:srgbClr val="0000FF"/>
                </a:solidFill>
                <a:latin typeface="Courier New"/>
                <a:cs typeface="Courier New"/>
              </a:rPr>
              <a:t>  max().</a:t>
            </a:r>
          </a:p>
          <a:p>
            <a:r>
              <a:rPr lang="en-US" sz="2400" b="1" dirty="0" err="1">
                <a:solidFill>
                  <a:srgbClr val="0000FF"/>
                </a:solidFill>
                <a:latin typeface="Courier New"/>
                <a:cs typeface="Courier New"/>
              </a:rPr>
              <a:t>  getAsInt();</a:t>
            </a:r>
          </a:p>
        </p:txBody>
      </p:sp>
    </p:spTree>
    <p:extLst>
      <p:ext uri="{BB962C8B-B14F-4D97-AF65-F5344CB8AC3E}">
        <p14:creationId xmlns:p14="http://schemas.microsoft.com/office/powerpoint/2010/main" val="321584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Stream Example 5</a:t>
            </a:r>
          </a:p>
        </p:txBody>
      </p:sp>
      <p:sp>
        <p:nvSpPr>
          <p:cNvPr id="6" name="Text Placeholder 5"/>
          <p:cNvSpPr>
            <a:spLocks noGrp="1"/>
          </p:cNvSpPr>
          <p:nvPr>
            <p:ph type="body" sz="quarter" idx="13"/>
          </p:nvPr>
        </p:nvSpPr>
        <p:spPr/>
        <p:txBody>
          <a:bodyPr/>
          <a:lstStyle/>
          <a:p>
            <a:r>
              <a:rPr lang="en-US"/>
              <a:t>Collect all words in a file into a list</a:t>
            </a:r>
          </a:p>
        </p:txBody>
      </p:sp>
      <p:sp>
        <p:nvSpPr>
          <p:cNvPr id="7" name="Rectangle 6"/>
          <p:cNvSpPr/>
          <p:nvPr/>
        </p:nvSpPr>
        <p:spPr>
          <a:xfrm>
            <a:off x="1985408" y="2637968"/>
            <a:ext cx="9217588" cy="1938992"/>
          </a:xfrm>
          <a:prstGeom prst="rect">
            <a:avLst/>
          </a:prstGeom>
        </p:spPr>
        <p:txBody>
          <a:bodyPr wrap="none">
            <a:spAutoFit/>
          </a:bodyPr>
          <a:lstStyle/>
          <a:p>
            <a:r>
              <a:rPr lang="en-US" sz="2400" b="1" dirty="0" err="1">
                <a:solidFill>
                  <a:srgbClr val="000000"/>
                </a:solidFill>
                <a:latin typeface="Courier New"/>
                <a:cs typeface="Courier New"/>
              </a:rPr>
              <a:t>List&lt;String&gt; output = reader.</a:t>
            </a:r>
          </a:p>
          <a:p>
            <a:r>
              <a:rPr lang="en-US" sz="2400" b="1" dirty="0" err="1">
                <a:solidFill>
                  <a:srgbClr val="000000"/>
                </a:solidFill>
                <a:latin typeface="Courier New"/>
                <a:cs typeface="Courier New"/>
              </a:rPr>
              <a:t>  lines().</a:t>
            </a:r>
          </a:p>
          <a:p>
            <a:r>
              <a:rPr lang="en-US" sz="2400" b="1" dirty="0" err="1">
                <a:solidFill>
                  <a:srgbClr val="0000FF"/>
                </a:solidFill>
                <a:latin typeface="Courier New"/>
                <a:cs typeface="Courier New"/>
              </a:rPr>
              <a:t>  flatMap(line -&gt; Stream.of(line.split(REGEXP))).</a:t>
            </a:r>
          </a:p>
          <a:p>
            <a:r>
              <a:rPr lang="en-US" sz="2400" b="1" dirty="0" err="1">
                <a:solidFill>
                  <a:srgbClr val="0000FF"/>
                </a:solidFill>
                <a:latin typeface="Courier New"/>
                <a:cs typeface="Courier New"/>
              </a:rPr>
              <a:t>  filter(word -&gt; word.length() &gt; 0).</a:t>
            </a:r>
          </a:p>
          <a:p>
            <a:r>
              <a:rPr lang="en-US" sz="2400" b="1" dirty="0" err="1">
                <a:solidFill>
                  <a:srgbClr val="0000FF"/>
                </a:solidFill>
                <a:latin typeface="Courier New"/>
                <a:cs typeface="Courier New"/>
              </a:rPr>
              <a:t>  collect(Collectors.toList());</a:t>
            </a:r>
          </a:p>
        </p:txBody>
      </p:sp>
    </p:spTree>
    <p:extLst>
      <p:ext uri="{BB962C8B-B14F-4D97-AF65-F5344CB8AC3E}">
        <p14:creationId xmlns:p14="http://schemas.microsoft.com/office/powerpoint/2010/main" val="195863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Stream Example 6</a:t>
            </a:r>
          </a:p>
        </p:txBody>
      </p:sp>
      <p:sp>
        <p:nvSpPr>
          <p:cNvPr id="6" name="Text Placeholder 5"/>
          <p:cNvSpPr>
            <a:spLocks noGrp="1"/>
          </p:cNvSpPr>
          <p:nvPr>
            <p:ph type="body" sz="quarter" idx="13"/>
          </p:nvPr>
        </p:nvSpPr>
        <p:spPr/>
        <p:txBody>
          <a:bodyPr/>
          <a:lstStyle/>
          <a:p>
            <a:r>
              <a:rPr lang="en-US"/>
              <a:t>List of words lowercased, in aphabetical order</a:t>
            </a:r>
          </a:p>
        </p:txBody>
      </p:sp>
      <p:sp>
        <p:nvSpPr>
          <p:cNvPr id="7" name="Rectangle 6"/>
          <p:cNvSpPr/>
          <p:nvPr/>
        </p:nvSpPr>
        <p:spPr>
          <a:xfrm>
            <a:off x="1985408" y="2637968"/>
            <a:ext cx="9217588" cy="2677656"/>
          </a:xfrm>
          <a:prstGeom prst="rect">
            <a:avLst/>
          </a:prstGeom>
        </p:spPr>
        <p:txBody>
          <a:bodyPr wrap="none">
            <a:spAutoFit/>
          </a:bodyPr>
          <a:lstStyle/>
          <a:p>
            <a:r>
              <a:rPr lang="en-US" sz="2400" b="1" dirty="0" err="1">
                <a:solidFill>
                  <a:srgbClr val="000000"/>
                </a:solidFill>
                <a:latin typeface="Courier New"/>
                <a:cs typeface="Courier New"/>
              </a:rPr>
              <a:t>List&lt;String&gt; output = reader.</a:t>
            </a:r>
          </a:p>
          <a:p>
            <a:r>
              <a:rPr lang="en-US" sz="2400" b="1" dirty="0" err="1">
                <a:solidFill>
                  <a:srgbClr val="000000"/>
                </a:solidFill>
                <a:latin typeface="Courier New"/>
                <a:cs typeface="Courier New"/>
              </a:rPr>
              <a:t>  lines().</a:t>
            </a:r>
          </a:p>
          <a:p>
            <a:r>
              <a:rPr lang="en-US" sz="2400" b="1" dirty="0" err="1">
                <a:solidFill>
                  <a:srgbClr val="000000"/>
                </a:solidFill>
                <a:latin typeface="Courier New"/>
                <a:cs typeface="Courier New"/>
              </a:rPr>
              <a:t>  flatMap(line -&gt; Stream.of(line.split(REGEXP))).</a:t>
            </a:r>
          </a:p>
          <a:p>
            <a:r>
              <a:rPr lang="en-US" sz="2400" b="1" dirty="0" err="1">
                <a:solidFill>
                  <a:srgbClr val="000000"/>
                </a:solidFill>
                <a:latin typeface="Courier New"/>
                <a:cs typeface="Courier New"/>
              </a:rPr>
              <a:t>  filter(word -&gt; word.length() &gt; 0).</a:t>
            </a:r>
          </a:p>
          <a:p>
            <a:r>
              <a:rPr lang="en-US" sz="2400" b="1" dirty="0" err="1">
                <a:solidFill>
                  <a:srgbClr val="0000FF"/>
                </a:solidFill>
                <a:latin typeface="Courier New"/>
                <a:cs typeface="Courier New"/>
              </a:rPr>
              <a:t>  map(String::toLowerCase).</a:t>
            </a:r>
          </a:p>
          <a:p>
            <a:r>
              <a:rPr lang="en-US" sz="2400" b="1" dirty="0" err="1">
                <a:solidFill>
                  <a:srgbClr val="0000FF"/>
                </a:solidFill>
                <a:latin typeface="Courier New"/>
                <a:cs typeface="Courier New"/>
              </a:rPr>
              <a:t>  sorted().</a:t>
            </a:r>
          </a:p>
          <a:p>
            <a:r>
              <a:rPr lang="en-US" sz="2400" b="1" dirty="0" err="1">
                <a:solidFill>
                  <a:srgbClr val="0000FF"/>
                </a:solidFill>
                <a:latin typeface="Courier New"/>
                <a:cs typeface="Courier New"/>
              </a:rPr>
              <a:t>  </a:t>
            </a:r>
            <a:r>
              <a:rPr lang="en-US" sz="2400" b="1" dirty="0" err="1">
                <a:solidFill>
                  <a:srgbClr val="000000"/>
                </a:solidFill>
                <a:latin typeface="Courier New"/>
                <a:cs typeface="Courier New"/>
              </a:rPr>
              <a:t>collect(toList());</a:t>
            </a:r>
          </a:p>
        </p:txBody>
      </p:sp>
    </p:spTree>
    <p:extLst>
      <p:ext uri="{BB962C8B-B14F-4D97-AF65-F5344CB8AC3E}">
        <p14:creationId xmlns:p14="http://schemas.microsoft.com/office/powerpoint/2010/main" val="270356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Streams</a:t>
            </a:r>
          </a:p>
        </p:txBody>
      </p:sp>
      <p:sp>
        <p:nvSpPr>
          <p:cNvPr id="3" name="Content Placeholder 2"/>
          <p:cNvSpPr>
            <a:spLocks noGrp="1"/>
          </p:cNvSpPr>
          <p:nvPr>
            <p:ph idx="1"/>
          </p:nvPr>
        </p:nvSpPr>
        <p:spPr/>
        <p:txBody>
          <a:bodyPr/>
          <a:lstStyle/>
          <a:p>
            <a:r>
              <a:rPr lang="en-IN" dirty="0" err="1" smtClean="0"/>
              <a:t>Stream.iterate</a:t>
            </a:r>
            <a:r>
              <a:rPr lang="en-IN" dirty="0" smtClean="0"/>
              <a:t>(1</a:t>
            </a:r>
            <a:r>
              <a:rPr lang="en-IN" dirty="0"/>
              <a:t>, number -&gt; number + 1)</a:t>
            </a:r>
          </a:p>
          <a:p>
            <a:r>
              <a:rPr lang="en-IN" dirty="0"/>
              <a:t>.map(number -&gt; number * number)</a:t>
            </a:r>
          </a:p>
          <a:p>
            <a:r>
              <a:rPr lang="en-IN" dirty="0"/>
              <a:t>.limit(25)</a:t>
            </a:r>
          </a:p>
          <a:p>
            <a:r>
              <a:rPr lang="en-IN" dirty="0"/>
              <a:t>.</a:t>
            </a:r>
            <a:r>
              <a:rPr lang="en-IN" dirty="0" err="1"/>
              <a:t>forEach</a:t>
            </a:r>
            <a:r>
              <a:rPr lang="en-IN" dirty="0"/>
              <a:t>(number -&gt; </a:t>
            </a:r>
            <a:r>
              <a:rPr lang="en-IN" dirty="0" err="1"/>
              <a:t>System.out.print</a:t>
            </a:r>
            <a:r>
              <a:rPr lang="en-IN" dirty="0"/>
              <a:t>(number + " "));</a:t>
            </a:r>
          </a:p>
          <a:p>
            <a:r>
              <a:rPr lang="en-IN" dirty="0"/>
              <a:t>// 1 4 9 16 25 36 49 64 ... 529 576 625</a:t>
            </a:r>
          </a:p>
        </p:txBody>
      </p:sp>
    </p:spTree>
    <p:extLst>
      <p:ext uri="{BB962C8B-B14F-4D97-AF65-F5344CB8AC3E}">
        <p14:creationId xmlns:p14="http://schemas.microsoft.com/office/powerpoint/2010/main" val="8069226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finding with Optional</a:t>
            </a:r>
          </a:p>
        </p:txBody>
      </p:sp>
      <p:sp>
        <p:nvSpPr>
          <p:cNvPr id="3" name="Content Placeholder 2"/>
          <p:cNvSpPr>
            <a:spLocks noGrp="1"/>
          </p:cNvSpPr>
          <p:nvPr>
            <p:ph idx="1"/>
          </p:nvPr>
        </p:nvSpPr>
        <p:spPr/>
        <p:txBody>
          <a:bodyPr/>
          <a:lstStyle/>
          <a:p>
            <a:r>
              <a:rPr lang="en-IN" dirty="0"/>
              <a:t>List&lt;String&gt; names = </a:t>
            </a:r>
            <a:r>
              <a:rPr lang="en-IN" dirty="0" err="1"/>
              <a:t>Arrays.asList</a:t>
            </a:r>
            <a:r>
              <a:rPr lang="en-IN" dirty="0"/>
              <a:t>(</a:t>
            </a:r>
          </a:p>
          <a:p>
            <a:r>
              <a:rPr lang="en-IN" dirty="0"/>
              <a:t>"Bob", "Tom", "Jeff", "Scott", "Jennifer", "Steve");</a:t>
            </a:r>
          </a:p>
          <a:p>
            <a:r>
              <a:rPr lang="en-IN" dirty="0"/>
              <a:t>Optional&lt;String&gt; </a:t>
            </a:r>
            <a:r>
              <a:rPr lang="en-IN" dirty="0" err="1"/>
              <a:t>firstS</a:t>
            </a:r>
            <a:r>
              <a:rPr lang="en-IN" dirty="0"/>
              <a:t> = </a:t>
            </a:r>
            <a:r>
              <a:rPr lang="en-IN" dirty="0" err="1"/>
              <a:t>names.stream</a:t>
            </a:r>
            <a:r>
              <a:rPr lang="en-IN" dirty="0"/>
              <a:t>()</a:t>
            </a:r>
          </a:p>
          <a:p>
            <a:r>
              <a:rPr lang="en-IN" dirty="0"/>
              <a:t>.filter(name -&gt; </a:t>
            </a:r>
            <a:r>
              <a:rPr lang="en-IN" dirty="0" err="1"/>
              <a:t>name.startsWith</a:t>
            </a:r>
            <a:r>
              <a:rPr lang="en-IN" dirty="0"/>
              <a:t>("S"))</a:t>
            </a:r>
          </a:p>
          <a:p>
            <a:r>
              <a:rPr lang="en-IN" dirty="0"/>
              <a:t>.</a:t>
            </a:r>
            <a:r>
              <a:rPr lang="en-IN" dirty="0" err="1"/>
              <a:t>findFirst</a:t>
            </a:r>
            <a:r>
              <a:rPr lang="en-IN" dirty="0"/>
              <a:t>();</a:t>
            </a:r>
          </a:p>
          <a:p>
            <a:r>
              <a:rPr lang="en-IN" dirty="0" err="1"/>
              <a:t>System.out.println</a:t>
            </a:r>
            <a:r>
              <a:rPr lang="en-IN" dirty="0"/>
              <a:t>(</a:t>
            </a:r>
            <a:r>
              <a:rPr lang="en-IN" dirty="0" err="1"/>
              <a:t>firstS.orElse</a:t>
            </a:r>
            <a:r>
              <a:rPr lang="en-IN" dirty="0"/>
              <a:t>("None found"));</a:t>
            </a:r>
          </a:p>
        </p:txBody>
      </p:sp>
    </p:spTree>
    <p:extLst>
      <p:ext uri="{BB962C8B-B14F-4D97-AF65-F5344CB8AC3E}">
        <p14:creationId xmlns:p14="http://schemas.microsoft.com/office/powerpoint/2010/main" val="27171055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reducers</a:t>
            </a:r>
          </a:p>
        </p:txBody>
      </p:sp>
      <p:sp>
        <p:nvSpPr>
          <p:cNvPr id="3" name="Content Placeholder 2"/>
          <p:cNvSpPr>
            <a:spLocks noGrp="1"/>
          </p:cNvSpPr>
          <p:nvPr>
            <p:ph idx="1"/>
          </p:nvPr>
        </p:nvSpPr>
        <p:spPr/>
        <p:txBody>
          <a:bodyPr/>
          <a:lstStyle/>
          <a:p>
            <a:r>
              <a:rPr lang="en-IN" dirty="0"/>
              <a:t>List&lt;String&gt; names = </a:t>
            </a:r>
            <a:r>
              <a:rPr lang="en-IN" dirty="0" err="1"/>
              <a:t>Arrays.asList</a:t>
            </a:r>
            <a:r>
              <a:rPr lang="en-IN" dirty="0"/>
              <a:t>(</a:t>
            </a:r>
          </a:p>
          <a:p>
            <a:r>
              <a:rPr lang="en-IN" dirty="0"/>
              <a:t>"Bob", "Tom", "Jeff", "Scott", "Jennifer", "Steve");</a:t>
            </a:r>
          </a:p>
          <a:p>
            <a:r>
              <a:rPr lang="en-IN" dirty="0"/>
              <a:t>Optional&lt;String&gt; </a:t>
            </a:r>
            <a:r>
              <a:rPr lang="en-IN" dirty="0" err="1"/>
              <a:t>longestName</a:t>
            </a:r>
            <a:r>
              <a:rPr lang="en-IN" dirty="0"/>
              <a:t> = </a:t>
            </a:r>
            <a:r>
              <a:rPr lang="en-IN" dirty="0" err="1"/>
              <a:t>names.stream</a:t>
            </a:r>
            <a:r>
              <a:rPr lang="en-IN" dirty="0"/>
              <a:t>()</a:t>
            </a:r>
          </a:p>
          <a:p>
            <a:r>
              <a:rPr lang="en-IN" dirty="0"/>
              <a:t>.reduce((name1, name2) -&gt;</a:t>
            </a:r>
          </a:p>
          <a:p>
            <a:r>
              <a:rPr lang="en-IN" dirty="0"/>
              <a:t>name1.length() &gt;= name2.length() ? name1 : name2);</a:t>
            </a:r>
          </a:p>
          <a:p>
            <a:r>
              <a:rPr lang="en-IN" dirty="0"/>
              <a:t>if (</a:t>
            </a:r>
            <a:r>
              <a:rPr lang="en-IN" dirty="0" err="1"/>
              <a:t>longestName.isPresent</a:t>
            </a:r>
            <a:r>
              <a:rPr lang="en-IN" dirty="0"/>
              <a:t>()) {</a:t>
            </a:r>
          </a:p>
          <a:p>
            <a:r>
              <a:rPr lang="en-IN" dirty="0" err="1"/>
              <a:t>System.out.println</a:t>
            </a:r>
            <a:r>
              <a:rPr lang="en-IN" dirty="0"/>
              <a:t>(</a:t>
            </a:r>
            <a:r>
              <a:rPr lang="en-IN" dirty="0" err="1"/>
              <a:t>longestName.get</a:t>
            </a:r>
            <a:r>
              <a:rPr lang="en-IN" dirty="0"/>
              <a:t>());</a:t>
            </a:r>
          </a:p>
          <a:p>
            <a:r>
              <a:rPr lang="en-IN" dirty="0"/>
              <a:t>}</a:t>
            </a:r>
          </a:p>
        </p:txBody>
      </p:sp>
    </p:spTree>
    <p:extLst>
      <p:ext uri="{BB962C8B-B14F-4D97-AF65-F5344CB8AC3E}">
        <p14:creationId xmlns:p14="http://schemas.microsoft.com/office/powerpoint/2010/main" val="39225625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 reducer</a:t>
            </a:r>
          </a:p>
        </p:txBody>
      </p:sp>
      <p:sp>
        <p:nvSpPr>
          <p:cNvPr id="3" name="Content Placeholder 2"/>
          <p:cNvSpPr>
            <a:spLocks noGrp="1"/>
          </p:cNvSpPr>
          <p:nvPr>
            <p:ph idx="1"/>
          </p:nvPr>
        </p:nvSpPr>
        <p:spPr/>
        <p:txBody>
          <a:bodyPr/>
          <a:lstStyle/>
          <a:p>
            <a:r>
              <a:rPr lang="en-IN" dirty="0"/>
              <a:t>List&lt;Integer&gt; numbers =</a:t>
            </a:r>
          </a:p>
          <a:p>
            <a:r>
              <a:rPr lang="en-IN" dirty="0"/>
              <a:t> </a:t>
            </a:r>
            <a:r>
              <a:rPr lang="en-IN" dirty="0" err="1"/>
              <a:t>Arrays.</a:t>
            </a:r>
            <a:r>
              <a:rPr lang="en-IN" i="1" dirty="0" err="1"/>
              <a:t>asList</a:t>
            </a:r>
            <a:r>
              <a:rPr lang="en-IN" i="1" dirty="0"/>
              <a:t>(1, 2, 3, 4, 5, 6, 7, 8, 9, 10);</a:t>
            </a:r>
          </a:p>
          <a:p>
            <a:r>
              <a:rPr lang="en-IN" dirty="0"/>
              <a:t> </a:t>
            </a:r>
            <a:r>
              <a:rPr lang="en-IN" b="1" dirty="0"/>
              <a:t>long sum =</a:t>
            </a:r>
            <a:r>
              <a:rPr lang="en-IN" b="1" dirty="0" err="1"/>
              <a:t>numbers.stream</a:t>
            </a:r>
            <a:r>
              <a:rPr lang="en-IN" b="1" dirty="0"/>
              <a:t>() .</a:t>
            </a:r>
            <a:r>
              <a:rPr lang="en-IN" b="1" dirty="0" err="1"/>
              <a:t>mapToInt</a:t>
            </a:r>
            <a:r>
              <a:rPr lang="en-IN" b="1" dirty="0"/>
              <a:t>(value-&gt;value*value).sum();</a:t>
            </a:r>
          </a:p>
          <a:p>
            <a:r>
              <a:rPr lang="en-IN" dirty="0"/>
              <a:t> </a:t>
            </a:r>
            <a:r>
              <a:rPr lang="en-IN" dirty="0" err="1"/>
              <a:t>System.</a:t>
            </a:r>
            <a:r>
              <a:rPr lang="en-IN" b="1" i="1" dirty="0" err="1"/>
              <a:t>out.println</a:t>
            </a:r>
            <a:r>
              <a:rPr lang="en-IN" b="1" i="1" dirty="0"/>
              <a:t>(sum);</a:t>
            </a:r>
            <a:endParaRPr lang="en-IN" dirty="0"/>
          </a:p>
        </p:txBody>
      </p:sp>
    </p:spTree>
    <p:extLst>
      <p:ext uri="{BB962C8B-B14F-4D97-AF65-F5344CB8AC3E}">
        <p14:creationId xmlns:p14="http://schemas.microsoft.com/office/powerpoint/2010/main" val="41224617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parallelization</a:t>
            </a:r>
          </a:p>
        </p:txBody>
      </p:sp>
      <p:sp>
        <p:nvSpPr>
          <p:cNvPr id="3" name="Content Placeholder 2"/>
          <p:cNvSpPr>
            <a:spLocks noGrp="1"/>
          </p:cNvSpPr>
          <p:nvPr>
            <p:ph idx="1"/>
          </p:nvPr>
        </p:nvSpPr>
        <p:spPr/>
        <p:txBody>
          <a:bodyPr/>
          <a:lstStyle/>
          <a:p>
            <a:r>
              <a:rPr lang="en-IN" dirty="0" err="1"/>
              <a:t>numbers.parallelStream</a:t>
            </a:r>
            <a:r>
              <a:rPr lang="en-IN" dirty="0"/>
              <a:t>()</a:t>
            </a:r>
          </a:p>
          <a:p>
            <a:r>
              <a:rPr lang="en-IN" dirty="0"/>
              <a:t>.filter(number -&gt; </a:t>
            </a:r>
            <a:r>
              <a:rPr lang="en-IN" dirty="0" err="1"/>
              <a:t>isPerfect</a:t>
            </a:r>
            <a:r>
              <a:rPr lang="en-IN" dirty="0"/>
              <a:t>(number))</a:t>
            </a:r>
          </a:p>
          <a:p>
            <a:r>
              <a:rPr lang="en-IN" dirty="0"/>
              <a:t>.</a:t>
            </a:r>
            <a:r>
              <a:rPr lang="en-IN" dirty="0" err="1"/>
              <a:t>forEach</a:t>
            </a:r>
            <a:r>
              <a:rPr lang="en-IN" dirty="0"/>
              <a:t>(</a:t>
            </a:r>
            <a:r>
              <a:rPr lang="en-IN" dirty="0" err="1"/>
              <a:t>System.out</a:t>
            </a:r>
            <a:r>
              <a:rPr lang="en-IN" dirty="0"/>
              <a:t>::</a:t>
            </a:r>
            <a:r>
              <a:rPr lang="en-IN" dirty="0" err="1"/>
              <a:t>println</a:t>
            </a:r>
            <a:r>
              <a:rPr lang="en-IN" dirty="0"/>
              <a:t>);</a:t>
            </a:r>
          </a:p>
        </p:txBody>
      </p:sp>
    </p:spTree>
    <p:extLst>
      <p:ext uri="{BB962C8B-B14F-4D97-AF65-F5344CB8AC3E}">
        <p14:creationId xmlns:p14="http://schemas.microsoft.com/office/powerpoint/2010/main" val="35837523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2516</TotalTime>
  <Words>14805</Words>
  <Application>Microsoft Office PowerPoint</Application>
  <PresentationFormat>Widescreen</PresentationFormat>
  <Paragraphs>1771</Paragraphs>
  <Slides>211</Slides>
  <Notes>59</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211</vt:i4>
      </vt:variant>
    </vt:vector>
  </HeadingPairs>
  <TitlesOfParts>
    <vt:vector size="233" baseType="lpstr">
      <vt:lpstr>Arial Unicode MS</vt:lpstr>
      <vt:lpstr>MS PGothic</vt:lpstr>
      <vt:lpstr>MS PGothic</vt:lpstr>
      <vt:lpstr>Arial</vt:lpstr>
      <vt:lpstr>Calibri</vt:lpstr>
      <vt:lpstr>Courier New</vt:lpstr>
      <vt:lpstr>Courier New Bold</vt:lpstr>
      <vt:lpstr>DejaVu Serif</vt:lpstr>
      <vt:lpstr>Gill Sans</vt:lpstr>
      <vt:lpstr>Menlo Regular</vt:lpstr>
      <vt:lpstr>Noto Sans</vt:lpstr>
      <vt:lpstr>Oswald</vt:lpstr>
      <vt:lpstr>Times New Roman</vt:lpstr>
      <vt:lpstr>Tw Cen MT</vt:lpstr>
      <vt:lpstr>Tw Cen MT Condensed</vt:lpstr>
      <vt:lpstr>Univers LT Std 45 Light</vt:lpstr>
      <vt:lpstr>Univers LT Std 55</vt:lpstr>
      <vt:lpstr>Univers LT Std 65 Bold</vt:lpstr>
      <vt:lpstr>Wingdings</vt:lpstr>
      <vt:lpstr>Wingdings 3</vt:lpstr>
      <vt:lpstr>ヒラギノ角ゴ ProN W3</vt:lpstr>
      <vt:lpstr>Integral</vt:lpstr>
      <vt:lpstr>Java 8</vt:lpstr>
      <vt:lpstr>PowerPoint Presentation</vt:lpstr>
      <vt:lpstr>PowerPoint Presentation</vt:lpstr>
      <vt:lpstr>PowerPoint Presentation</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Java 8 Features</vt:lpstr>
      <vt:lpstr>PowerPoint Presentation</vt:lpstr>
      <vt:lpstr>Annotations</vt:lpstr>
      <vt:lpstr>Annotations</vt:lpstr>
      <vt:lpstr>New Target Element Type in Java 8 </vt:lpstr>
      <vt:lpstr>Usage Examples</vt:lpstr>
      <vt:lpstr>Usage Examples</vt:lpstr>
      <vt:lpstr>Usage Examples</vt:lpstr>
      <vt:lpstr>Usage Examples</vt:lpstr>
      <vt:lpstr>Usage Examples</vt:lpstr>
      <vt:lpstr>Usage Examples</vt:lpstr>
      <vt:lpstr>Annotations On Java Types</vt:lpstr>
      <vt:lpstr>Lambda Expressions</vt:lpstr>
      <vt:lpstr>Lambda Expressions</vt:lpstr>
      <vt:lpstr>Lambda Expressions</vt:lpstr>
      <vt:lpstr>Internal Iteration With Lambdas</vt:lpstr>
      <vt:lpstr>Type Inferrence</vt:lpstr>
      <vt:lpstr>Lambda Expressions</vt:lpstr>
      <vt:lpstr>Method References</vt:lpstr>
      <vt:lpstr>Method References</vt:lpstr>
      <vt:lpstr>Method References</vt:lpstr>
      <vt:lpstr>Constructor References</vt:lpstr>
      <vt:lpstr>PowerPoint Presentation</vt:lpstr>
      <vt:lpstr>Default Methods</vt:lpstr>
      <vt:lpstr>Static Methods In Interfaces</vt:lpstr>
      <vt:lpstr>Lambda Expressions</vt:lpstr>
      <vt:lpstr>Lambda Expressions</vt:lpstr>
      <vt:lpstr>Lambda Expressions</vt:lpstr>
      <vt:lpstr>Lambda Expressions</vt:lpstr>
      <vt:lpstr>Why Do We Need Lambda Expressions</vt:lpstr>
      <vt:lpstr>Why Do We Need Lambda Expressions</vt:lpstr>
      <vt:lpstr>Syntax for Lambda Expressions</vt:lpstr>
      <vt:lpstr>Syntax for Lambda Expressions</vt:lpstr>
      <vt:lpstr>Omitting Parameter Types</vt:lpstr>
      <vt:lpstr>Omitting Parameter Types</vt:lpstr>
      <vt:lpstr>Declaring a Single Parameter</vt:lpstr>
      <vt:lpstr>Declaring a Single Parameter</vt:lpstr>
      <vt:lpstr>Declaring No Parameters</vt:lpstr>
      <vt:lpstr>Parameters with Modifiers</vt:lpstr>
      <vt:lpstr>Declaring Body of Lambda Expressions</vt:lpstr>
      <vt:lpstr>Declaring Body of Lambda Expressions</vt:lpstr>
      <vt:lpstr>Declaring Body of Lambda Expressions</vt:lpstr>
      <vt:lpstr>List of Functional Interfaces</vt:lpstr>
      <vt:lpstr>PowerPoint Presentation</vt:lpstr>
      <vt:lpstr>PowerPoint Presentation</vt:lpstr>
      <vt:lpstr>PowerPoint Presentation</vt:lpstr>
      <vt:lpstr>Iterating with for each</vt:lpstr>
      <vt:lpstr>iterating w/lambdas, type inference</vt:lpstr>
      <vt:lpstr>method references</vt:lpstr>
      <vt:lpstr>transforms using map</vt:lpstr>
      <vt:lpstr>filtering</vt:lpstr>
      <vt:lpstr>filtering v2</vt:lpstr>
      <vt:lpstr>Streams API</vt:lpstr>
      <vt:lpstr>Stream Overview</vt:lpstr>
      <vt:lpstr>Stream Overview</vt:lpstr>
      <vt:lpstr>Stream Overview</vt:lpstr>
      <vt:lpstr>Stream Sources</vt:lpstr>
      <vt:lpstr>Stream Sources</vt:lpstr>
      <vt:lpstr>Stream Intermediate Operations</vt:lpstr>
      <vt:lpstr>Stream Terminal Operations</vt:lpstr>
      <vt:lpstr>Optional&lt;T&gt;</vt:lpstr>
      <vt:lpstr>java.util.function Package</vt:lpstr>
      <vt:lpstr>Stream Example 1</vt:lpstr>
      <vt:lpstr>Stream Example 2</vt:lpstr>
      <vt:lpstr>Stream Example 3</vt:lpstr>
      <vt:lpstr>Stream Example 4</vt:lpstr>
      <vt:lpstr>Stream Example 5</vt:lpstr>
      <vt:lpstr>Stream Example 6</vt:lpstr>
      <vt:lpstr>Streams</vt:lpstr>
      <vt:lpstr>finding with Optional</vt:lpstr>
      <vt:lpstr>reducers</vt:lpstr>
      <vt:lpstr>sum reducer</vt:lpstr>
      <vt:lpstr>parallelization</vt:lpstr>
      <vt:lpstr>Iterating with foreach</vt:lpstr>
      <vt:lpstr>Threads</vt:lpstr>
      <vt:lpstr>Threads</vt:lpstr>
      <vt:lpstr>Threads</vt:lpstr>
      <vt:lpstr>Object Monitor</vt:lpstr>
      <vt:lpstr>New Thread Concurrency Packages</vt:lpstr>
      <vt:lpstr>New Thread Concurrency Packages</vt:lpstr>
      <vt:lpstr>PowerPoint Presentation</vt:lpstr>
      <vt:lpstr>PowerPoint Presentation</vt:lpstr>
      <vt:lpstr>Parallel Array Sorting</vt:lpstr>
      <vt:lpstr>Atomic Variables</vt:lpstr>
      <vt:lpstr>Atomic Variables</vt:lpstr>
      <vt:lpstr>Atomic Variables</vt:lpstr>
      <vt:lpstr>Atomic Variables</vt:lpstr>
      <vt:lpstr>Atomic Variables</vt:lpstr>
      <vt:lpstr>Atomic Variables</vt:lpstr>
      <vt:lpstr>Atomic Variables</vt:lpstr>
      <vt:lpstr>Atomic Variables</vt:lpstr>
      <vt:lpstr>Atomic Variables</vt:lpstr>
      <vt:lpstr>Exchanger</vt:lpstr>
      <vt:lpstr>Concurrent hash map</vt:lpstr>
      <vt:lpstr>Concurrent hash map</vt:lpstr>
      <vt:lpstr>Synchronized hash map</vt:lpstr>
      <vt:lpstr>Date API</vt:lpstr>
      <vt:lpstr>Date API</vt:lpstr>
      <vt:lpstr>Nashorn and Shell Scripting </vt:lpstr>
      <vt:lpstr>Java 8: From PermGen to Metaspace </vt:lpstr>
      <vt:lpstr>Java 8: From PermGen to Metaspace </vt:lpstr>
      <vt:lpstr>Java 8: From PermGen to Metaspace </vt:lpstr>
      <vt:lpstr>Java 8: From PermGen to Metaspace </vt:lpstr>
      <vt:lpstr>Java 8: From PermGen to Metaspace </vt:lpstr>
      <vt:lpstr>PowerPoint Presentation</vt:lpstr>
      <vt:lpstr>Date And Time APIs</vt:lpstr>
      <vt:lpstr>Base64 Encoding and Decoding</vt:lpstr>
      <vt:lpstr>Nashorn JavaScript Engine</vt:lpstr>
      <vt:lpstr>Removal Of The Permanent Generation</vt:lpstr>
      <vt:lpstr>JavaFX 8</vt:lpstr>
      <vt:lpstr>PowerPoint Presentation</vt:lpstr>
      <vt:lpstr>PowerPoint Presentation</vt:lpstr>
      <vt:lpstr>JavaFX 8</vt:lpstr>
      <vt:lpstr>JavaFX 8</vt:lpstr>
      <vt:lpstr>JavaFX 8</vt:lpstr>
      <vt:lpstr>DatePicker</vt:lpstr>
      <vt:lpstr>PowerPoint Presentation</vt:lpstr>
      <vt:lpstr>PowerPoint Presentation</vt:lpstr>
      <vt:lpstr>PowerPoint Presentation</vt:lpstr>
      <vt:lpstr>TreeTableView</vt:lpstr>
      <vt:lpstr>JavaFX 8</vt:lpstr>
      <vt:lpstr>Touch Gestures     </vt:lpstr>
      <vt:lpstr>Handling Touch (TouchEvent/TouchPoint)</vt:lpstr>
      <vt:lpstr>Responding to Touch Events</vt:lpstr>
      <vt:lpstr>JavaFX 8</vt:lpstr>
      <vt:lpstr>Creating Primitive Shapes and Materials</vt:lpstr>
      <vt:lpstr>Placing a Texture on a Sphere</vt:lpstr>
      <vt:lpstr>Placing a Texture on a Sphere</vt:lpstr>
      <vt:lpstr>3D Lights</vt:lpstr>
      <vt:lpstr>Lights, Camera, Action!</vt:lpstr>
      <vt:lpstr>Example 3D multi-touch app: ZenGuitar3D     </vt:lpstr>
      <vt:lpstr>Compact Profiles</vt:lpstr>
      <vt:lpstr>Java SE Embedded</vt:lpstr>
      <vt:lpstr>Java ME 8: Building The Internet of Things</vt:lpstr>
      <vt:lpstr>Java ME 8 Focus </vt:lpstr>
      <vt:lpstr>Java ME 8 Platform Overview</vt:lpstr>
      <vt:lpstr>Java ME 8 Key Features</vt:lpstr>
      <vt:lpstr>Java ME 8 Key Features</vt:lpstr>
      <vt:lpstr>Connected Limited Device Configuration 8</vt:lpstr>
      <vt:lpstr>Generic Connection Framework 8</vt:lpstr>
      <vt:lpstr>Java ME Embedded Profile (MEEP) 8</vt:lpstr>
      <vt:lpstr>NetBeans 8: The IDE For Java 8 </vt:lpstr>
      <vt:lpstr>Annotations</vt:lpstr>
      <vt:lpstr>Declaring an Annotation Type</vt:lpstr>
      <vt:lpstr>Restriction #1</vt:lpstr>
      <vt:lpstr>Every annotation type implicitly inherits the java.lang.annotation.Annotation interface </vt:lpstr>
      <vt:lpstr>Restriction #2</vt:lpstr>
      <vt:lpstr>Restriction #2</vt:lpstr>
      <vt:lpstr>Restriction #2</vt:lpstr>
      <vt:lpstr>Restriction #3</vt:lpstr>
      <vt:lpstr>Restriction #4</vt:lpstr>
      <vt:lpstr>Restriction #4</vt:lpstr>
      <vt:lpstr>Restriction #5</vt:lpstr>
      <vt:lpstr>Restriction #6</vt:lpstr>
      <vt:lpstr>Default Value of an Annotation Element</vt:lpstr>
      <vt:lpstr>Default Value of an Annotation Element</vt:lpstr>
      <vt:lpstr>Annotation Type and Its Instances</vt:lpstr>
      <vt:lpstr>Annotation Type and Its Instances</vt:lpstr>
      <vt:lpstr>Using Annotations</vt:lpstr>
      <vt:lpstr>String Types</vt:lpstr>
      <vt:lpstr>Class Types</vt:lpstr>
      <vt:lpstr>Class Types</vt:lpstr>
      <vt:lpstr>Enum Type</vt:lpstr>
      <vt:lpstr>Enum Type</vt:lpstr>
      <vt:lpstr>Annotation Type</vt:lpstr>
      <vt:lpstr>Annotation Type</vt:lpstr>
      <vt:lpstr>Array Type Annotation Element</vt:lpstr>
      <vt:lpstr>No Null Value in an Annotation</vt:lpstr>
      <vt:lpstr>Shorthand Annotation Syntax</vt:lpstr>
      <vt:lpstr>Marker Annotation Types</vt:lpstr>
      <vt:lpstr>Marker Annotation Types</vt:lpstr>
      <vt:lpstr>Meta-Annotation Types</vt:lpstr>
      <vt:lpstr>The Target Annotation Type</vt:lpstr>
      <vt:lpstr>The Retention Annotation</vt:lpstr>
      <vt:lpstr>The Retention Annotation</vt:lpstr>
      <vt:lpstr>The Inherited Annotation Type</vt:lpstr>
      <vt:lpstr>The Inherited Annotation Type</vt:lpstr>
      <vt:lpstr>The Inherited Annotation Type</vt:lpstr>
      <vt:lpstr>The Documented Annotation</vt:lpstr>
      <vt:lpstr>The Repeatable Annotation</vt:lpstr>
      <vt:lpstr>Commonly Used Standard Annotations</vt:lpstr>
      <vt:lpstr>The FunctionalInterface Annotation Type</vt:lpstr>
      <vt:lpstr>The FunctionalInterface</vt:lpstr>
      <vt:lpstr>Annotating a Java Package</vt:lpstr>
      <vt:lpstr>Annotating a Java Package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8</dc:title>
  <dc:creator>Parameswari Bala</dc:creator>
  <cp:lastModifiedBy>Parameswari Bala</cp:lastModifiedBy>
  <cp:revision>363</cp:revision>
  <dcterms:created xsi:type="dcterms:W3CDTF">2016-03-21T02:52:51Z</dcterms:created>
  <dcterms:modified xsi:type="dcterms:W3CDTF">2018-05-24T04:30:50Z</dcterms:modified>
</cp:coreProperties>
</file>